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notesMasterIdLst>
    <p:notesMasterId r:id="rId24"/>
  </p:notesMasterIdLst>
  <p:handoutMasterIdLst>
    <p:handoutMasterId r:id="rId25"/>
  </p:handoutMasterIdLst>
  <p:sldIdLst>
    <p:sldId id="256" r:id="rId2"/>
    <p:sldId id="311" r:id="rId3"/>
    <p:sldId id="315" r:id="rId4"/>
    <p:sldId id="334" r:id="rId5"/>
    <p:sldId id="335" r:id="rId6"/>
    <p:sldId id="279" r:id="rId7"/>
    <p:sldId id="276" r:id="rId8"/>
    <p:sldId id="333" r:id="rId9"/>
    <p:sldId id="261" r:id="rId10"/>
    <p:sldId id="272" r:id="rId11"/>
    <p:sldId id="271" r:id="rId12"/>
    <p:sldId id="274" r:id="rId13"/>
    <p:sldId id="336" r:id="rId14"/>
    <p:sldId id="337" r:id="rId15"/>
    <p:sldId id="275" r:id="rId16"/>
    <p:sldId id="267" r:id="rId17"/>
    <p:sldId id="327" r:id="rId18"/>
    <p:sldId id="321" r:id="rId19"/>
    <p:sldId id="310" r:id="rId20"/>
    <p:sldId id="338" r:id="rId21"/>
    <p:sldId id="289" r:id="rId22"/>
    <p:sldId id="288" r:id="rId2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6" y="3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7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C4EC6-D494-4EF6-8C59-F874D25480AA}" type="datetimeFigureOut">
              <a:rPr lang="en-NZ" smtClean="0"/>
              <a:t>17/04/2024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CD6C7-8F71-4AC9-BCF3-86A2348A693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36538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C8419-AEEB-DC41-B238-612E98FEACD6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56A68-7045-914D-920D-22B703460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73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14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An and </a:t>
            </a:r>
            <a:r>
              <a:rPr lang="en-NZ" dirty="0" err="1"/>
              <a:t>bn</a:t>
            </a:r>
            <a:r>
              <a:rPr lang="en-NZ" dirty="0"/>
              <a:t> can </a:t>
            </a:r>
            <a:r>
              <a:rPr lang="en-NZ" dirty="0" smtClean="0"/>
              <a:t>lead </a:t>
            </a:r>
            <a:r>
              <a:rPr lang="en-NZ" dirty="0"/>
              <a:t>to dysfunction of every organ system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435E0-B067-451F-B8F5-EDA760348A67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28023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972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768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977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RENAL FAILURE , GASTRIC DILATION , CARDIAC FAILURE , DELERIUM, DIABETES , SEZUIRES ECT……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741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160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Use </a:t>
            </a:r>
            <a:r>
              <a:rPr lang="en-NZ" dirty="0" err="1"/>
              <a:t>gp</a:t>
            </a:r>
            <a:r>
              <a:rPr lang="en-NZ" dirty="0"/>
              <a:t> hand out : when to hospitalise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812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171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63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0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427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985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100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all at once </a:t>
            </a:r>
          </a:p>
          <a:p>
            <a:r>
              <a:rPr lang="en-US" dirty="0"/>
              <a:t>Effects of starvation </a:t>
            </a:r>
          </a:p>
          <a:p>
            <a:r>
              <a:rPr lang="en-US" dirty="0"/>
              <a:t>Gastro , physical effects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93CB5A-FD99-4ED7-8B61-38380E5C8AB6}" type="slidenum">
              <a:rPr lang="en-NZ" smtClean="0"/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8989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Many factors play a role in making this happen. These include genetics, stress and social and cultural pressures to have a certain type of body. Children do not choose to be anorexic. And they don’t become anorexic because of your parenting choices.</a:t>
            </a:r>
            <a:endParaRPr lang="en-N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endParaRPr lang="en-N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r>
              <a:rPr lang="en-NZ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Latest study </a:t>
            </a:r>
            <a:r>
              <a:rPr lang="en-NZ" b="0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angi</a:t>
            </a:r>
            <a:r>
              <a:rPr lang="en-NZ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study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5549C-6F44-4AEF-8A47-9CDBF3DFFE99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13904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RESEARCH</a:t>
            </a:r>
            <a:r>
              <a:rPr lang="en-NZ" baseline="0" dirty="0" smtClean="0"/>
              <a:t> </a:t>
            </a:r>
            <a:r>
              <a:rPr lang="en-NZ" dirty="0" smtClean="0"/>
              <a:t> ON MAORI PRESENTING</a:t>
            </a:r>
            <a:r>
              <a:rPr lang="en-NZ" baseline="0" dirty="0" smtClean="0"/>
              <a:t>  </a:t>
            </a:r>
            <a:r>
              <a:rPr lang="en-NZ" dirty="0" smtClean="0"/>
              <a:t> TO</a:t>
            </a:r>
            <a:r>
              <a:rPr lang="en-NZ" baseline="0" dirty="0" smtClean="0"/>
              <a:t> SERVICES , PRIMARY CARE </a:t>
            </a:r>
          </a:p>
          <a:p>
            <a:r>
              <a:rPr lang="en-NZ" baseline="0" dirty="0" smtClean="0"/>
              <a:t>DEPRESSION</a:t>
            </a:r>
          </a:p>
          <a:p>
            <a:r>
              <a:rPr lang="en-NZ" baseline="0" dirty="0" smtClean="0"/>
              <a:t>ANXIETY</a:t>
            </a:r>
          </a:p>
          <a:p>
            <a:r>
              <a:rPr lang="en-NZ" baseline="0" dirty="0" smtClean="0"/>
              <a:t>GYNAECOLOGICAL , CONTRACEPTIVE , GASTRO-INTESINAL PROBLEMS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41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14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0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35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SEE GP INTIAL PHYSICAL HANDOUT INFORMATION SHEET 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47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 An restrictive type and b/p</a:t>
            </a:r>
          </a:p>
          <a:p>
            <a:r>
              <a:rPr lang="en-NZ" dirty="0"/>
              <a:t>BN : what types of compensatory behaviour’s </a:t>
            </a:r>
          </a:p>
          <a:p>
            <a:r>
              <a:rPr lang="en-NZ" dirty="0"/>
              <a:t>OSFED: </a:t>
            </a:r>
            <a:r>
              <a:rPr lang="en-NZ" dirty="0" err="1"/>
              <a:t>aytipical</a:t>
            </a:r>
            <a:r>
              <a:rPr lang="en-NZ" dirty="0"/>
              <a:t> eating disorders </a:t>
            </a:r>
          </a:p>
          <a:p>
            <a:endParaRPr lang="en-NZ" dirty="0"/>
          </a:p>
          <a:p>
            <a:r>
              <a:rPr lang="en-NZ" dirty="0"/>
              <a:t>Trauma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356A68-7045-914D-920D-22B7034603E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18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233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06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82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274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4637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3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66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84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67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346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4176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90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oHJLQTAa7nI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16/j.psc.2019.01.009" TargetMode="External"/><Relationship Id="rId13" Type="http://schemas.openxmlformats.org/officeDocument/2006/relationships/hyperlink" Target="https://doi.org/10.1016/s2215-0366(21)00040-7" TargetMode="External"/><Relationship Id="rId3" Type="http://schemas.openxmlformats.org/officeDocument/2006/relationships/image" Target="../media/image2.jpg"/><Relationship Id="rId7" Type="http://schemas.openxmlformats.org/officeDocument/2006/relationships/hyperlink" Target="https://doi.org/10.1016/j.brat.2015.04.010" TargetMode="External"/><Relationship Id="rId12" Type="http://schemas.openxmlformats.org/officeDocument/2006/relationships/hyperlink" Target="https://doi.org/10.3949/ccjm.88a.20168" TargetMode="External"/><Relationship Id="rId2" Type="http://schemas.openxmlformats.org/officeDocument/2006/relationships/notesSlide" Target="../notesSlides/notesSlide19.xml"/><Relationship Id="rId16" Type="http://schemas.openxmlformats.org/officeDocument/2006/relationships/hyperlink" Target="https://doi.org/10.1002/eat.2283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ice.org.uk/guidance/ng69/chapter/Recommendations#treating-bulimia-nervosa" TargetMode="External"/><Relationship Id="rId11" Type="http://schemas.openxmlformats.org/officeDocument/2006/relationships/hyperlink" Target="https://doi.org/10.1016/j.biopsych.2006.03.040" TargetMode="External"/><Relationship Id="rId5" Type="http://schemas.openxmlformats.org/officeDocument/2006/relationships/hyperlink" Target="https://doi.org/10.1016/j.cppeds.2017.02.004" TargetMode="External"/><Relationship Id="rId15" Type="http://schemas.openxmlformats.org/officeDocument/2006/relationships/hyperlink" Target="https://doi.org/10.1016/j.psc.2018.10.002" TargetMode="External"/><Relationship Id="rId10" Type="http://schemas.openxmlformats.org/officeDocument/2006/relationships/hyperlink" Target="https://doi.org/10.1177/0004867414555814" TargetMode="External"/><Relationship Id="rId4" Type="http://schemas.openxmlformats.org/officeDocument/2006/relationships/hyperlink" Target="https://doi.org/10.1001/archgenpsychiatry.2011.74" TargetMode="External"/><Relationship Id="rId9" Type="http://schemas.openxmlformats.org/officeDocument/2006/relationships/hyperlink" Target="https://doi.org/10.1186/s40337-021-00462-0" TargetMode="External"/><Relationship Id="rId14" Type="http://schemas.openxmlformats.org/officeDocument/2006/relationships/hyperlink" Target="https://doi.org/10.1002/eat.2037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edweb.org/resources/about-eating-disorders" TargetMode="External"/><Relationship Id="rId3" Type="http://schemas.openxmlformats.org/officeDocument/2006/relationships/hyperlink" Target="https://www.ncbi.nlm.nih.gov/pmc/articles/PMC6338222/" TargetMode="External"/><Relationship Id="rId7" Type="http://schemas.openxmlformats.org/officeDocument/2006/relationships/hyperlink" Target="https://www.ed.org.nz/eating-disorders-explained/causes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rship.org.nz/guidelines/eating-disorders-management-of/" TargetMode="External"/><Relationship Id="rId5" Type="http://schemas.openxmlformats.org/officeDocument/2006/relationships/hyperlink" Target="https://www.beateatingdisorders.org.uk/" TargetMode="External"/><Relationship Id="rId4" Type="http://schemas.openxmlformats.org/officeDocument/2006/relationships/hyperlink" Target="https://wharaurau.org.nz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cpsych.ac.uk/docs/default-source/members/faculties/eating-disorders/marsipan/junior-marsipan-cr168.pdf?sfvrsn=65e82800_2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ci.health.wa.gov.au/Resources/For-Clinicians/Eating-Disorder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2FE6B-379D-39E6-D00C-80C82F0454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A bite sized introduction to eating </a:t>
            </a:r>
            <a:r>
              <a:rPr lang="en-NZ" dirty="0"/>
              <a:t>disorders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AEA4C0-EF4A-24D1-A4A9-164447B5F5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/>
              <a:t>Amanda S</a:t>
            </a:r>
            <a:r>
              <a:rPr lang="en-NZ" dirty="0" smtClean="0"/>
              <a:t>hanley Nurse Practitioner </a:t>
            </a:r>
          </a:p>
          <a:p>
            <a:r>
              <a:rPr lang="en-NZ" dirty="0" smtClean="0"/>
              <a:t> Specialist </a:t>
            </a:r>
            <a:r>
              <a:rPr lang="en-NZ" dirty="0"/>
              <a:t>E</a:t>
            </a:r>
            <a:r>
              <a:rPr lang="en-NZ" dirty="0" smtClean="0"/>
              <a:t>ating </a:t>
            </a:r>
            <a:r>
              <a:rPr lang="en-NZ" dirty="0"/>
              <a:t>D</a:t>
            </a:r>
            <a:r>
              <a:rPr lang="en-NZ" dirty="0" smtClean="0"/>
              <a:t>isorder </a:t>
            </a:r>
            <a:r>
              <a:rPr lang="en-NZ" dirty="0"/>
              <a:t>S</a:t>
            </a:r>
            <a:r>
              <a:rPr lang="en-NZ" dirty="0" smtClean="0"/>
              <a:t>ervice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B860A0-71FB-5027-2A33-6C2632BB61DD}"/>
              </a:ext>
            </a:extLst>
          </p:cNvPr>
          <p:cNvSpPr txBox="1"/>
          <p:nvPr/>
        </p:nvSpPr>
        <p:spPr>
          <a:xfrm>
            <a:off x="5180355" y="2515845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25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A8C6BC2-E9E2-4780-8A41-064073CD43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0450CF-22E9-4B1D-B146-30FEE770C4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238079-1F65-476A-BC6C-F2D3BD2683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40C935-D2D3-4F63-A4DA-CD768BB3F4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E8D8045-0F80-4964-B591-0D599AB42D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F8A5889-0EE6-4E19-98FE-29F79E987B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B0FE4C3-64BE-4A2B-818D-4D84479344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4670D04-30D8-487E-A3F4-0655E48016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12B9B3A6-E1DE-4B05-9E3B-69AA179640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0D7F7C1-416D-4004-A948-BF6722A1F3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9FF7DE-C2E2-4661-8D8F-AD291C561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1170" y="3659110"/>
            <a:ext cx="9732773" cy="14651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3600" cap="all" spc="-100" dirty="0"/>
              <a:t>Every organ and system effected by eating disorders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43580A9-5004-40E4-A1DC-63E6B4AE4B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6F2D1F0-EC99-445C-83D1-A40DD1B0D8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3847746-0DD2-4849-B8F1-0C078E28DC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A21A06E-1802-4D35-B16B-A464B11AC9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8312" y="1395172"/>
            <a:ext cx="2805959" cy="221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44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BD796828-29CF-3E2B-36F2-F91DD19FD6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  <a:prstGeom prst="rect">
            <a:avLst/>
          </a:prstGeom>
        </p:spPr>
        <p:txBody>
          <a:bodyPr vert="horz" lIns="91440" tIns="45721" rIns="91440" bIns="45721" rtlCol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NZ" sz="3600" dirty="0"/>
              <a:t>Eating Disorders are Psychiatric disorders with significant, potentially fatal medical complications 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491B7E7-48B9-DCD0-6CCE-9DF89B1896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702663" y="2057402"/>
            <a:ext cx="4870685" cy="292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53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>
            <a:extLst>
              <a:ext uri="{FF2B5EF4-FFF2-40B4-BE49-F238E27FC236}">
                <a16:creationId xmlns:a16="http://schemas.microsoft.com/office/drawing/2014/main" id="{3A8C6BC2-E9E2-4780-8A41-064073CD43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70450CF-22E9-4B1D-B146-30FEE770C4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238079-1F65-476A-BC6C-F2D3BD2683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40C935-D2D3-4F63-A4DA-CD768BB3F4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E8D8045-0F80-4964-B591-0D599AB42D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F8A5889-0EE6-4E19-98FE-29F79E987B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B0FE4C3-64BE-4A2B-818D-4D84479344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4670D04-30D8-487E-A3F4-0655E48016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12B9B3A6-E1DE-4B05-9E3B-69AA179640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0D7F7C1-416D-4004-A948-BF6722A1F3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170" y="3659110"/>
            <a:ext cx="9732773" cy="14651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3600" cap="all" spc="-100" dirty="0"/>
              <a:t>Highest Mortality rates in any psychiatric illness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DCF561-282B-33E9-FF65-4902CC603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124222"/>
            <a:ext cx="9517450" cy="63890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pc="80" dirty="0"/>
              <a:t>Death from physical complications and suicide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43580A9-5004-40E4-A1DC-63E6B4AE4B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6F2D1F0-EC99-445C-83D1-A40DD1B0D8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3847746-0DD2-4849-B8F1-0C078E28DC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A21A06E-1802-4D35-B16B-A464B11AC9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\\waikato.health.govt.nz\Users\Hamilton\StoZHome\ShanleyA\My Pictures\eating diosrder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14800" y="1186961"/>
            <a:ext cx="4132385" cy="2472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038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NZ" dirty="0" smtClean="0"/>
              <a:t>INDICATIONS FOR ACUTE HOSPITALISATION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>
                <a:solidFill>
                  <a:srgbClr val="FF0000"/>
                </a:solidFill>
              </a:rPr>
              <a:t>PHYSICAL SYMPTOMS</a:t>
            </a:r>
            <a:r>
              <a:rPr lang="en-NZ" dirty="0" smtClean="0"/>
              <a:t>: SYNOCOPAL EPISODES, CHEST PAIN , DECREASE  EXERCISE TOLERANCE, LOW URINE OUTPUT CONFUSION 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ENERGY INTAKE&amp; FLUID</a:t>
            </a:r>
            <a:r>
              <a:rPr lang="en-NZ" dirty="0" smtClean="0"/>
              <a:t>: LITTLE OR NO NUTRITIONAL INTAKE FOR 5 DAYS OR MORE, FAILURE TO DRINK ADEQUATE FLUID 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WEIGHT</a:t>
            </a:r>
            <a:r>
              <a:rPr lang="en-NZ" dirty="0" smtClean="0"/>
              <a:t>:ACUTE WEIGHT LOSS, RAPID WEIGHT LOSS , SERVERE MALNUTRITON (BMI&lt;14), TOTAL BODY WEIGHT &lt;75% </a:t>
            </a:r>
            <a:r>
              <a:rPr lang="en-NZ" dirty="0" smtClean="0"/>
              <a:t>EXPECTED </a:t>
            </a:r>
            <a:r>
              <a:rPr lang="en-NZ" dirty="0" smtClean="0"/>
              <a:t>FOR HEIGHT ( &lt;18 YEARS)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PHYSICAL EXAMINATION</a:t>
            </a:r>
            <a:r>
              <a:rPr lang="en-NZ" dirty="0" smtClean="0"/>
              <a:t>:BRADYCARDIA &lt;</a:t>
            </a:r>
            <a:r>
              <a:rPr lang="en-NZ" dirty="0" smtClean="0">
                <a:solidFill>
                  <a:srgbClr val="FF0000"/>
                </a:solidFill>
              </a:rPr>
              <a:t>50</a:t>
            </a:r>
            <a:r>
              <a:rPr lang="en-NZ" dirty="0" smtClean="0"/>
              <a:t> BPM(&lt;18 YEARS) &lt;</a:t>
            </a:r>
            <a:r>
              <a:rPr lang="en-NZ" dirty="0" smtClean="0">
                <a:solidFill>
                  <a:srgbClr val="FF0000"/>
                </a:solidFill>
              </a:rPr>
              <a:t>40</a:t>
            </a:r>
            <a:r>
              <a:rPr lang="en-NZ" dirty="0" smtClean="0"/>
              <a:t> BPM (ADULTS) POSTURAL INCREASE OF HR &gt;</a:t>
            </a:r>
            <a:r>
              <a:rPr lang="en-NZ" dirty="0" smtClean="0">
                <a:solidFill>
                  <a:srgbClr val="FF0000"/>
                </a:solidFill>
              </a:rPr>
              <a:t>30</a:t>
            </a:r>
            <a:r>
              <a:rPr lang="en-NZ" dirty="0" smtClean="0"/>
              <a:t> BPM ( CHILDREN AND ADULTS) HYPOTENSION SYSTOLIC BP&lt;</a:t>
            </a:r>
            <a:r>
              <a:rPr lang="en-NZ" dirty="0" smtClean="0">
                <a:solidFill>
                  <a:srgbClr val="FF0000"/>
                </a:solidFill>
              </a:rPr>
              <a:t>80</a:t>
            </a:r>
            <a:r>
              <a:rPr lang="en-NZ" dirty="0" smtClean="0"/>
              <a:t>MM HG (CHILDREN &amp; ADULTS ) POSTURAL DECREASE BP&gt;20MMHG( CHILDREN &amp;ADULTS) CAPILLARY RETURN &gt;</a:t>
            </a:r>
            <a:r>
              <a:rPr lang="en-NZ" dirty="0" smtClean="0">
                <a:solidFill>
                  <a:srgbClr val="FF0000"/>
                </a:solidFill>
              </a:rPr>
              <a:t>1</a:t>
            </a:r>
            <a:r>
              <a:rPr lang="en-NZ" dirty="0" smtClean="0"/>
              <a:t> SEC, LOW JVP( DEHYRATION) </a:t>
            </a:r>
            <a:r>
              <a:rPr lang="en-NZ" dirty="0" smtClean="0"/>
              <a:t>HYPOTHERMIA&lt; </a:t>
            </a:r>
            <a:r>
              <a:rPr lang="en-NZ" dirty="0" smtClean="0">
                <a:solidFill>
                  <a:srgbClr val="FF0000"/>
                </a:solidFill>
              </a:rPr>
              <a:t>35.5</a:t>
            </a:r>
            <a:r>
              <a:rPr lang="en-NZ" dirty="0" smtClean="0"/>
              <a:t> </a:t>
            </a:r>
          </a:p>
          <a:p>
            <a:pPr algn="r"/>
            <a:r>
              <a:rPr lang="en-NZ" dirty="0" smtClean="0"/>
              <a:t>: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5337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NZ" dirty="0"/>
              <a:t>INDICATIONS FOR ACUTE HOSPITALISATION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>
                <a:solidFill>
                  <a:srgbClr val="FF0000"/>
                </a:solidFill>
              </a:rPr>
              <a:t>ECG ABNORMALITIES </a:t>
            </a:r>
            <a:r>
              <a:rPr lang="en-NZ" dirty="0" smtClean="0"/>
              <a:t>: ARRYTHMIA, POLONGED </a:t>
            </a:r>
            <a:r>
              <a:rPr lang="en-NZ" dirty="0" err="1" smtClean="0"/>
              <a:t>QTc</a:t>
            </a:r>
            <a:r>
              <a:rPr lang="en-NZ" dirty="0" smtClean="0"/>
              <a:t>, &gt; </a:t>
            </a:r>
            <a:r>
              <a:rPr lang="en-NZ" dirty="0" smtClean="0">
                <a:solidFill>
                  <a:srgbClr val="FF0000"/>
                </a:solidFill>
              </a:rPr>
              <a:t>450 </a:t>
            </a:r>
            <a:r>
              <a:rPr lang="en-NZ" dirty="0" err="1" smtClean="0"/>
              <a:t>msec</a:t>
            </a:r>
            <a:r>
              <a:rPr lang="en-NZ" dirty="0" smtClean="0"/>
              <a:t>, DIMINISHED AMPLITUDE OF QRS COMPLEX &amp; T WAVES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ABNORMAL BIOCHEMISTRY </a:t>
            </a:r>
            <a:r>
              <a:rPr lang="en-NZ" dirty="0" smtClean="0"/>
              <a:t>: BLOOD GLUCOSE IN URINE&lt;</a:t>
            </a:r>
            <a:r>
              <a:rPr lang="en-NZ" dirty="0" smtClean="0">
                <a:solidFill>
                  <a:srgbClr val="FF0000"/>
                </a:solidFill>
              </a:rPr>
              <a:t>2.5</a:t>
            </a:r>
            <a:r>
              <a:rPr lang="en-NZ" dirty="0" smtClean="0"/>
              <a:t> </a:t>
            </a:r>
            <a:r>
              <a:rPr lang="en-NZ" dirty="0" err="1" smtClean="0"/>
              <a:t>mmol</a:t>
            </a:r>
            <a:r>
              <a:rPr lang="en-NZ" dirty="0" smtClean="0"/>
              <a:t>/l, KETONES IN URINE, POTASSIUM &lt;</a:t>
            </a:r>
            <a:r>
              <a:rPr lang="en-NZ" dirty="0" smtClean="0">
                <a:solidFill>
                  <a:srgbClr val="FF0000"/>
                </a:solidFill>
              </a:rPr>
              <a:t>3.0</a:t>
            </a:r>
            <a:r>
              <a:rPr lang="en-NZ" dirty="0" smtClean="0"/>
              <a:t>mmol/l  ( &lt; 18 YEARS ) &lt; </a:t>
            </a:r>
            <a:r>
              <a:rPr lang="en-NZ" dirty="0" smtClean="0">
                <a:solidFill>
                  <a:srgbClr val="FF0000"/>
                </a:solidFill>
              </a:rPr>
              <a:t>2.5</a:t>
            </a:r>
            <a:r>
              <a:rPr lang="en-NZ" dirty="0" smtClean="0"/>
              <a:t>mmol/l ( ADULTS) SODIUM &lt;</a:t>
            </a:r>
            <a:r>
              <a:rPr lang="en-NZ" dirty="0" smtClean="0">
                <a:solidFill>
                  <a:srgbClr val="FF0000"/>
                </a:solidFill>
              </a:rPr>
              <a:t> 125 </a:t>
            </a:r>
            <a:r>
              <a:rPr lang="en-NZ" dirty="0" err="1" smtClean="0"/>
              <a:t>mmol</a:t>
            </a:r>
            <a:r>
              <a:rPr lang="en-NZ" dirty="0" smtClean="0"/>
              <a:t>/l </a:t>
            </a:r>
            <a:r>
              <a:rPr lang="en-NZ" dirty="0" smtClean="0"/>
              <a:t>HYPOPHOSPHATEMIA  </a:t>
            </a:r>
            <a:r>
              <a:rPr lang="en-NZ" dirty="0" smtClean="0"/>
              <a:t>ANYTHING BELOW NORMAL RANGE ( &lt; 18 YEARS )  </a:t>
            </a:r>
            <a:r>
              <a:rPr lang="en-NZ" dirty="0" smtClean="0">
                <a:solidFill>
                  <a:srgbClr val="FF0000"/>
                </a:solidFill>
              </a:rPr>
              <a:t>0.3</a:t>
            </a:r>
            <a:r>
              <a:rPr lang="en-NZ" dirty="0" smtClean="0"/>
              <a:t>mmol/l (ADULTS) 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SUCIDALITY WITH AN ACTIVE PLAN 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ACUTE </a:t>
            </a:r>
            <a:r>
              <a:rPr lang="en-NZ" dirty="0" smtClean="0">
                <a:solidFill>
                  <a:srgbClr val="FF0000"/>
                </a:solidFill>
              </a:rPr>
              <a:t>COMPLICATIONS </a:t>
            </a:r>
            <a:r>
              <a:rPr lang="en-NZ" dirty="0" smtClean="0">
                <a:solidFill>
                  <a:srgbClr val="FF0000"/>
                </a:solidFill>
              </a:rPr>
              <a:t>OF MALNUTRITION OR ACUTE IMPACT ON EXHISTING MEDICAL CONDITIONS </a:t>
            </a:r>
            <a:endParaRPr lang="en-N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1FF73AF-EE64-C807-8BF9-65CB428DF3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  <a:prstGeom prst="rect">
            <a:avLst/>
          </a:prstGeom>
        </p:spPr>
        <p:txBody>
          <a:bodyPr vert="horz" lIns="91440" tIns="45721" rIns="91440" bIns="45721"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US" sz="3600" cap="all" spc="-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Medical complications of eating disorders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92D91EE-FEB5-A178-E94F-29CBECEB9C3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  <a:prstGeom prst="rect">
            <a:avLst/>
          </a:prstGeom>
        </p:spPr>
        <p:txBody>
          <a:bodyPr vert="horz" lIns="91440" tIns="45721" rIns="91440" bIns="45721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1"/>
              </a:spcAft>
              <a:buNone/>
            </a:pPr>
            <a:r>
              <a:rPr lang="en-US" spc="80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https://youtu.be/oHJLQTAa7nI</a:t>
            </a:r>
            <a:r>
              <a:rPr lang="en-US" spc="8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13221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2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16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5" name="Rectangle 18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723470-C913-7FDB-BCF5-2F59C63B3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7070" y="527642"/>
            <a:ext cx="3466540" cy="4016587"/>
          </a:xfrm>
        </p:spPr>
        <p:txBody>
          <a:bodyPr>
            <a:normAutofit/>
          </a:bodyPr>
          <a:lstStyle/>
          <a:p>
            <a:pPr algn="ctr"/>
            <a:r>
              <a:rPr lang="en-NZ" sz="3600" dirty="0"/>
              <a:t>Red flags </a:t>
            </a:r>
            <a:endParaRPr lang="en-US" sz="36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0C80F1D-CC09-6E1D-7D9D-C4E9CD137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/>
          </a:bodyPr>
          <a:lstStyle/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Physical symptoms 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Energy intake and fluid 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Weight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Physical examination 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Egg abnormalities 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Abnormal biochemistry </a:t>
            </a:r>
          </a:p>
          <a:p>
            <a:r>
              <a:rPr lang="en-N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Suicidality </a:t>
            </a:r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with an active plan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Acute complications of malnutrition /acute impact on existing medical conditions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5AF98715-BE8A-BBA7-2C21-FB8D0AF19B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5256" y="2950882"/>
            <a:ext cx="3693289" cy="232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8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0D70C8A-A50E-4B41-86A2-E2F8558124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A6C0532-F826-FA8F-AE3C-55F38DAC9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Nine truths of eating disorders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968096-EDED-0930-2997-E3132A907D02}"/>
              </a:ext>
            </a:extLst>
          </p:cNvPr>
          <p:cNvSpPr txBox="1"/>
          <p:nvPr/>
        </p:nvSpPr>
        <p:spPr>
          <a:xfrm>
            <a:off x="3844616" y="2626840"/>
            <a:ext cx="7245103" cy="313177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56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Truth #1</a:t>
            </a:r>
            <a:r>
              <a:rPr lang="en-US" sz="56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: Many people with eating disorders look healthy, yet may be extremely ill.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56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Truth #2</a:t>
            </a:r>
            <a:r>
              <a:rPr lang="en-US" sz="56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: Families are not to blame, and can be the patients’ and providers’ best allies in treatment.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56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Truth #3</a:t>
            </a:r>
            <a:r>
              <a:rPr lang="en-US" sz="56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: An eating disorder diagnosis is a health crisis that disrupts personal and family functioning.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56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Truth #4</a:t>
            </a:r>
            <a:r>
              <a:rPr lang="en-US" sz="56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: Eating disorders are not choices, but serious biologically influenced illnesses.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56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Truth #5</a:t>
            </a:r>
            <a:r>
              <a:rPr lang="en-US" sz="56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: Eating disorders affect people of all genders, ages, races, ethnicities, body shapes and</a:t>
            </a:r>
          </a:p>
          <a:p>
            <a:pPr indent="-182880" algn="just" defTabSz="914400">
              <a:lnSpc>
                <a:spcPct val="9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56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weights, sexual orientations, and socioeconomic statuses.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56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Truth #6</a:t>
            </a:r>
            <a:r>
              <a:rPr lang="en-US" sz="56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: Eating disorders carry an increased risk for both suicide and medical complications.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56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Truth #7</a:t>
            </a:r>
            <a:r>
              <a:rPr lang="en-US" sz="56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: Genes and environment play important roles in the development of eating disorders.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56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Truth #8</a:t>
            </a:r>
            <a:r>
              <a:rPr lang="en-US" sz="56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: Genes alone do not predict who will develop eating disorders.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56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Truth #9</a:t>
            </a:r>
            <a:r>
              <a:rPr lang="en-US" sz="56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: Full recovery from an eating disorder is possible. Early detection and intervention are important.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3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47B770-54F9-181D-B0BC-261F9E812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pPr algn="ctr"/>
            <a:r>
              <a:rPr lang="en-NZ" sz="3600" dirty="0"/>
              <a:t>Questions ?</a:t>
            </a:r>
            <a:endParaRPr lang="en-US" sz="36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C640EC4-8ABC-E86B-42FE-E2C67F1292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049143" y="1233189"/>
            <a:ext cx="5761006" cy="420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25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2ADE12-D447-156E-4515-9D289075A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>
            <a:defPPr>
              <a:defRPr lang="en-US"/>
            </a:defPPr>
            <a:lvl1pPr marL="0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4386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8772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3158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7544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71930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26316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80703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35089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Z" sz="3600" dirty="0"/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EC68C-2775-C9EB-6604-E4C6DFF25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377" y="2804746"/>
            <a:ext cx="5785900" cy="2632547"/>
          </a:xfrm>
        </p:spPr>
        <p:txBody>
          <a:bodyPr anchor="ctr">
            <a:normAutofit fontScale="25000" lnSpcReduction="20000"/>
          </a:bodyPr>
          <a:lstStyle>
            <a:defPPr>
              <a:defRPr lang="en-US"/>
            </a:defPPr>
            <a:lvl1pPr marL="0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4386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8772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3158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7544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71930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26316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80703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35089" algn="l" defTabSz="254386" rtl="0" eaLnBrk="1" latinLnBrk="0" hangingPunct="1">
              <a:defRPr sz="1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Arcelus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J., Mitchell, A. J., Wales, J., &amp; Nielsen, S. (2011). Mortality rates in patients with anorexia nervosa and other eating disorders.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Archives of General Psychiatry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68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(7), 724. </a:t>
            </a:r>
            <a:r>
              <a:rPr lang="en-NZ" sz="3200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https://doi.org/10.1001/archgenpsychiatry.2011.74</a:t>
            </a:r>
            <a:endParaRPr lang="en-NZ" sz="3200" u="sng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entury" panose="02040604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Castillo, M., &amp;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Weiselberg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E. (2017). Bulimia nervosa/Purging disorder.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Current Problems in </a:t>
            </a:r>
            <a:r>
              <a:rPr lang="en-NZ" sz="3200" i="1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Pediatric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and Adolescent Health Care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47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(4), 85-94. </a:t>
            </a:r>
            <a:r>
              <a:rPr lang="en-NZ" sz="3200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https://doi.org/10.1016/j.cppeds.2017.02.004</a:t>
            </a:r>
            <a:endParaRPr lang="en-NZ" sz="3200" u="sng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entury" panose="02040604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Eating disorders: Recognition and treatment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 (2017, May 23). </a:t>
            </a:r>
            <a:r>
              <a:rPr lang="en-NZ" sz="3200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6"/>
              </a:rPr>
              <a:t>https://www.nice.org.uk/guidance/ng69/chapter/Recommendations#treating-bulimia-nervosa</a:t>
            </a:r>
            <a:endParaRPr lang="en-NZ" sz="3200" u="sng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entury" panose="02040604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Fairburn, C. G., Bailey-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Straebler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S.,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Basden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S., Doll, H. A., Jones, R., Murphy, R., O'Connor, M. E., &amp; Cooper, Z. (2015). A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transdiagnostic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comparison of enhanced cognitive behaviour therapy (CBT-E) and interpersonal psychotherapy in the treatment of eating disorders.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Behaviour Research and Therapy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70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64-71. </a:t>
            </a:r>
            <a:r>
              <a:rPr lang="en-NZ" sz="3200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https://doi.org/10.1016/j.brat.2015.04.010</a:t>
            </a:r>
            <a:endParaRPr lang="en-NZ" sz="32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entury" panose="02040604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Gibson, D., Workman, C., &amp;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Mehler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P. S. (2019). Medical complications of anorexia nervosa and bulimia nervosa.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Psychiatric Clinics of North America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42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(2), 263-274. </a:t>
            </a:r>
            <a:r>
              <a:rPr lang="en-NZ" sz="3200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8"/>
              </a:rPr>
              <a:t>https://doi.org/10.1016/j.psc.2019.01.009</a:t>
            </a:r>
            <a:endParaRPr lang="en-NZ" sz="3200" u="sng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entury" panose="02040604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Times New Roman" panose="02020603050405020304" pitchFamily="18" charset="0"/>
              </a:rPr>
              <a:t>Hansen, S. J., Stephan, A., &amp; Menkes, D. B. (2021). The impact of COVID-19 on eating disorder referrals and admissions in Waikato, New Zealand.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Times New Roman" panose="02020603050405020304" pitchFamily="18" charset="0"/>
              </a:rPr>
              <a:t>Journal of Eating Disorders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Times New Roman" panose="02020603050405020304" pitchFamily="18" charset="0"/>
              </a:rPr>
              <a:t>,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Times New Roman" panose="02020603050405020304" pitchFamily="18" charset="0"/>
              </a:rPr>
              <a:t>9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Times New Roman" panose="02020603050405020304" pitchFamily="18" charset="0"/>
              </a:rPr>
              <a:t>(1). </a:t>
            </a:r>
            <a:r>
              <a:rPr lang="en-NZ" sz="3200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Times New Roman" panose="02020603050405020304" pitchFamily="18" charset="0"/>
                <a:hlinkClick r:id="rId9"/>
              </a:rPr>
              <a:t>https://doi.org/10.1186/s40337-021-00462-0</a:t>
            </a:r>
            <a:endParaRPr lang="en-NZ" sz="3200" u="sng" dirty="0">
              <a:solidFill>
                <a:schemeClr val="tx1">
                  <a:lumMod val="75000"/>
                  <a:lumOff val="25000"/>
                </a:schemeClr>
              </a:solidFill>
              <a:latin typeface="Century" panose="020406040505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Hay, P., Chinn, D., Forbes, D., Madden, S., Newton, R.,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Sugenor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L.,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Touyz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S., &amp; Ward, W. (2014). Royal Australian and New Zealand college of psychiatrists clinical practice guidelines for the treatment of eating disorders.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Australian &amp; New Zealand Journal of Psychiatry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48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(11), 977-1008. </a:t>
            </a:r>
            <a:r>
              <a:rPr lang="en-NZ" sz="3200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10"/>
              </a:rPr>
              <a:t>https://doi.org/10.1177/0004867414555814</a:t>
            </a:r>
            <a:endParaRPr lang="en-NZ" sz="3200" u="sng" dirty="0">
              <a:solidFill>
                <a:schemeClr val="tx1">
                  <a:lumMod val="75000"/>
                  <a:lumOff val="25000"/>
                </a:schemeClr>
              </a:solidFill>
              <a:latin typeface="Century" panose="02040604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Hudson, J. I.,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Hiripi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E., Pope, H. G., &amp; Kessler, R. C. (2007). The prevalence and correlates of eating disorders in the national comorbidity survey replication.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Biological Psychiatry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61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(3), 348-358. </a:t>
            </a:r>
            <a:r>
              <a:rPr lang="en-NZ" sz="3200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11"/>
              </a:rPr>
              <a:t>https://doi.org/10.1016/j.biopsych.2006.03.040</a:t>
            </a:r>
            <a:endParaRPr lang="en-NZ" sz="3200" u="sng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entury" panose="02040604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Nitsch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A.,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Dlugosz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H., Gibson, D., &amp;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Mehler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P. S. (2021). Medical complications of bulimia nervosa.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Cleveland Clinic Journal of Medicine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88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(6), 333-343. </a:t>
            </a:r>
            <a:r>
              <a:rPr lang="en-NZ" sz="3200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12"/>
              </a:rPr>
              <a:t>https://doi.org/10.3949/ccjm.88a.20168</a:t>
            </a:r>
            <a:endParaRPr lang="en-NZ" sz="32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entury" panose="02040604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Santomauro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D. F.,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Melen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S.,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Mitchison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D.,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Vos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T.,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Whiteford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H., &amp; Ferrari, A. J. (2021). The hidden burden of eating disorders: An extension of estimates from the global burden of disease study 2019.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The Lancet Psychiatry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(4), 320-328. </a:t>
            </a:r>
            <a:r>
              <a:rPr lang="en-NZ" sz="3200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13"/>
              </a:rPr>
              <a:t>https://doi.org/10.1016/s2215-0366(21)00040-7</a:t>
            </a:r>
            <a:endParaRPr lang="en-NZ" sz="3200" u="sng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entury" panose="02040604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Shapiro, J. R., Berkman, N. D.,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Brownley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K. A.,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Sedway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J. A.,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Lohr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K. N., &amp;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Bulik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C. M. (2007). Bulimia nervosa treatment: A systematic review of randomized controlled trials.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International Journal of Eating Disorders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40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(4), 321-336. </a:t>
            </a:r>
            <a:r>
              <a:rPr lang="en-NZ" sz="3200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14"/>
              </a:rPr>
              <a:t>https://doi.org/10.1002/eat.20372</a:t>
            </a:r>
            <a:endParaRPr lang="en-NZ" sz="3200" u="sng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entury" panose="02040604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Wade, T. D. (2019). Recent research on bulimia nervosa.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Psychiatric Clinics of North America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NZ" sz="32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42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(1), 21-32. </a:t>
            </a:r>
            <a:r>
              <a:rPr lang="en-NZ" sz="3200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15"/>
              </a:rPr>
              <a:t>https://doi.org/10.1016/j.psc.2018.10.002</a:t>
            </a:r>
            <a:endParaRPr lang="en-NZ" sz="3200" u="sng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entury" panose="02040604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Waller, G., Tatham, M., Turner, H.,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Mountford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V. A., Bennetts, A., 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Bramwell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K., Dodd, J., &amp; Ingram, L. (2018). A 10-session cognitive-</a:t>
            </a:r>
            <a:r>
              <a:rPr lang="en-NZ" sz="3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behavioral</a:t>
            </a:r>
            <a:r>
              <a:rPr lang="en-NZ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therapy (CBT-T) for eating disorders: Outcomes from a case series of </a:t>
            </a:r>
            <a:r>
              <a:rPr lang="en-NZ" sz="8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nonunderweight</a:t>
            </a:r>
            <a:r>
              <a:rPr lang="en-NZ" sz="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adult patients. </a:t>
            </a:r>
            <a:r>
              <a:rPr lang="en-NZ" sz="8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International Journal of Eating Disorders</a:t>
            </a:r>
            <a:r>
              <a:rPr lang="en-NZ" sz="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NZ" sz="8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51</a:t>
            </a:r>
            <a:r>
              <a:rPr lang="en-NZ" sz="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(3), 262-269. </a:t>
            </a:r>
            <a:r>
              <a:rPr lang="en-NZ" sz="800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16"/>
              </a:rPr>
              <a:t>https://doi.org/10.1002/eat.22837</a:t>
            </a:r>
            <a:endParaRPr lang="en-NZ" sz="8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entury" panose="020406040505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endParaRPr lang="en-NZ" sz="6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NZ" sz="6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NZ" sz="6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NZ" sz="600" u="sng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NZ" sz="6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NZ" sz="6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NZ" sz="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43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AB733-2326-443B-0B41-82742DE57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en-NZ" sz="3600" dirty="0"/>
              <a:t>Objectives of presentation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BDD32-4675-B8F0-1B0C-1B351ED53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/>
          </a:bodyPr>
          <a:lstStyle/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Aetiology </a:t>
            </a:r>
            <a:endParaRPr lang="en-N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NZ" dirty="0" smtClean="0"/>
              <a:t>Barriers  to detecting eating disorders when presenting to services </a:t>
            </a:r>
          </a:p>
          <a:p>
            <a:r>
              <a:rPr lang="en-NZ" dirty="0" smtClean="0"/>
              <a:t>Why  is early detection and early intervention  crucial </a:t>
            </a:r>
            <a:r>
              <a:rPr lang="en-NZ" dirty="0"/>
              <a:t>?</a:t>
            </a:r>
            <a:r>
              <a:rPr lang="en-NZ" dirty="0" smtClean="0"/>
              <a:t> </a:t>
            </a:r>
          </a:p>
          <a:p>
            <a:r>
              <a:rPr lang="en-NZ" dirty="0"/>
              <a:t>Assessment &amp; Management </a:t>
            </a:r>
            <a:endParaRPr lang="en-N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N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DSM-5 </a:t>
            </a:r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diagnosis of eating disorders </a:t>
            </a:r>
          </a:p>
          <a:p>
            <a:r>
              <a:rPr lang="en-N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Medical </a:t>
            </a:r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complications </a:t>
            </a:r>
            <a:endParaRPr lang="en-N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N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How to refer to Services </a:t>
            </a:r>
            <a:endParaRPr lang="en-N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83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REFERENCES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https://www.ncbi.nlm.nih.gov/pmc/articles/PMC6338222/</a:t>
            </a:r>
            <a:endParaRPr lang="en-NZ" dirty="0"/>
          </a:p>
          <a:p>
            <a:r>
              <a:rPr lang="en-NZ" dirty="0">
                <a:hlinkClick r:id="rId4"/>
              </a:rPr>
              <a:t>https://wharaurau.org.nz/</a:t>
            </a:r>
            <a:endParaRPr lang="en-NZ" dirty="0"/>
          </a:p>
          <a:p>
            <a:r>
              <a:rPr lang="en-NZ" dirty="0">
                <a:hlinkClick r:id="rId5"/>
              </a:rPr>
              <a:t>https://</a:t>
            </a:r>
            <a:r>
              <a:rPr lang="en-NZ" dirty="0" smtClean="0">
                <a:hlinkClick r:id="rId5"/>
              </a:rPr>
              <a:t>www.beateatingdisorders.org.uk/</a:t>
            </a:r>
            <a:endParaRPr lang="en-NZ" dirty="0" smtClean="0"/>
          </a:p>
          <a:p>
            <a:r>
              <a:rPr lang="en-NZ" dirty="0" smtClean="0">
                <a:hlinkClick r:id="rId6"/>
              </a:rPr>
              <a:t>https</a:t>
            </a:r>
            <a:r>
              <a:rPr lang="en-NZ" dirty="0">
                <a:hlinkClick r:id="rId6"/>
              </a:rPr>
              <a:t>://starship.org.nz/guidelines/eating-disorders-management-of/</a:t>
            </a:r>
            <a:endParaRPr lang="en-NZ" dirty="0"/>
          </a:p>
          <a:p>
            <a:r>
              <a:rPr lang="en-NZ" dirty="0">
                <a:hlinkClick r:id="rId7"/>
              </a:rPr>
              <a:t>https://www.ed.org.nz/eating-disorders-explained/causes/</a:t>
            </a:r>
            <a:endParaRPr lang="en-NZ" dirty="0"/>
          </a:p>
          <a:p>
            <a:r>
              <a:rPr lang="en-NZ" dirty="0">
                <a:hlinkClick r:id="rId8"/>
              </a:rPr>
              <a:t>https://www.aedweb.org/resources/about-eating-disorders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1018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1E95A7-5939-4BFA-B81D-B56C528E6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pPr algn="ctr"/>
            <a:r>
              <a:rPr lang="en-NZ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Marzipan </a:t>
            </a:r>
            <a:r>
              <a:rPr lang="en-N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guidelines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0DFDA-CB3F-4B53-B7B8-EA3ADAA75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https://</a:t>
            </a:r>
            <a:r>
              <a:rPr lang="en-NZ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www.rcpsych.ac.uk</a:t>
            </a:r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/docs/default-source/members/faculties/eating-disorders/</a:t>
            </a:r>
            <a:r>
              <a:rPr lang="en-NZ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marsipan</a:t>
            </a:r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/</a:t>
            </a:r>
            <a:r>
              <a:rPr lang="en-NZ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junior-marsipan</a:t>
            </a:r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-</a:t>
            </a:r>
            <a:r>
              <a:rPr lang="en-NZ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cr168.pdf</a:t>
            </a:r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?</a:t>
            </a:r>
            <a:r>
              <a:rPr lang="en-NZ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sfvrsn</a:t>
            </a:r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=65e82800_2</a:t>
            </a:r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0317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A52E57-1996-4E30-820C-41DCF85D3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psycho-education is useful to give out ?</a:t>
            </a:r>
            <a:endParaRPr lang="en-NZ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86CC1-41C4-4FC3-BC7B-41E4531E3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</p:spPr>
        <p:txBody>
          <a:bodyPr>
            <a:normAutofit/>
          </a:bodyPr>
          <a:lstStyle/>
          <a:p>
            <a:pPr algn="ctr"/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https://www.cci.health.wa.gov.au/Resources/For-Clinicians/Eating-Disorders</a:t>
            </a:r>
            <a:endParaRPr lang="en-N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N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N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N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N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N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N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N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26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pPr algn="ctr"/>
            <a:r>
              <a:rPr lang="en-NZ" sz="3600" dirty="0">
                <a:latin typeface="Arial" panose="020B0604020202020204" pitchFamily="34" charset="0"/>
                <a:cs typeface="Arial" panose="020B0604020202020204" pitchFamily="34" charset="0"/>
              </a:rPr>
              <a:t>Aetiology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/>
          </a:bodyPr>
          <a:lstStyle/>
          <a:p>
            <a:r>
              <a:rPr lang="en-NZ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still fully understood</a:t>
            </a:r>
          </a:p>
          <a:p>
            <a:r>
              <a:rPr lang="en-NZ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 factorial </a:t>
            </a:r>
          </a:p>
          <a:p>
            <a:r>
              <a:rPr lang="en-NZ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Latest research shows combination of genes and environment </a:t>
            </a:r>
          </a:p>
          <a:p>
            <a:r>
              <a:rPr lang="en-NZ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50-80 % of the risk of  developing eating disorders comes from genetics</a:t>
            </a:r>
          </a:p>
          <a:p>
            <a:r>
              <a:rPr lang="en-NZ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Triggered by body not receiving adequate nutrition (genetic predisposition) </a:t>
            </a:r>
          </a:p>
          <a:p>
            <a:endParaRPr lang="en-NZ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89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NZ" dirty="0" smtClean="0"/>
              <a:t>BARRIERS TO DETECTING EATING DISORDERS IN SERVICES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STIGMA</a:t>
            </a:r>
          </a:p>
          <a:p>
            <a:r>
              <a:rPr lang="en-NZ" dirty="0" smtClean="0"/>
              <a:t>UNABLE TO RECOGNISE SEVERITY OF ED/ AMBIVILANCE/ LACK OF KNOWLEDGE ABOUT AVAILABLE  HELP </a:t>
            </a:r>
          </a:p>
          <a:p>
            <a:r>
              <a:rPr lang="en-NZ" dirty="0" smtClean="0"/>
              <a:t>EQUITY </a:t>
            </a:r>
          </a:p>
          <a:p>
            <a:r>
              <a:rPr lang="en-NZ" dirty="0" smtClean="0"/>
              <a:t>DO NOT NORMALLY PRESENT TO PRIMARY CARE WITH ED PATHOLOGY AS MAIN CONCERN</a:t>
            </a:r>
          </a:p>
          <a:p>
            <a:r>
              <a:rPr lang="en-NZ" dirty="0" smtClean="0"/>
              <a:t>MAY PRESENT WITH OTHER MENTAL HEALTH PROBLEMS OR PHYSICAL CONCERNS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6422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NZ" dirty="0" smtClean="0"/>
              <a:t>WHY IS EARLY DETECTION AND EARLY INTERVENTION CRUCIAL 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NZ" dirty="0"/>
          </a:p>
          <a:p>
            <a:r>
              <a:rPr lang="en-NZ" dirty="0" smtClean="0"/>
              <a:t>EDS ARE NOT LIKELY TO REMIT WITHOUT TREATMENT</a:t>
            </a:r>
          </a:p>
          <a:p>
            <a:r>
              <a:rPr lang="en-NZ" dirty="0" smtClean="0"/>
              <a:t>WATCHFUL WAITING DOES NOT WORK</a:t>
            </a:r>
          </a:p>
          <a:p>
            <a:r>
              <a:rPr lang="en-NZ" dirty="0" smtClean="0"/>
              <a:t>TREATMENT WORKS BETTER FOR SHORT DURATION </a:t>
            </a:r>
          </a:p>
          <a:p>
            <a:r>
              <a:rPr lang="en-NZ" dirty="0" smtClean="0"/>
              <a:t>AFTER 3 YEARS ILLNESS DURATION RESPONSE BECOMES MORE MUTED ? DUE TO IMPACT OF ED SYMPTOMS ON THE BRAIN </a:t>
            </a:r>
          </a:p>
          <a:p>
            <a:endParaRPr lang="en-NZ" dirty="0"/>
          </a:p>
          <a:p>
            <a:r>
              <a:rPr lang="en-NZ" dirty="0" smtClean="0">
                <a:solidFill>
                  <a:srgbClr val="FF0000"/>
                </a:solidFill>
              </a:rPr>
              <a:t>EARLY INTERVENTION IS KEY TO HALTING THE ILLNESS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RAPID IDENTIFICATION, ASSESSMENT EVIDENCED BASED TREATMENT ARE VITAL FOR IMPROVING OUTCOMES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PEOPLE CAN FULLY RECOVER FROM AN ED WITH THE RIGHT TREATMENT</a:t>
            </a:r>
          </a:p>
          <a:p>
            <a:endParaRPr lang="en-N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32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en-NZ" sz="3600" dirty="0"/>
              <a:t>Eating disorder should be suspected in: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/>
          </a:bodyPr>
          <a:lstStyle/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a patient of any weight  who presents with weight loss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Unexplained growth stunting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Pubertal delay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Restrictive/abnormal eating behaviours 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Recurrent vomiting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Excessive exercise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Trouble gaining weight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Body image age concerns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74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92CD332-77B0-F14E-B617-ED384D11A47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32837" y="1420707"/>
            <a:ext cx="3466540" cy="4016587"/>
          </a:xfrm>
          <a:prstGeom prst="rect">
            <a:avLst/>
          </a:prstGeom>
        </p:spPr>
        <p:txBody>
          <a:bodyPr vert="horz" lIns="91440" tIns="45721" rIns="91440" bIns="45721"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NZ" sz="3600" dirty="0"/>
              <a:t>Eating disorders in children &amp; adolescents </a:t>
            </a:r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A7F4E4AA-12A1-5356-7246-5A664E04A00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440520" y="1420707"/>
            <a:ext cx="5514757" cy="4016587"/>
          </a:xfrm>
          <a:prstGeom prst="rect">
            <a:avLst/>
          </a:prstGeom>
        </p:spPr>
        <p:txBody>
          <a:bodyPr vert="horz" lIns="91440" tIns="45721" rIns="91440" bIns="45721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Eating disorders in youth can impact on every organ system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Complications can occur at any weight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 aware of youth  with atypical presentations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Many children or adolescents may not present with fear of weight gain/overt body distortions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They may not lose dramatic weight but simply do not grow over time  </a:t>
            </a:r>
          </a:p>
          <a:p>
            <a:r>
              <a:rPr lang="en-N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 aware of Biases</a:t>
            </a:r>
            <a:endParaRPr lang="en-N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13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Assessment &amp; Management </a:t>
            </a:r>
            <a:endParaRPr lang="en-NZ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 SCOFF: SCREENING TOOL</a:t>
            </a:r>
          </a:p>
          <a:p>
            <a:r>
              <a:rPr lang="en-NZ" dirty="0" smtClean="0"/>
              <a:t>INITIAL  PHYSICAL ASSESSMENT:</a:t>
            </a:r>
          </a:p>
          <a:p>
            <a:r>
              <a:rPr lang="en-NZ" dirty="0" smtClean="0"/>
              <a:t>TAKE HISTORY: PHYSICAL SYMPTOMS SUGGESTING POTENTIALLY LIFE THREATENING COMPLICATION </a:t>
            </a:r>
          </a:p>
          <a:p>
            <a:r>
              <a:rPr lang="en-NZ" dirty="0" smtClean="0"/>
              <a:t>EXAMINATION </a:t>
            </a:r>
          </a:p>
          <a:p>
            <a:r>
              <a:rPr lang="en-NZ" dirty="0" smtClean="0"/>
              <a:t>EGC</a:t>
            </a:r>
          </a:p>
          <a:p>
            <a:r>
              <a:rPr lang="en-NZ" dirty="0" smtClean="0"/>
              <a:t>BLOODS </a:t>
            </a:r>
          </a:p>
          <a:p>
            <a:endParaRPr lang="en-NZ" dirty="0"/>
          </a:p>
          <a:p>
            <a:r>
              <a:rPr lang="en-NZ" dirty="0" smtClean="0"/>
              <a:t>IF CONCERNED ABOUT IMPLICATIONS PLEASE CONTACT  SEDS TEAM:  07-8346902 ( T/L ,C/L, CNS, NP) during normal work hours</a:t>
            </a:r>
          </a:p>
          <a:p>
            <a:endParaRPr lang="en-NZ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5710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DBCD51-5040-EFE0-EA6A-2CA4856B4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pPr algn="ctr"/>
            <a:r>
              <a:rPr lang="en-NZ" sz="3600" dirty="0"/>
              <a:t>DSM-5 </a:t>
            </a:r>
            <a:endParaRPr lang="en-US" sz="3600" dirty="0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AFAC707B-85CD-8793-47F0-87E1E3F921E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  <a:prstGeom prst="rect">
            <a:avLst/>
          </a:prstGeom>
        </p:spPr>
        <p:txBody>
          <a:bodyPr vert="horz" lIns="91440" tIns="45721" rIns="91440" bIns="45721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 Anorexia Nervosa (AN)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 Bulimia Nervosa (BN)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 Binge Eating Disorder (BED)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 Other Specified Feeding and Eating Disorder (OSFED)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 Pica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 Rumination Disorder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 Avoidant/Restrictive Food Intake Disorder (ARFID)</a:t>
            </a:r>
          </a:p>
          <a:p>
            <a:r>
              <a:rPr lang="en-N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 Unspecified Feeding or Eating Disorder (UFED)</a:t>
            </a:r>
          </a:p>
          <a:p>
            <a:pPr marL="0" indent="0">
              <a:buFont typeface="Garamond" pitchFamily="18" charset="0"/>
              <a:buNone/>
            </a:pPr>
            <a:endParaRPr lang="en-N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62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1814</Words>
  <Application>Microsoft Office PowerPoint</Application>
  <PresentationFormat>Widescreen</PresentationFormat>
  <Paragraphs>182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Century</vt:lpstr>
      <vt:lpstr>Century Gothic</vt:lpstr>
      <vt:lpstr>Garamond</vt:lpstr>
      <vt:lpstr>Times New Roman</vt:lpstr>
      <vt:lpstr>Savon</vt:lpstr>
      <vt:lpstr>A bite sized introduction to eating disorders </vt:lpstr>
      <vt:lpstr>Objectives of presentation </vt:lpstr>
      <vt:lpstr>Aetiology</vt:lpstr>
      <vt:lpstr>BARRIERS TO DETECTING EATING DISORDERS IN SERVICES </vt:lpstr>
      <vt:lpstr>WHY IS EARLY DETECTION AND EARLY INTERVENTION CRUCIAL ?</vt:lpstr>
      <vt:lpstr>Eating disorder should be suspected in:</vt:lpstr>
      <vt:lpstr>Eating disorders in children &amp; adolescents </vt:lpstr>
      <vt:lpstr>Assessment &amp; Management </vt:lpstr>
      <vt:lpstr>DSM-5 </vt:lpstr>
      <vt:lpstr>Every organ and system effected by eating disorders </vt:lpstr>
      <vt:lpstr>Eating Disorders are Psychiatric disorders with significant, potentially fatal medical complications </vt:lpstr>
      <vt:lpstr>Highest Mortality rates in any psychiatric illness </vt:lpstr>
      <vt:lpstr>INDICATIONS FOR ACUTE HOSPITALISATION </vt:lpstr>
      <vt:lpstr>INDICATIONS FOR ACUTE HOSPITALISATION </vt:lpstr>
      <vt:lpstr>Medical complications of eating disorders </vt:lpstr>
      <vt:lpstr>Red flags </vt:lpstr>
      <vt:lpstr>Nine truths of eating disorders </vt:lpstr>
      <vt:lpstr>Questions ?</vt:lpstr>
      <vt:lpstr>References </vt:lpstr>
      <vt:lpstr>REFERENCES </vt:lpstr>
      <vt:lpstr>Marzipan guidelines </vt:lpstr>
      <vt:lpstr>What psycho-education is useful to give out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assessment in eating disorders</dc:title>
  <dc:creator>amanda shanley</dc:creator>
  <cp:lastModifiedBy>Amanda Shanley</cp:lastModifiedBy>
  <cp:revision>98</cp:revision>
  <cp:lastPrinted>2024-04-16T22:33:33Z</cp:lastPrinted>
  <dcterms:created xsi:type="dcterms:W3CDTF">2023-04-13T23:36:32Z</dcterms:created>
  <dcterms:modified xsi:type="dcterms:W3CDTF">2024-04-16T22:49:30Z</dcterms:modified>
</cp:coreProperties>
</file>