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15"/>
  </p:notesMasterIdLst>
  <p:sldIdLst>
    <p:sldId id="392" r:id="rId6"/>
    <p:sldId id="396" r:id="rId7"/>
    <p:sldId id="385" r:id="rId8"/>
    <p:sldId id="2146849136" r:id="rId9"/>
    <p:sldId id="2146849142" r:id="rId10"/>
    <p:sldId id="365" r:id="rId11"/>
    <p:sldId id="389" r:id="rId12"/>
    <p:sldId id="2146849140" r:id="rId13"/>
    <p:sldId id="214684914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3F3"/>
    <a:srgbClr val="D0F8F6"/>
    <a:srgbClr val="9C5AAD"/>
    <a:srgbClr val="1C254A"/>
    <a:srgbClr val="44546A"/>
    <a:srgbClr val="FFFFFF"/>
    <a:srgbClr val="BEE8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3011" autoAdjust="0"/>
  </p:normalViewPr>
  <p:slideViewPr>
    <p:cSldViewPr snapToGrid="0">
      <p:cViewPr varScale="1">
        <p:scale>
          <a:sx n="62" d="100"/>
          <a:sy n="62" d="100"/>
        </p:scale>
        <p:origin x="1044"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859EB-1D2B-44E3-87DC-285725AAC8D3}" type="datetimeFigureOut">
              <a:rPr lang="en-NZ" smtClean="0"/>
              <a:t>7/12/2023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BCCE1-85C1-47C6-89E1-862F5C49AE8C}" type="slidenum">
              <a:rPr lang="en-NZ" smtClean="0"/>
              <a:t>‹#›</a:t>
            </a:fld>
            <a:endParaRPr lang="en-NZ"/>
          </a:p>
        </p:txBody>
      </p:sp>
    </p:spTree>
    <p:extLst>
      <p:ext uri="{BB962C8B-B14F-4D97-AF65-F5344CB8AC3E}">
        <p14:creationId xmlns:p14="http://schemas.microsoft.com/office/powerpoint/2010/main" val="3053356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26ABCCE1-85C1-47C6-89E1-862F5C49AE8C}" type="slidenum">
              <a:rPr lang="en-NZ" smtClean="0"/>
              <a:t>1</a:t>
            </a:fld>
            <a:endParaRPr lang="en-NZ"/>
          </a:p>
        </p:txBody>
      </p:sp>
    </p:spTree>
    <p:extLst>
      <p:ext uri="{BB962C8B-B14F-4D97-AF65-F5344CB8AC3E}">
        <p14:creationId xmlns:p14="http://schemas.microsoft.com/office/powerpoint/2010/main" val="364907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6ABCCE1-85C1-47C6-89E1-862F5C49AE8C}" type="slidenum">
              <a:rPr lang="en-NZ" smtClean="0"/>
              <a:t>2</a:t>
            </a:fld>
            <a:endParaRPr lang="en-NZ"/>
          </a:p>
        </p:txBody>
      </p:sp>
    </p:spTree>
    <p:extLst>
      <p:ext uri="{BB962C8B-B14F-4D97-AF65-F5344CB8AC3E}">
        <p14:creationId xmlns:p14="http://schemas.microsoft.com/office/powerpoint/2010/main" val="41204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6ABCCE1-85C1-47C6-89E1-862F5C49AE8C}" type="slidenum">
              <a:rPr lang="en-NZ" smtClean="0"/>
              <a:t>3</a:t>
            </a:fld>
            <a:endParaRPr lang="en-NZ"/>
          </a:p>
        </p:txBody>
      </p:sp>
    </p:spTree>
    <p:extLst>
      <p:ext uri="{BB962C8B-B14F-4D97-AF65-F5344CB8AC3E}">
        <p14:creationId xmlns:p14="http://schemas.microsoft.com/office/powerpoint/2010/main" val="206541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6ABCCE1-85C1-47C6-89E1-862F5C49AE8C}" type="slidenum">
              <a:rPr lang="en-NZ" smtClean="0"/>
              <a:t>4</a:t>
            </a:fld>
            <a:endParaRPr lang="en-NZ"/>
          </a:p>
        </p:txBody>
      </p:sp>
    </p:spTree>
    <p:extLst>
      <p:ext uri="{BB962C8B-B14F-4D97-AF65-F5344CB8AC3E}">
        <p14:creationId xmlns:p14="http://schemas.microsoft.com/office/powerpoint/2010/main" val="352044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6ABCCE1-85C1-47C6-89E1-862F5C49AE8C}" type="slidenum">
              <a:rPr lang="en-NZ" smtClean="0"/>
              <a:t>5</a:t>
            </a:fld>
            <a:endParaRPr lang="en-NZ"/>
          </a:p>
        </p:txBody>
      </p:sp>
    </p:spTree>
    <p:extLst>
      <p:ext uri="{BB962C8B-B14F-4D97-AF65-F5344CB8AC3E}">
        <p14:creationId xmlns:p14="http://schemas.microsoft.com/office/powerpoint/2010/main" val="2378865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6ABCCE1-85C1-47C6-89E1-862F5C49AE8C}" type="slidenum">
              <a:rPr lang="en-NZ" smtClean="0"/>
              <a:t>6</a:t>
            </a:fld>
            <a:endParaRPr lang="en-NZ"/>
          </a:p>
        </p:txBody>
      </p:sp>
    </p:spTree>
    <p:extLst>
      <p:ext uri="{BB962C8B-B14F-4D97-AF65-F5344CB8AC3E}">
        <p14:creationId xmlns:p14="http://schemas.microsoft.com/office/powerpoint/2010/main" val="2367479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NZ" sz="1100" dirty="0">
                <a:effectLst/>
                <a:latin typeface="Calibri" panose="020F0502020204030204" pitchFamily="34" charset="0"/>
                <a:ea typeface="Calibri" panose="020F0502020204030204" pitchFamily="34" charset="0"/>
                <a:cs typeface="Times New Roman" panose="02020603050405020304" pitchFamily="18" charset="0"/>
              </a:rPr>
              <a:t>The so what is – how do providers and those in the sector use this information?</a:t>
            </a:r>
          </a:p>
          <a:p>
            <a:pPr marL="342900" lvl="0" indent="-342900">
              <a:lnSpc>
                <a:spcPct val="107000"/>
              </a:lnSpc>
              <a:buFont typeface="Symbol" panose="05050102010706020507" pitchFamily="18" charset="2"/>
              <a:buChar char=""/>
            </a:pPr>
            <a:r>
              <a:rPr lang="en-NZ" sz="1100" dirty="0">
                <a:effectLst/>
                <a:latin typeface="Calibri" panose="020F0502020204030204" pitchFamily="34" charset="0"/>
                <a:ea typeface="Calibri" panose="020F0502020204030204" pitchFamily="34" charset="0"/>
                <a:cs typeface="Times New Roman" panose="02020603050405020304" pitchFamily="18" charset="0"/>
              </a:rPr>
              <a:t>It gives us unfiltered on the ground information from frontline providers, which we can then aggregate across the primary and community sector. </a:t>
            </a:r>
          </a:p>
          <a:p>
            <a:pPr marL="342900" lvl="0" indent="-342900">
              <a:lnSpc>
                <a:spcPct val="107000"/>
              </a:lnSpc>
              <a:buFont typeface="Symbol" panose="05050102010706020507" pitchFamily="18" charset="2"/>
              <a:buChar char=""/>
            </a:pPr>
            <a:r>
              <a:rPr lang="en-NZ" sz="1100" dirty="0">
                <a:effectLst/>
                <a:latin typeface="Calibri" panose="020F0502020204030204" pitchFamily="34" charset="0"/>
                <a:ea typeface="Calibri" panose="020F0502020204030204" pitchFamily="34" charset="0"/>
                <a:cs typeface="Times New Roman" panose="02020603050405020304" pitchFamily="18" charset="0"/>
              </a:rPr>
              <a:t>This supports a few things:</a:t>
            </a:r>
          </a:p>
          <a:p>
            <a:pPr marL="342900" lvl="0" indent="-342900">
              <a:lnSpc>
                <a:spcPct val="107000"/>
              </a:lnSpc>
              <a:buFont typeface="Symbol" panose="05050102010706020507" pitchFamily="18" charset="2"/>
              <a:buChar char=""/>
            </a:pP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NZ" sz="1100" dirty="0">
                <a:effectLst/>
                <a:latin typeface="Calibri" panose="020F0502020204030204" pitchFamily="34" charset="0"/>
                <a:ea typeface="Calibri" panose="020F0502020204030204" pitchFamily="34" charset="0"/>
                <a:cs typeface="Times New Roman" panose="02020603050405020304" pitchFamily="18" charset="0"/>
              </a:rPr>
              <a:t>Sideways - local ways of working between providers in an area – particularly in an emergency – e.g. power cut</a:t>
            </a:r>
          </a:p>
          <a:p>
            <a:pPr marL="342900" lvl="0" indent="-342900">
              <a:lnSpc>
                <a:spcPct val="107000"/>
              </a:lnSpc>
              <a:buFont typeface="+mj-lt"/>
              <a:buAutoNum type="arabicPeriod"/>
            </a:pPr>
            <a:r>
              <a:rPr lang="en-NZ" sz="1100" dirty="0">
                <a:effectLst/>
                <a:latin typeface="Calibri" panose="020F0502020204030204" pitchFamily="34" charset="0"/>
                <a:ea typeface="Calibri" panose="020F0502020204030204" pitchFamily="34" charset="0"/>
                <a:cs typeface="Times New Roman" panose="02020603050405020304" pitchFamily="18" charset="0"/>
              </a:rPr>
              <a:t>Down - PHOs and Te Whatu Ora at a regional level can work with providers – we can hear and respond – e.g. confusion about policy and guidance – use of </a:t>
            </a:r>
            <a:r>
              <a:rPr lang="en-NZ" sz="1100" dirty="0" err="1">
                <a:effectLst/>
                <a:latin typeface="Calibri" panose="020F0502020204030204" pitchFamily="34" charset="0"/>
                <a:ea typeface="Calibri" panose="020F0502020204030204" pitchFamily="34" charset="0"/>
                <a:cs typeface="Times New Roman" panose="02020603050405020304" pitchFamily="18" charset="0"/>
              </a:rPr>
              <a:t>medinz</a:t>
            </a:r>
            <a:r>
              <a:rPr lang="en-NZ" sz="1100" dirty="0">
                <a:effectLst/>
                <a:latin typeface="Calibri" panose="020F0502020204030204" pitchFamily="34" charset="0"/>
                <a:ea typeface="Calibri" panose="020F0502020204030204" pitchFamily="34" charset="0"/>
                <a:cs typeface="Times New Roman" panose="02020603050405020304" pitchFamily="18" charset="0"/>
              </a:rPr>
              <a:t> to clarify </a:t>
            </a:r>
          </a:p>
          <a:p>
            <a:pPr marL="342900" lvl="0" indent="-342900">
              <a:lnSpc>
                <a:spcPct val="107000"/>
              </a:lnSpc>
              <a:buFont typeface="+mj-lt"/>
              <a:buAutoNum type="arabicPeriod"/>
            </a:pPr>
            <a:r>
              <a:rPr lang="en-NZ" sz="1100" dirty="0">
                <a:effectLst/>
                <a:latin typeface="Calibri" panose="020F0502020204030204" pitchFamily="34" charset="0"/>
                <a:ea typeface="Calibri" panose="020F0502020204030204" pitchFamily="34" charset="0"/>
                <a:cs typeface="Times New Roman" panose="02020603050405020304" pitchFamily="18" charset="0"/>
              </a:rPr>
              <a:t>Up - Te Whatu Ora at a regional level can use it to support informed decision making based on what’s happening on the ground , consider regional solutions and advocate nationally for primary and community </a:t>
            </a:r>
          </a:p>
          <a:p>
            <a:pPr marL="457200" lvl="1" indent="0">
              <a:lnSpc>
                <a:spcPct val="107000"/>
              </a:lnSpc>
              <a:buFont typeface="+mj-lt"/>
              <a:buNone/>
            </a:pPr>
            <a:r>
              <a:rPr lang="en-NZ" sz="1100" dirty="0">
                <a:effectLst/>
                <a:latin typeface="Calibri" panose="020F0502020204030204" pitchFamily="34" charset="0"/>
                <a:ea typeface="Calibri" panose="020F0502020204030204" pitchFamily="34" charset="0"/>
                <a:cs typeface="Times New Roman" panose="02020603050405020304" pitchFamily="18" charset="0"/>
              </a:rPr>
              <a:t>Also allows us to show alongside secondary care information, tell the primary care story, and state the case for change.</a:t>
            </a:r>
          </a:p>
          <a:p>
            <a:pPr marL="457200" marR="0" lvl="1" indent="0" algn="l" defTabSz="914400" rtl="0" eaLnBrk="1" fontAlgn="auto" latinLnBrk="0" hangingPunct="1">
              <a:lnSpc>
                <a:spcPct val="107000"/>
              </a:lnSpc>
              <a:spcBef>
                <a:spcPts val="0"/>
              </a:spcBef>
              <a:spcAft>
                <a:spcPts val="0"/>
              </a:spcAft>
              <a:buClrTx/>
              <a:buSzTx/>
              <a:buFont typeface="+mj-lt"/>
              <a:buNone/>
              <a:tabLst/>
              <a:defRPr/>
            </a:pPr>
            <a:r>
              <a:rPr lang="en-NZ" sz="1100" dirty="0">
                <a:effectLst/>
                <a:latin typeface="Calibri" panose="020F0502020204030204" pitchFamily="34" charset="0"/>
                <a:ea typeface="Calibri" panose="020F0502020204030204" pitchFamily="34" charset="0"/>
                <a:cs typeface="Times New Roman" panose="02020603050405020304" pitchFamily="18" charset="0"/>
              </a:rPr>
              <a:t>– e.g. winter planning solutions came up with regional solutions and national level advocacy for the region, could show the significant pressure primary care was also under and tested some local solutions based on this feedback (</a:t>
            </a:r>
            <a:r>
              <a:rPr lang="en-NZ" sz="1100" dirty="0" err="1">
                <a:effectLst/>
                <a:latin typeface="Calibri" panose="020F0502020204030204" pitchFamily="34" charset="0"/>
                <a:ea typeface="Calibri" panose="020F0502020204030204" pitchFamily="34" charset="0"/>
                <a:cs typeface="Times New Roman" panose="02020603050405020304" pitchFamily="18" charset="0"/>
              </a:rPr>
              <a:t>eg</a:t>
            </a:r>
            <a:r>
              <a:rPr lang="en-NZ" sz="1100" dirty="0">
                <a:effectLst/>
                <a:latin typeface="Calibri" panose="020F0502020204030204" pitchFamily="34" charset="0"/>
                <a:ea typeface="Calibri" panose="020F0502020204030204" pitchFamily="34" charset="0"/>
                <a:cs typeface="Times New Roman" panose="02020603050405020304" pitchFamily="18" charset="0"/>
              </a:rPr>
              <a:t> analgesia in Counties, we heard from the tool that there were a lot of consults) – equity approach. </a:t>
            </a:r>
          </a:p>
          <a:p>
            <a:pPr marL="457200" lvl="1" indent="0">
              <a:lnSpc>
                <a:spcPct val="107000"/>
              </a:lnSpc>
              <a:buFont typeface="+mj-lt"/>
              <a:buNone/>
            </a:pPr>
            <a:r>
              <a:rPr lang="en-NZ"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mj-lt"/>
              <a:buAutoNum type="arabicPeriod"/>
            </a:pP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26ABCCE1-85C1-47C6-89E1-862F5C49AE8C}" type="slidenum">
              <a:rPr lang="en-NZ" smtClean="0"/>
              <a:t>7</a:t>
            </a:fld>
            <a:endParaRPr lang="en-NZ"/>
          </a:p>
        </p:txBody>
      </p:sp>
    </p:spTree>
    <p:extLst>
      <p:ext uri="{BB962C8B-B14F-4D97-AF65-F5344CB8AC3E}">
        <p14:creationId xmlns:p14="http://schemas.microsoft.com/office/powerpoint/2010/main" val="2354461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07000"/>
              </a:lnSpc>
              <a:buFont typeface="Courier New" panose="02070309020205020404" pitchFamily="49" charset="0"/>
              <a:buChar char="o"/>
            </a:pPr>
            <a:endParaRPr lang="en-NZ" dirty="0"/>
          </a:p>
        </p:txBody>
      </p:sp>
      <p:sp>
        <p:nvSpPr>
          <p:cNvPr id="4" name="Slide Number Placeholder 3"/>
          <p:cNvSpPr>
            <a:spLocks noGrp="1"/>
          </p:cNvSpPr>
          <p:nvPr>
            <p:ph type="sldNum" sz="quarter" idx="5"/>
          </p:nvPr>
        </p:nvSpPr>
        <p:spPr/>
        <p:txBody>
          <a:bodyPr/>
          <a:lstStyle/>
          <a:p>
            <a:fld id="{26ABCCE1-85C1-47C6-89E1-862F5C49AE8C}" type="slidenum">
              <a:rPr lang="en-NZ" smtClean="0"/>
              <a:t>8</a:t>
            </a:fld>
            <a:endParaRPr lang="en-NZ"/>
          </a:p>
        </p:txBody>
      </p:sp>
    </p:spTree>
    <p:extLst>
      <p:ext uri="{BB962C8B-B14F-4D97-AF65-F5344CB8AC3E}">
        <p14:creationId xmlns:p14="http://schemas.microsoft.com/office/powerpoint/2010/main" val="3575854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6ABCCE1-85C1-47C6-89E1-862F5C49AE8C}" type="slidenum">
              <a:rPr lang="en-NZ" smtClean="0"/>
              <a:t>9</a:t>
            </a:fld>
            <a:endParaRPr lang="en-NZ"/>
          </a:p>
        </p:txBody>
      </p:sp>
    </p:spTree>
    <p:extLst>
      <p:ext uri="{BB962C8B-B14F-4D97-AF65-F5344CB8AC3E}">
        <p14:creationId xmlns:p14="http://schemas.microsoft.com/office/powerpoint/2010/main" val="74124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B3C1B-2EB2-42E8-A8E5-5CCD08B19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7F1F9C3F-7C42-4AB2-94C2-2D20791CCB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DAFA6A59-92BC-4ECB-9C09-D57D845508E7}"/>
              </a:ext>
            </a:extLst>
          </p:cNvPr>
          <p:cNvSpPr>
            <a:spLocks noGrp="1"/>
          </p:cNvSpPr>
          <p:nvPr>
            <p:ph type="dt" sz="half" idx="10"/>
          </p:nvPr>
        </p:nvSpPr>
        <p:spPr/>
        <p:txBody>
          <a:bodyPr/>
          <a:lstStyle/>
          <a:p>
            <a:fld id="{34CC268E-3661-482A-A532-2CCD56EC68DC}" type="datetimeFigureOut">
              <a:rPr lang="en-NZ" smtClean="0"/>
              <a:t>7/12/2023</a:t>
            </a:fld>
            <a:endParaRPr lang="en-NZ"/>
          </a:p>
        </p:txBody>
      </p:sp>
      <p:sp>
        <p:nvSpPr>
          <p:cNvPr id="5" name="Footer Placeholder 4">
            <a:extLst>
              <a:ext uri="{FF2B5EF4-FFF2-40B4-BE49-F238E27FC236}">
                <a16:creationId xmlns:a16="http://schemas.microsoft.com/office/drawing/2014/main" id="{2F36C250-60A1-4087-B5C8-BE42E4C4291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E7BF94E-F05E-4F34-8C40-D7BC28F11CFA}"/>
              </a:ext>
            </a:extLst>
          </p:cNvPr>
          <p:cNvSpPr>
            <a:spLocks noGrp="1"/>
          </p:cNvSpPr>
          <p:nvPr>
            <p:ph type="sldNum" sz="quarter" idx="12"/>
          </p:nvPr>
        </p:nvSpPr>
        <p:spPr/>
        <p:txBody>
          <a:bodyPr/>
          <a:lstStyle/>
          <a:p>
            <a:fld id="{6730A62E-C537-4B81-82BD-B7048F75D441}" type="slidenum">
              <a:rPr lang="en-NZ" smtClean="0"/>
              <a:t>‹#›</a:t>
            </a:fld>
            <a:endParaRPr lang="en-NZ"/>
          </a:p>
        </p:txBody>
      </p:sp>
    </p:spTree>
    <p:extLst>
      <p:ext uri="{BB962C8B-B14F-4D97-AF65-F5344CB8AC3E}">
        <p14:creationId xmlns:p14="http://schemas.microsoft.com/office/powerpoint/2010/main" val="395208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E98F-AE2A-4B76-9C67-8E68E216823C}"/>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CD081C5-9600-4106-8EE5-223F427714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E92E280-84DE-4BBC-8B46-CF062B4957CF}"/>
              </a:ext>
            </a:extLst>
          </p:cNvPr>
          <p:cNvSpPr>
            <a:spLocks noGrp="1"/>
          </p:cNvSpPr>
          <p:nvPr>
            <p:ph type="dt" sz="half" idx="10"/>
          </p:nvPr>
        </p:nvSpPr>
        <p:spPr/>
        <p:txBody>
          <a:bodyPr/>
          <a:lstStyle/>
          <a:p>
            <a:fld id="{34CC268E-3661-482A-A532-2CCD56EC68DC}" type="datetimeFigureOut">
              <a:rPr lang="en-NZ" smtClean="0"/>
              <a:t>7/12/2023</a:t>
            </a:fld>
            <a:endParaRPr lang="en-NZ"/>
          </a:p>
        </p:txBody>
      </p:sp>
      <p:sp>
        <p:nvSpPr>
          <p:cNvPr id="5" name="Footer Placeholder 4">
            <a:extLst>
              <a:ext uri="{FF2B5EF4-FFF2-40B4-BE49-F238E27FC236}">
                <a16:creationId xmlns:a16="http://schemas.microsoft.com/office/drawing/2014/main" id="{EC8AE150-CA80-40F3-84F3-3BA4D065B30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09C9FC4-1E0B-4354-B58B-7B310A129DF3}"/>
              </a:ext>
            </a:extLst>
          </p:cNvPr>
          <p:cNvSpPr>
            <a:spLocks noGrp="1"/>
          </p:cNvSpPr>
          <p:nvPr>
            <p:ph type="sldNum" sz="quarter" idx="12"/>
          </p:nvPr>
        </p:nvSpPr>
        <p:spPr/>
        <p:txBody>
          <a:bodyPr/>
          <a:lstStyle/>
          <a:p>
            <a:fld id="{6730A62E-C537-4B81-82BD-B7048F75D441}" type="slidenum">
              <a:rPr lang="en-NZ" smtClean="0"/>
              <a:t>‹#›</a:t>
            </a:fld>
            <a:endParaRPr lang="en-NZ"/>
          </a:p>
        </p:txBody>
      </p:sp>
    </p:spTree>
    <p:extLst>
      <p:ext uri="{BB962C8B-B14F-4D97-AF65-F5344CB8AC3E}">
        <p14:creationId xmlns:p14="http://schemas.microsoft.com/office/powerpoint/2010/main" val="170418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63EF75-7A56-4AF8-B646-A4ABA250E9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D24BBBF8-D56A-4713-82B4-B9FF21A292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CB4B25D-7D27-4C06-A32F-ECDED1B714B9}"/>
              </a:ext>
            </a:extLst>
          </p:cNvPr>
          <p:cNvSpPr>
            <a:spLocks noGrp="1"/>
          </p:cNvSpPr>
          <p:nvPr>
            <p:ph type="dt" sz="half" idx="10"/>
          </p:nvPr>
        </p:nvSpPr>
        <p:spPr/>
        <p:txBody>
          <a:bodyPr/>
          <a:lstStyle/>
          <a:p>
            <a:fld id="{34CC268E-3661-482A-A532-2CCD56EC68DC}" type="datetimeFigureOut">
              <a:rPr lang="en-NZ" smtClean="0"/>
              <a:t>7/12/2023</a:t>
            </a:fld>
            <a:endParaRPr lang="en-NZ"/>
          </a:p>
        </p:txBody>
      </p:sp>
      <p:sp>
        <p:nvSpPr>
          <p:cNvPr id="5" name="Footer Placeholder 4">
            <a:extLst>
              <a:ext uri="{FF2B5EF4-FFF2-40B4-BE49-F238E27FC236}">
                <a16:creationId xmlns:a16="http://schemas.microsoft.com/office/drawing/2014/main" id="{7FBB6C83-F879-4EEF-9301-6BEEDEE0E6F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BCBFD03-ECA7-4F29-ACE4-8346D9CEA2B8}"/>
              </a:ext>
            </a:extLst>
          </p:cNvPr>
          <p:cNvSpPr>
            <a:spLocks noGrp="1"/>
          </p:cNvSpPr>
          <p:nvPr>
            <p:ph type="sldNum" sz="quarter" idx="12"/>
          </p:nvPr>
        </p:nvSpPr>
        <p:spPr/>
        <p:txBody>
          <a:bodyPr/>
          <a:lstStyle/>
          <a:p>
            <a:fld id="{6730A62E-C537-4B81-82BD-B7048F75D441}" type="slidenum">
              <a:rPr lang="en-NZ" smtClean="0"/>
              <a:t>‹#›</a:t>
            </a:fld>
            <a:endParaRPr lang="en-NZ"/>
          </a:p>
        </p:txBody>
      </p:sp>
    </p:spTree>
    <p:extLst>
      <p:ext uri="{BB962C8B-B14F-4D97-AF65-F5344CB8AC3E}">
        <p14:creationId xmlns:p14="http://schemas.microsoft.com/office/powerpoint/2010/main" val="2893808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_1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5333FD-53CF-244F-8489-8FA000A51B64}"/>
              </a:ext>
            </a:extLst>
          </p:cNvPr>
          <p:cNvPicPr>
            <a:picLocks noChangeAspect="1"/>
          </p:cNvPicPr>
          <p:nvPr userDrawn="1"/>
        </p:nvPicPr>
        <p:blipFill>
          <a:blip r:embed="rId2"/>
          <a:stretch>
            <a:fillRect/>
          </a:stretch>
        </p:blipFill>
        <p:spPr>
          <a:xfrm>
            <a:off x="0" y="0"/>
            <a:ext cx="5994400" cy="6858000"/>
          </a:xfrm>
          <a:prstGeom prst="rect">
            <a:avLst/>
          </a:prstGeom>
        </p:spPr>
      </p:pic>
      <p:sp>
        <p:nvSpPr>
          <p:cNvPr id="2" name="Title 1">
            <a:extLst>
              <a:ext uri="{FF2B5EF4-FFF2-40B4-BE49-F238E27FC236}">
                <a16:creationId xmlns:a16="http://schemas.microsoft.com/office/drawing/2014/main" id="{F715230C-F485-5344-B8E0-03253F16D421}"/>
              </a:ext>
            </a:extLst>
          </p:cNvPr>
          <p:cNvSpPr>
            <a:spLocks noGrp="1"/>
          </p:cNvSpPr>
          <p:nvPr>
            <p:ph type="title" hasCustomPrompt="1"/>
          </p:nvPr>
        </p:nvSpPr>
        <p:spPr>
          <a:xfrm>
            <a:off x="6713621" y="2638927"/>
            <a:ext cx="4786229" cy="2348665"/>
          </a:xfrm>
        </p:spPr>
        <p:txBody>
          <a:bodyPr anchor="t">
            <a:normAutofit/>
          </a:bodyPr>
          <a:lstStyle>
            <a:lvl1pPr>
              <a:defRPr sz="5500">
                <a:solidFill>
                  <a:schemeClr val="accent3"/>
                </a:solidFill>
              </a:defRPr>
            </a:lvl1pPr>
          </a:lstStyle>
          <a:p>
            <a:r>
              <a:rPr lang="en-GB" dirty="0"/>
              <a:t>Divider page option one</a:t>
            </a:r>
            <a:endParaRPr lang="en-US" dirty="0"/>
          </a:p>
        </p:txBody>
      </p:sp>
    </p:spTree>
    <p:extLst>
      <p:ext uri="{BB962C8B-B14F-4D97-AF65-F5344CB8AC3E}">
        <p14:creationId xmlns:p14="http://schemas.microsoft.com/office/powerpoint/2010/main" val="3313635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 and image_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F6608C-7A3D-D246-B47B-4AF3B9746D28}"/>
              </a:ext>
            </a:extLst>
          </p:cNvPr>
          <p:cNvPicPr>
            <a:picLocks noChangeAspect="1"/>
          </p:cNvPicPr>
          <p:nvPr userDrawn="1"/>
        </p:nvPicPr>
        <p:blipFill>
          <a:blip r:embed="rId2"/>
          <a:stretch>
            <a:fillRect/>
          </a:stretch>
        </p:blipFill>
        <p:spPr>
          <a:xfrm>
            <a:off x="7404100" y="0"/>
            <a:ext cx="4787900" cy="6858000"/>
          </a:xfrm>
          <a:prstGeom prst="rect">
            <a:avLst/>
          </a:prstGeom>
        </p:spPr>
      </p:pic>
      <p:sp>
        <p:nvSpPr>
          <p:cNvPr id="9" name="Text Placeholder 10">
            <a:extLst>
              <a:ext uri="{FF2B5EF4-FFF2-40B4-BE49-F238E27FC236}">
                <a16:creationId xmlns:a16="http://schemas.microsoft.com/office/drawing/2014/main" id="{9E41406C-1EF4-0342-8803-18CB2EFD09B8}"/>
              </a:ext>
            </a:extLst>
          </p:cNvPr>
          <p:cNvSpPr>
            <a:spLocks noGrp="1"/>
          </p:cNvSpPr>
          <p:nvPr>
            <p:ph type="body" sz="quarter" idx="14" hasCustomPrompt="1"/>
          </p:nvPr>
        </p:nvSpPr>
        <p:spPr>
          <a:xfrm>
            <a:off x="814138" y="782220"/>
            <a:ext cx="4944979" cy="753979"/>
          </a:xfrm>
        </p:spPr>
        <p:txBody>
          <a:bodyPr>
            <a:noAutofit/>
          </a:bodyPr>
          <a:lstStyle>
            <a:lvl1pPr marL="0" indent="0">
              <a:buNone/>
              <a:defRPr sz="5000" b="1">
                <a:solidFill>
                  <a:schemeClr val="tx2"/>
                </a:solidFill>
              </a:defRPr>
            </a:lvl1pPr>
          </a:lstStyle>
          <a:p>
            <a:pPr lvl="0"/>
            <a:r>
              <a:rPr lang="en-GB" dirty="0"/>
              <a:t>Heading</a:t>
            </a:r>
          </a:p>
        </p:txBody>
      </p:sp>
      <p:sp>
        <p:nvSpPr>
          <p:cNvPr id="18" name="Picture Placeholder 17">
            <a:extLst>
              <a:ext uri="{FF2B5EF4-FFF2-40B4-BE49-F238E27FC236}">
                <a16:creationId xmlns:a16="http://schemas.microsoft.com/office/drawing/2014/main" id="{8E2D0EF0-0639-F24A-8776-BDEA2DA54F8C}"/>
              </a:ext>
            </a:extLst>
          </p:cNvPr>
          <p:cNvSpPr>
            <a:spLocks noGrp="1"/>
          </p:cNvSpPr>
          <p:nvPr>
            <p:ph type="pic" sz="quarter" idx="17"/>
          </p:nvPr>
        </p:nvSpPr>
        <p:spPr>
          <a:xfrm>
            <a:off x="814138" y="2124827"/>
            <a:ext cx="10487276" cy="3826711"/>
          </a:xfrm>
        </p:spPr>
        <p:txBody>
          <a:bodyPr/>
          <a:lstStyle/>
          <a:p>
            <a:r>
              <a:rPr lang="en-US"/>
              <a:t>Click icon to add picture</a:t>
            </a:r>
            <a:endParaRPr lang="en-US" dirty="0"/>
          </a:p>
        </p:txBody>
      </p:sp>
    </p:spTree>
    <p:extLst>
      <p:ext uri="{BB962C8B-B14F-4D97-AF65-F5344CB8AC3E}">
        <p14:creationId xmlns:p14="http://schemas.microsoft.com/office/powerpoint/2010/main" val="973245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ext and image_MJ">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F6608C-7A3D-D246-B47B-4AF3B9746D28}"/>
              </a:ext>
            </a:extLst>
          </p:cNvPr>
          <p:cNvPicPr>
            <a:picLocks noChangeAspect="1"/>
          </p:cNvPicPr>
          <p:nvPr/>
        </p:nvPicPr>
        <p:blipFill>
          <a:blip r:embed="rId2"/>
          <a:stretch>
            <a:fillRect/>
          </a:stretch>
        </p:blipFill>
        <p:spPr>
          <a:xfrm>
            <a:off x="7404100" y="0"/>
            <a:ext cx="4787900" cy="6858000"/>
          </a:xfrm>
          <a:prstGeom prst="rect">
            <a:avLst/>
          </a:prstGeom>
        </p:spPr>
      </p:pic>
      <p:sp>
        <p:nvSpPr>
          <p:cNvPr id="9" name="Text Placeholder 10">
            <a:extLst>
              <a:ext uri="{FF2B5EF4-FFF2-40B4-BE49-F238E27FC236}">
                <a16:creationId xmlns:a16="http://schemas.microsoft.com/office/drawing/2014/main" id="{9E41406C-1EF4-0342-8803-18CB2EFD09B8}"/>
              </a:ext>
            </a:extLst>
          </p:cNvPr>
          <p:cNvSpPr>
            <a:spLocks noGrp="1"/>
          </p:cNvSpPr>
          <p:nvPr>
            <p:ph type="body" sz="quarter" idx="14" hasCustomPrompt="1"/>
          </p:nvPr>
        </p:nvSpPr>
        <p:spPr>
          <a:xfrm>
            <a:off x="319176" y="270000"/>
            <a:ext cx="11527200" cy="753979"/>
          </a:xfrm>
        </p:spPr>
        <p:txBody>
          <a:bodyPr>
            <a:noAutofit/>
          </a:bodyPr>
          <a:lstStyle>
            <a:lvl1pPr marL="0" indent="0">
              <a:buNone/>
              <a:defRPr sz="3600" b="1">
                <a:solidFill>
                  <a:schemeClr val="bg2"/>
                </a:solidFill>
                <a:latin typeface="Poppins" panose="00000500000000000000" pitchFamily="2" charset="0"/>
                <a:cs typeface="Poppins" panose="00000500000000000000" pitchFamily="2" charset="0"/>
              </a:defRPr>
            </a:lvl1pPr>
          </a:lstStyle>
          <a:p>
            <a:pPr lvl="0"/>
            <a:r>
              <a:rPr lang="en-GB"/>
              <a:t>Heading</a:t>
            </a:r>
          </a:p>
        </p:txBody>
      </p:sp>
      <p:pic>
        <p:nvPicPr>
          <p:cNvPr id="6" name="Picture 5" descr="A picture containing text, clipart, tableware, plate&#10;&#10;Description automatically generated">
            <a:extLst>
              <a:ext uri="{FF2B5EF4-FFF2-40B4-BE49-F238E27FC236}">
                <a16:creationId xmlns:a16="http://schemas.microsoft.com/office/drawing/2014/main" id="{10BFD89B-D440-4D0B-89F8-3FB6CABC299E}"/>
              </a:ext>
            </a:extLst>
          </p:cNvPr>
          <p:cNvPicPr>
            <a:picLocks noChangeAspect="1"/>
          </p:cNvPicPr>
          <p:nvPr/>
        </p:nvPicPr>
        <p:blipFill>
          <a:blip r:embed="rId3"/>
          <a:stretch>
            <a:fillRect/>
          </a:stretch>
        </p:blipFill>
        <p:spPr>
          <a:xfrm>
            <a:off x="10692000" y="6424440"/>
            <a:ext cx="1313688" cy="289560"/>
          </a:xfrm>
          <a:prstGeom prst="rect">
            <a:avLst/>
          </a:prstGeom>
        </p:spPr>
      </p:pic>
      <p:sp>
        <p:nvSpPr>
          <p:cNvPr id="7" name="Text Placeholder 6">
            <a:extLst>
              <a:ext uri="{FF2B5EF4-FFF2-40B4-BE49-F238E27FC236}">
                <a16:creationId xmlns:a16="http://schemas.microsoft.com/office/drawing/2014/main" id="{DE3AB604-C987-4FCF-A13C-506521E073E3}"/>
              </a:ext>
            </a:extLst>
          </p:cNvPr>
          <p:cNvSpPr>
            <a:spLocks noGrp="1"/>
          </p:cNvSpPr>
          <p:nvPr>
            <p:ph type="body" sz="quarter" idx="15"/>
          </p:nvPr>
        </p:nvSpPr>
        <p:spPr>
          <a:xfrm>
            <a:off x="319087" y="1123951"/>
            <a:ext cx="11527200" cy="5233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8" name="Rectangle 7">
            <a:extLst>
              <a:ext uri="{FF2B5EF4-FFF2-40B4-BE49-F238E27FC236}">
                <a16:creationId xmlns:a16="http://schemas.microsoft.com/office/drawing/2014/main" id="{862C2179-4762-4219-8B7F-CC1FCFB90779}"/>
              </a:ext>
            </a:extLst>
          </p:cNvPr>
          <p:cNvSpPr/>
          <p:nvPr/>
        </p:nvSpPr>
        <p:spPr>
          <a:xfrm>
            <a:off x="11973767" y="6639138"/>
            <a:ext cx="180000" cy="180000"/>
          </a:xfrm>
          <a:prstGeom prst="rect">
            <a:avLst/>
          </a:prstGeom>
          <a:no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fld id="{0CE5547B-A348-4125-AF02-2EA3A6F3D488}" type="slidenum">
              <a:rPr kumimoji="0" lang="en-NZ" sz="1100" b="1" i="0" u="none" strike="noStrike" kern="1200" cap="none" spc="0" normalizeH="0" baseline="0" noProof="0" smtClean="0">
                <a:ln>
                  <a:noFill/>
                </a:ln>
                <a:solidFill>
                  <a:srgbClr val="09828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NZ" sz="1100" b="1" i="0" u="none" strike="noStrike" kern="1200" cap="none" spc="0" normalizeH="0" baseline="0" noProof="0">
              <a:ln>
                <a:noFill/>
              </a:ln>
              <a:solidFill>
                <a:srgbClr val="09828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F68F41E-4582-4CAD-B583-708A58B3CE4E}"/>
              </a:ext>
            </a:extLst>
          </p:cNvPr>
          <p:cNvSpPr/>
          <p:nvPr userDrawn="1"/>
        </p:nvSpPr>
        <p:spPr>
          <a:xfrm>
            <a:off x="11973767" y="6639138"/>
            <a:ext cx="180000" cy="180000"/>
          </a:xfrm>
          <a:prstGeom prst="rect">
            <a:avLst/>
          </a:prstGeom>
          <a:no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fld id="{0CE5547B-A348-4125-AF02-2EA3A6F3D488}" type="slidenum">
              <a:rPr kumimoji="0" lang="en-NZ" sz="1100" b="1" i="0" u="none" strike="noStrike" kern="1200" cap="none" spc="0" normalizeH="0" baseline="0" noProof="0" smtClean="0">
                <a:ln>
                  <a:noFill/>
                </a:ln>
                <a:solidFill>
                  <a:srgbClr val="09828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NZ" sz="1100" b="1" i="0" u="none" strike="noStrike" kern="1200" cap="none" spc="0" normalizeH="0" baseline="0" noProof="0">
              <a:ln>
                <a:noFill/>
              </a:ln>
              <a:solidFill>
                <a:srgbClr val="09828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817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57026D-4C52-4EE9-AB28-0F09C025DE36}" type="datetimeFigureOut">
              <a:rPr lang="en-NZ" smtClean="0"/>
              <a:t>7/12/2023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937459-D239-4A7E-8E9E-EAC6A45C4BA3}" type="slidenum">
              <a:rPr lang="en-NZ" smtClean="0"/>
              <a:t>‹#›</a:t>
            </a:fld>
            <a:endParaRPr lang="en-NZ"/>
          </a:p>
        </p:txBody>
      </p:sp>
    </p:spTree>
    <p:extLst>
      <p:ext uri="{BB962C8B-B14F-4D97-AF65-F5344CB8AC3E}">
        <p14:creationId xmlns:p14="http://schemas.microsoft.com/office/powerpoint/2010/main" val="1620230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57026D-4C52-4EE9-AB28-0F09C025DE36}" type="datetimeFigureOut">
              <a:rPr lang="en-NZ" smtClean="0"/>
              <a:t>7/12/2023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937459-D239-4A7E-8E9E-EAC6A45C4BA3}" type="slidenum">
              <a:rPr lang="en-NZ" smtClean="0"/>
              <a:t>‹#›</a:t>
            </a:fld>
            <a:endParaRPr lang="en-NZ"/>
          </a:p>
        </p:txBody>
      </p:sp>
    </p:spTree>
    <p:extLst>
      <p:ext uri="{BB962C8B-B14F-4D97-AF65-F5344CB8AC3E}">
        <p14:creationId xmlns:p14="http://schemas.microsoft.com/office/powerpoint/2010/main" val="438606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57026D-4C52-4EE9-AB28-0F09C025DE36}" type="datetimeFigureOut">
              <a:rPr lang="en-NZ" smtClean="0"/>
              <a:t>7/12/2023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937459-D239-4A7E-8E9E-EAC6A45C4BA3}" type="slidenum">
              <a:rPr lang="en-NZ" smtClean="0"/>
              <a:t>‹#›</a:t>
            </a:fld>
            <a:endParaRPr lang="en-NZ"/>
          </a:p>
        </p:txBody>
      </p:sp>
    </p:spTree>
    <p:extLst>
      <p:ext uri="{BB962C8B-B14F-4D97-AF65-F5344CB8AC3E}">
        <p14:creationId xmlns:p14="http://schemas.microsoft.com/office/powerpoint/2010/main" val="1820218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57026D-4C52-4EE9-AB28-0F09C025DE36}" type="datetimeFigureOut">
              <a:rPr lang="en-NZ" smtClean="0"/>
              <a:t>7/12/2023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937459-D239-4A7E-8E9E-EAC6A45C4BA3}" type="slidenum">
              <a:rPr lang="en-NZ" smtClean="0"/>
              <a:t>‹#›</a:t>
            </a:fld>
            <a:endParaRPr lang="en-NZ"/>
          </a:p>
        </p:txBody>
      </p:sp>
    </p:spTree>
    <p:extLst>
      <p:ext uri="{BB962C8B-B14F-4D97-AF65-F5344CB8AC3E}">
        <p14:creationId xmlns:p14="http://schemas.microsoft.com/office/powerpoint/2010/main" val="2254198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57026D-4C52-4EE9-AB28-0F09C025DE36}" type="datetimeFigureOut">
              <a:rPr lang="en-NZ" smtClean="0"/>
              <a:t>7/12/2023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9937459-D239-4A7E-8E9E-EAC6A45C4BA3}" type="slidenum">
              <a:rPr lang="en-NZ" smtClean="0"/>
              <a:t>‹#›</a:t>
            </a:fld>
            <a:endParaRPr lang="en-NZ"/>
          </a:p>
        </p:txBody>
      </p:sp>
    </p:spTree>
    <p:extLst>
      <p:ext uri="{BB962C8B-B14F-4D97-AF65-F5344CB8AC3E}">
        <p14:creationId xmlns:p14="http://schemas.microsoft.com/office/powerpoint/2010/main" val="1698068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FCEA-98EA-48B4-BEB7-7B949B2AC96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91E5A98-9FD1-409D-961C-51EE1CB534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B0CE582-8EE5-46E0-A02B-6C48E0EB7735}"/>
              </a:ext>
            </a:extLst>
          </p:cNvPr>
          <p:cNvSpPr>
            <a:spLocks noGrp="1"/>
          </p:cNvSpPr>
          <p:nvPr>
            <p:ph type="dt" sz="half" idx="10"/>
          </p:nvPr>
        </p:nvSpPr>
        <p:spPr/>
        <p:txBody>
          <a:bodyPr/>
          <a:lstStyle/>
          <a:p>
            <a:fld id="{34CC268E-3661-482A-A532-2CCD56EC68DC}" type="datetimeFigureOut">
              <a:rPr lang="en-NZ" smtClean="0"/>
              <a:t>7/12/2023</a:t>
            </a:fld>
            <a:endParaRPr lang="en-NZ"/>
          </a:p>
        </p:txBody>
      </p:sp>
      <p:sp>
        <p:nvSpPr>
          <p:cNvPr id="5" name="Footer Placeholder 4">
            <a:extLst>
              <a:ext uri="{FF2B5EF4-FFF2-40B4-BE49-F238E27FC236}">
                <a16:creationId xmlns:a16="http://schemas.microsoft.com/office/drawing/2014/main" id="{3703FCEE-D3EE-4081-B777-6B215FD80D3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C2672CD-AF16-4C0A-847F-B22EAF5AFA23}"/>
              </a:ext>
            </a:extLst>
          </p:cNvPr>
          <p:cNvSpPr>
            <a:spLocks noGrp="1"/>
          </p:cNvSpPr>
          <p:nvPr>
            <p:ph type="sldNum" sz="quarter" idx="12"/>
          </p:nvPr>
        </p:nvSpPr>
        <p:spPr/>
        <p:txBody>
          <a:bodyPr/>
          <a:lstStyle/>
          <a:p>
            <a:fld id="{6730A62E-C537-4B81-82BD-B7048F75D441}" type="slidenum">
              <a:rPr lang="en-NZ" smtClean="0"/>
              <a:t>‹#›</a:t>
            </a:fld>
            <a:endParaRPr lang="en-NZ"/>
          </a:p>
        </p:txBody>
      </p:sp>
    </p:spTree>
    <p:extLst>
      <p:ext uri="{BB962C8B-B14F-4D97-AF65-F5344CB8AC3E}">
        <p14:creationId xmlns:p14="http://schemas.microsoft.com/office/powerpoint/2010/main" val="1989108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57026D-4C52-4EE9-AB28-0F09C025DE36}" type="datetimeFigureOut">
              <a:rPr lang="en-NZ" smtClean="0"/>
              <a:t>7/12/2023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9937459-D239-4A7E-8E9E-EAC6A45C4BA3}" type="slidenum">
              <a:rPr lang="en-NZ" smtClean="0"/>
              <a:t>‹#›</a:t>
            </a:fld>
            <a:endParaRPr lang="en-NZ"/>
          </a:p>
        </p:txBody>
      </p:sp>
    </p:spTree>
    <p:extLst>
      <p:ext uri="{BB962C8B-B14F-4D97-AF65-F5344CB8AC3E}">
        <p14:creationId xmlns:p14="http://schemas.microsoft.com/office/powerpoint/2010/main" val="3926220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57026D-4C52-4EE9-AB28-0F09C025DE36}" type="datetimeFigureOut">
              <a:rPr lang="en-NZ" smtClean="0"/>
              <a:t>7/12/2023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69937459-D239-4A7E-8E9E-EAC6A45C4BA3}" type="slidenum">
              <a:rPr lang="en-NZ" smtClean="0"/>
              <a:t>‹#›</a:t>
            </a:fld>
            <a:endParaRPr lang="en-NZ"/>
          </a:p>
        </p:txBody>
      </p:sp>
    </p:spTree>
    <p:extLst>
      <p:ext uri="{BB962C8B-B14F-4D97-AF65-F5344CB8AC3E}">
        <p14:creationId xmlns:p14="http://schemas.microsoft.com/office/powerpoint/2010/main" val="112817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57026D-4C52-4EE9-AB28-0F09C025DE36}" type="datetimeFigureOut">
              <a:rPr lang="en-NZ" smtClean="0"/>
              <a:t>7/12/2023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937459-D239-4A7E-8E9E-EAC6A45C4BA3}" type="slidenum">
              <a:rPr lang="en-NZ" smtClean="0"/>
              <a:t>‹#›</a:t>
            </a:fld>
            <a:endParaRPr lang="en-NZ"/>
          </a:p>
        </p:txBody>
      </p:sp>
    </p:spTree>
    <p:extLst>
      <p:ext uri="{BB962C8B-B14F-4D97-AF65-F5344CB8AC3E}">
        <p14:creationId xmlns:p14="http://schemas.microsoft.com/office/powerpoint/2010/main" val="4040697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57026D-4C52-4EE9-AB28-0F09C025DE36}" type="datetimeFigureOut">
              <a:rPr lang="en-NZ" smtClean="0"/>
              <a:t>7/12/2023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937459-D239-4A7E-8E9E-EAC6A45C4BA3}" type="slidenum">
              <a:rPr lang="en-NZ" smtClean="0"/>
              <a:t>‹#›</a:t>
            </a:fld>
            <a:endParaRPr lang="en-NZ"/>
          </a:p>
        </p:txBody>
      </p:sp>
    </p:spTree>
    <p:extLst>
      <p:ext uri="{BB962C8B-B14F-4D97-AF65-F5344CB8AC3E}">
        <p14:creationId xmlns:p14="http://schemas.microsoft.com/office/powerpoint/2010/main" val="2358160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57026D-4C52-4EE9-AB28-0F09C025DE36}" type="datetimeFigureOut">
              <a:rPr lang="en-NZ" smtClean="0"/>
              <a:t>7/12/2023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937459-D239-4A7E-8E9E-EAC6A45C4BA3}" type="slidenum">
              <a:rPr lang="en-NZ" smtClean="0"/>
              <a:t>‹#›</a:t>
            </a:fld>
            <a:endParaRPr lang="en-NZ"/>
          </a:p>
        </p:txBody>
      </p:sp>
    </p:spTree>
    <p:extLst>
      <p:ext uri="{BB962C8B-B14F-4D97-AF65-F5344CB8AC3E}">
        <p14:creationId xmlns:p14="http://schemas.microsoft.com/office/powerpoint/2010/main" val="4179924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57026D-4C52-4EE9-AB28-0F09C025DE36}" type="datetimeFigureOut">
              <a:rPr lang="en-NZ" smtClean="0"/>
              <a:t>7/12/2023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937459-D239-4A7E-8E9E-EAC6A45C4BA3}" type="slidenum">
              <a:rPr lang="en-NZ" smtClean="0"/>
              <a:t>‹#›</a:t>
            </a:fld>
            <a:endParaRPr lang="en-NZ"/>
          </a:p>
        </p:txBody>
      </p:sp>
    </p:spTree>
    <p:extLst>
      <p:ext uri="{BB962C8B-B14F-4D97-AF65-F5344CB8AC3E}">
        <p14:creationId xmlns:p14="http://schemas.microsoft.com/office/powerpoint/2010/main" val="568300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ext and image_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F6608C-7A3D-D246-B47B-4AF3B9746D28}"/>
              </a:ext>
            </a:extLst>
          </p:cNvPr>
          <p:cNvPicPr>
            <a:picLocks noChangeAspect="1"/>
          </p:cNvPicPr>
          <p:nvPr userDrawn="1"/>
        </p:nvPicPr>
        <p:blipFill>
          <a:blip r:embed="rId2"/>
          <a:stretch>
            <a:fillRect/>
          </a:stretch>
        </p:blipFill>
        <p:spPr>
          <a:xfrm>
            <a:off x="7404100" y="0"/>
            <a:ext cx="4787900" cy="6858000"/>
          </a:xfrm>
          <a:prstGeom prst="rect">
            <a:avLst/>
          </a:prstGeom>
        </p:spPr>
      </p:pic>
      <p:sp>
        <p:nvSpPr>
          <p:cNvPr id="9" name="Text Placeholder 10">
            <a:extLst>
              <a:ext uri="{FF2B5EF4-FFF2-40B4-BE49-F238E27FC236}">
                <a16:creationId xmlns:a16="http://schemas.microsoft.com/office/drawing/2014/main" id="{9E41406C-1EF4-0342-8803-18CB2EFD09B8}"/>
              </a:ext>
            </a:extLst>
          </p:cNvPr>
          <p:cNvSpPr>
            <a:spLocks noGrp="1"/>
          </p:cNvSpPr>
          <p:nvPr>
            <p:ph type="body" sz="quarter" idx="14" hasCustomPrompt="1"/>
          </p:nvPr>
        </p:nvSpPr>
        <p:spPr>
          <a:xfrm>
            <a:off x="814138" y="782220"/>
            <a:ext cx="4944979" cy="753979"/>
          </a:xfrm>
        </p:spPr>
        <p:txBody>
          <a:bodyPr>
            <a:noAutofit/>
          </a:bodyPr>
          <a:lstStyle>
            <a:lvl1pPr marL="0" indent="0">
              <a:buNone/>
              <a:defRPr sz="5000" b="1">
                <a:solidFill>
                  <a:schemeClr val="tx2"/>
                </a:solidFill>
              </a:defRPr>
            </a:lvl1pPr>
          </a:lstStyle>
          <a:p>
            <a:pPr lvl="0"/>
            <a:r>
              <a:rPr lang="en-GB" dirty="0"/>
              <a:t>Heading</a:t>
            </a:r>
          </a:p>
        </p:txBody>
      </p:sp>
      <p:sp>
        <p:nvSpPr>
          <p:cNvPr id="18" name="Picture Placeholder 17">
            <a:extLst>
              <a:ext uri="{FF2B5EF4-FFF2-40B4-BE49-F238E27FC236}">
                <a16:creationId xmlns:a16="http://schemas.microsoft.com/office/drawing/2014/main" id="{8E2D0EF0-0639-F24A-8776-BDEA2DA54F8C}"/>
              </a:ext>
            </a:extLst>
          </p:cNvPr>
          <p:cNvSpPr>
            <a:spLocks noGrp="1"/>
          </p:cNvSpPr>
          <p:nvPr>
            <p:ph type="pic" sz="quarter" idx="17"/>
          </p:nvPr>
        </p:nvSpPr>
        <p:spPr>
          <a:xfrm>
            <a:off x="814138" y="2124827"/>
            <a:ext cx="10487276" cy="3826711"/>
          </a:xfrm>
        </p:spPr>
        <p:txBody>
          <a:bodyPr/>
          <a:lstStyle/>
          <a:p>
            <a:r>
              <a:rPr lang="en-US"/>
              <a:t>Click icon to add picture</a:t>
            </a:r>
            <a:endParaRPr lang="en-US" dirty="0"/>
          </a:p>
        </p:txBody>
      </p:sp>
    </p:spTree>
    <p:extLst>
      <p:ext uri="{BB962C8B-B14F-4D97-AF65-F5344CB8AC3E}">
        <p14:creationId xmlns:p14="http://schemas.microsoft.com/office/powerpoint/2010/main" val="399275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615E-C829-432F-B262-6FC9B2FB83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53A0F085-7626-4EB1-AE37-D89DCEEAA5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37172C-D948-4FA0-9D55-1668F17282E6}"/>
              </a:ext>
            </a:extLst>
          </p:cNvPr>
          <p:cNvSpPr>
            <a:spLocks noGrp="1"/>
          </p:cNvSpPr>
          <p:nvPr>
            <p:ph type="dt" sz="half" idx="10"/>
          </p:nvPr>
        </p:nvSpPr>
        <p:spPr/>
        <p:txBody>
          <a:bodyPr/>
          <a:lstStyle/>
          <a:p>
            <a:fld id="{34CC268E-3661-482A-A532-2CCD56EC68DC}" type="datetimeFigureOut">
              <a:rPr lang="en-NZ" smtClean="0"/>
              <a:t>7/12/2023</a:t>
            </a:fld>
            <a:endParaRPr lang="en-NZ"/>
          </a:p>
        </p:txBody>
      </p:sp>
      <p:sp>
        <p:nvSpPr>
          <p:cNvPr id="5" name="Footer Placeholder 4">
            <a:extLst>
              <a:ext uri="{FF2B5EF4-FFF2-40B4-BE49-F238E27FC236}">
                <a16:creationId xmlns:a16="http://schemas.microsoft.com/office/drawing/2014/main" id="{9911E06D-B10F-48B5-9AB8-8B63AA22951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EF62CE7-9468-4987-A8C0-63D6CD2A95F9}"/>
              </a:ext>
            </a:extLst>
          </p:cNvPr>
          <p:cNvSpPr>
            <a:spLocks noGrp="1"/>
          </p:cNvSpPr>
          <p:nvPr>
            <p:ph type="sldNum" sz="quarter" idx="12"/>
          </p:nvPr>
        </p:nvSpPr>
        <p:spPr/>
        <p:txBody>
          <a:bodyPr/>
          <a:lstStyle/>
          <a:p>
            <a:fld id="{6730A62E-C537-4B81-82BD-B7048F75D441}" type="slidenum">
              <a:rPr lang="en-NZ" smtClean="0"/>
              <a:t>‹#›</a:t>
            </a:fld>
            <a:endParaRPr lang="en-NZ"/>
          </a:p>
        </p:txBody>
      </p:sp>
    </p:spTree>
    <p:extLst>
      <p:ext uri="{BB962C8B-B14F-4D97-AF65-F5344CB8AC3E}">
        <p14:creationId xmlns:p14="http://schemas.microsoft.com/office/powerpoint/2010/main" val="2322073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3643-9425-473D-AE4F-09AC175526E5}"/>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81D3AAA-8DFD-4E25-A7BA-5CE214107C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E4A211C2-791A-4D7D-9B38-F06EF341A0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BC96526A-2B73-47D5-A9A6-26DC99B4FF99}"/>
              </a:ext>
            </a:extLst>
          </p:cNvPr>
          <p:cNvSpPr>
            <a:spLocks noGrp="1"/>
          </p:cNvSpPr>
          <p:nvPr>
            <p:ph type="dt" sz="half" idx="10"/>
          </p:nvPr>
        </p:nvSpPr>
        <p:spPr/>
        <p:txBody>
          <a:bodyPr/>
          <a:lstStyle/>
          <a:p>
            <a:fld id="{34CC268E-3661-482A-A532-2CCD56EC68DC}" type="datetimeFigureOut">
              <a:rPr lang="en-NZ" smtClean="0"/>
              <a:t>7/12/2023</a:t>
            </a:fld>
            <a:endParaRPr lang="en-NZ"/>
          </a:p>
        </p:txBody>
      </p:sp>
      <p:sp>
        <p:nvSpPr>
          <p:cNvPr id="6" name="Footer Placeholder 5">
            <a:extLst>
              <a:ext uri="{FF2B5EF4-FFF2-40B4-BE49-F238E27FC236}">
                <a16:creationId xmlns:a16="http://schemas.microsoft.com/office/drawing/2014/main" id="{34047082-1DC6-49FE-ADBA-B5FD77D49D6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76CE756-8447-42AB-814A-FADAB50DC09E}"/>
              </a:ext>
            </a:extLst>
          </p:cNvPr>
          <p:cNvSpPr>
            <a:spLocks noGrp="1"/>
          </p:cNvSpPr>
          <p:nvPr>
            <p:ph type="sldNum" sz="quarter" idx="12"/>
          </p:nvPr>
        </p:nvSpPr>
        <p:spPr/>
        <p:txBody>
          <a:bodyPr/>
          <a:lstStyle/>
          <a:p>
            <a:fld id="{6730A62E-C537-4B81-82BD-B7048F75D441}" type="slidenum">
              <a:rPr lang="en-NZ" smtClean="0"/>
              <a:t>‹#›</a:t>
            </a:fld>
            <a:endParaRPr lang="en-NZ"/>
          </a:p>
        </p:txBody>
      </p:sp>
    </p:spTree>
    <p:extLst>
      <p:ext uri="{BB962C8B-B14F-4D97-AF65-F5344CB8AC3E}">
        <p14:creationId xmlns:p14="http://schemas.microsoft.com/office/powerpoint/2010/main" val="195283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4CA72-061B-4F46-85BD-8E27105BB013}"/>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B49D2C9-C43A-4F45-A9E6-7932B4661E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819DC0-61FD-45A3-87CA-5DDBC29399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5C117AE8-7363-43B6-9200-8B4B8D61A3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0F1D41-9305-4D44-A794-62B507252C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755D761D-0193-4EF2-B4CF-1F32EDBB41DF}"/>
              </a:ext>
            </a:extLst>
          </p:cNvPr>
          <p:cNvSpPr>
            <a:spLocks noGrp="1"/>
          </p:cNvSpPr>
          <p:nvPr>
            <p:ph type="dt" sz="half" idx="10"/>
          </p:nvPr>
        </p:nvSpPr>
        <p:spPr/>
        <p:txBody>
          <a:bodyPr/>
          <a:lstStyle/>
          <a:p>
            <a:fld id="{34CC268E-3661-482A-A532-2CCD56EC68DC}" type="datetimeFigureOut">
              <a:rPr lang="en-NZ" smtClean="0"/>
              <a:t>7/12/2023</a:t>
            </a:fld>
            <a:endParaRPr lang="en-NZ"/>
          </a:p>
        </p:txBody>
      </p:sp>
      <p:sp>
        <p:nvSpPr>
          <p:cNvPr id="8" name="Footer Placeholder 7">
            <a:extLst>
              <a:ext uri="{FF2B5EF4-FFF2-40B4-BE49-F238E27FC236}">
                <a16:creationId xmlns:a16="http://schemas.microsoft.com/office/drawing/2014/main" id="{0DA5438D-B5B8-43A4-921C-36C89D30FA70}"/>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3CAD3CDC-DE8D-43B3-BC04-401CAD32BDC0}"/>
              </a:ext>
            </a:extLst>
          </p:cNvPr>
          <p:cNvSpPr>
            <a:spLocks noGrp="1"/>
          </p:cNvSpPr>
          <p:nvPr>
            <p:ph type="sldNum" sz="quarter" idx="12"/>
          </p:nvPr>
        </p:nvSpPr>
        <p:spPr/>
        <p:txBody>
          <a:bodyPr/>
          <a:lstStyle/>
          <a:p>
            <a:fld id="{6730A62E-C537-4B81-82BD-B7048F75D441}" type="slidenum">
              <a:rPr lang="en-NZ" smtClean="0"/>
              <a:t>‹#›</a:t>
            </a:fld>
            <a:endParaRPr lang="en-NZ"/>
          </a:p>
        </p:txBody>
      </p:sp>
    </p:spTree>
    <p:extLst>
      <p:ext uri="{BB962C8B-B14F-4D97-AF65-F5344CB8AC3E}">
        <p14:creationId xmlns:p14="http://schemas.microsoft.com/office/powerpoint/2010/main" val="1513886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8B9D-8935-48A4-B2BC-5D38D3997AF1}"/>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213B5F03-3178-4CFE-8AC6-DEEB8F343B48}"/>
              </a:ext>
            </a:extLst>
          </p:cNvPr>
          <p:cNvSpPr>
            <a:spLocks noGrp="1"/>
          </p:cNvSpPr>
          <p:nvPr>
            <p:ph type="dt" sz="half" idx="10"/>
          </p:nvPr>
        </p:nvSpPr>
        <p:spPr/>
        <p:txBody>
          <a:bodyPr/>
          <a:lstStyle/>
          <a:p>
            <a:fld id="{34CC268E-3661-482A-A532-2CCD56EC68DC}" type="datetimeFigureOut">
              <a:rPr lang="en-NZ" smtClean="0"/>
              <a:t>7/12/2023</a:t>
            </a:fld>
            <a:endParaRPr lang="en-NZ"/>
          </a:p>
        </p:txBody>
      </p:sp>
      <p:sp>
        <p:nvSpPr>
          <p:cNvPr id="4" name="Footer Placeholder 3">
            <a:extLst>
              <a:ext uri="{FF2B5EF4-FFF2-40B4-BE49-F238E27FC236}">
                <a16:creationId xmlns:a16="http://schemas.microsoft.com/office/drawing/2014/main" id="{BEC821EA-EB59-4E47-B80B-3811AD7362C7}"/>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A58C34BC-DC33-4BEA-B36E-CFBA97B5F0BF}"/>
              </a:ext>
            </a:extLst>
          </p:cNvPr>
          <p:cNvSpPr>
            <a:spLocks noGrp="1"/>
          </p:cNvSpPr>
          <p:nvPr>
            <p:ph type="sldNum" sz="quarter" idx="12"/>
          </p:nvPr>
        </p:nvSpPr>
        <p:spPr/>
        <p:txBody>
          <a:bodyPr/>
          <a:lstStyle/>
          <a:p>
            <a:fld id="{6730A62E-C537-4B81-82BD-B7048F75D441}" type="slidenum">
              <a:rPr lang="en-NZ" smtClean="0"/>
              <a:t>‹#›</a:t>
            </a:fld>
            <a:endParaRPr lang="en-NZ"/>
          </a:p>
        </p:txBody>
      </p:sp>
    </p:spTree>
    <p:extLst>
      <p:ext uri="{BB962C8B-B14F-4D97-AF65-F5344CB8AC3E}">
        <p14:creationId xmlns:p14="http://schemas.microsoft.com/office/powerpoint/2010/main" val="1608776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E0B2B6-805A-497C-9DC3-3DFB007D1FEF}"/>
              </a:ext>
            </a:extLst>
          </p:cNvPr>
          <p:cNvSpPr>
            <a:spLocks noGrp="1"/>
          </p:cNvSpPr>
          <p:nvPr>
            <p:ph type="dt" sz="half" idx="10"/>
          </p:nvPr>
        </p:nvSpPr>
        <p:spPr/>
        <p:txBody>
          <a:bodyPr/>
          <a:lstStyle/>
          <a:p>
            <a:fld id="{34CC268E-3661-482A-A532-2CCD56EC68DC}" type="datetimeFigureOut">
              <a:rPr lang="en-NZ" smtClean="0"/>
              <a:t>7/12/2023</a:t>
            </a:fld>
            <a:endParaRPr lang="en-NZ"/>
          </a:p>
        </p:txBody>
      </p:sp>
      <p:sp>
        <p:nvSpPr>
          <p:cNvPr id="3" name="Footer Placeholder 2">
            <a:extLst>
              <a:ext uri="{FF2B5EF4-FFF2-40B4-BE49-F238E27FC236}">
                <a16:creationId xmlns:a16="http://schemas.microsoft.com/office/drawing/2014/main" id="{6D4FFE48-FFF1-4B4C-8DC3-05280496B30D}"/>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6958A5A4-3CDA-4335-8934-0F9CF41BC9FC}"/>
              </a:ext>
            </a:extLst>
          </p:cNvPr>
          <p:cNvSpPr>
            <a:spLocks noGrp="1"/>
          </p:cNvSpPr>
          <p:nvPr>
            <p:ph type="sldNum" sz="quarter" idx="12"/>
          </p:nvPr>
        </p:nvSpPr>
        <p:spPr/>
        <p:txBody>
          <a:bodyPr/>
          <a:lstStyle/>
          <a:p>
            <a:fld id="{6730A62E-C537-4B81-82BD-B7048F75D441}" type="slidenum">
              <a:rPr lang="en-NZ" smtClean="0"/>
              <a:t>‹#›</a:t>
            </a:fld>
            <a:endParaRPr lang="en-NZ"/>
          </a:p>
        </p:txBody>
      </p:sp>
    </p:spTree>
    <p:extLst>
      <p:ext uri="{BB962C8B-B14F-4D97-AF65-F5344CB8AC3E}">
        <p14:creationId xmlns:p14="http://schemas.microsoft.com/office/powerpoint/2010/main" val="2199543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43038-9092-4F8F-8415-33FA28EF38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CD408F1B-C95E-4594-AE0D-114F073367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75D85691-498B-431F-BB1F-3107C96BE8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5ACEFB-7947-47CD-A67D-0A921A17B63D}"/>
              </a:ext>
            </a:extLst>
          </p:cNvPr>
          <p:cNvSpPr>
            <a:spLocks noGrp="1"/>
          </p:cNvSpPr>
          <p:nvPr>
            <p:ph type="dt" sz="half" idx="10"/>
          </p:nvPr>
        </p:nvSpPr>
        <p:spPr/>
        <p:txBody>
          <a:bodyPr/>
          <a:lstStyle/>
          <a:p>
            <a:fld id="{34CC268E-3661-482A-A532-2CCD56EC68DC}" type="datetimeFigureOut">
              <a:rPr lang="en-NZ" smtClean="0"/>
              <a:t>7/12/2023</a:t>
            </a:fld>
            <a:endParaRPr lang="en-NZ"/>
          </a:p>
        </p:txBody>
      </p:sp>
      <p:sp>
        <p:nvSpPr>
          <p:cNvPr id="6" name="Footer Placeholder 5">
            <a:extLst>
              <a:ext uri="{FF2B5EF4-FFF2-40B4-BE49-F238E27FC236}">
                <a16:creationId xmlns:a16="http://schemas.microsoft.com/office/drawing/2014/main" id="{D3DF011A-FBE9-4312-9ED3-AC71A7DBCB4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BED8F79-3652-4721-B8D9-D75D3141C643}"/>
              </a:ext>
            </a:extLst>
          </p:cNvPr>
          <p:cNvSpPr>
            <a:spLocks noGrp="1"/>
          </p:cNvSpPr>
          <p:nvPr>
            <p:ph type="sldNum" sz="quarter" idx="12"/>
          </p:nvPr>
        </p:nvSpPr>
        <p:spPr/>
        <p:txBody>
          <a:bodyPr/>
          <a:lstStyle/>
          <a:p>
            <a:fld id="{6730A62E-C537-4B81-82BD-B7048F75D441}" type="slidenum">
              <a:rPr lang="en-NZ" smtClean="0"/>
              <a:t>‹#›</a:t>
            </a:fld>
            <a:endParaRPr lang="en-NZ"/>
          </a:p>
        </p:txBody>
      </p:sp>
    </p:spTree>
    <p:extLst>
      <p:ext uri="{BB962C8B-B14F-4D97-AF65-F5344CB8AC3E}">
        <p14:creationId xmlns:p14="http://schemas.microsoft.com/office/powerpoint/2010/main" val="116647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A647-1E48-4688-B50B-D50A466BBB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E23620EC-6B53-4A18-B8A3-564763FA37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113C6E2C-674A-4A67-96C7-EBD876DEA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19A8B1-2182-4631-9637-EBCE6072C545}"/>
              </a:ext>
            </a:extLst>
          </p:cNvPr>
          <p:cNvSpPr>
            <a:spLocks noGrp="1"/>
          </p:cNvSpPr>
          <p:nvPr>
            <p:ph type="dt" sz="half" idx="10"/>
          </p:nvPr>
        </p:nvSpPr>
        <p:spPr/>
        <p:txBody>
          <a:bodyPr/>
          <a:lstStyle/>
          <a:p>
            <a:fld id="{34CC268E-3661-482A-A532-2CCD56EC68DC}" type="datetimeFigureOut">
              <a:rPr lang="en-NZ" smtClean="0"/>
              <a:t>7/12/2023</a:t>
            </a:fld>
            <a:endParaRPr lang="en-NZ"/>
          </a:p>
        </p:txBody>
      </p:sp>
      <p:sp>
        <p:nvSpPr>
          <p:cNvPr id="6" name="Footer Placeholder 5">
            <a:extLst>
              <a:ext uri="{FF2B5EF4-FFF2-40B4-BE49-F238E27FC236}">
                <a16:creationId xmlns:a16="http://schemas.microsoft.com/office/drawing/2014/main" id="{41AACEAD-897E-4CDF-889C-BC27E1F3C5B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BB715F7-B96A-4271-B61F-00E603440B18}"/>
              </a:ext>
            </a:extLst>
          </p:cNvPr>
          <p:cNvSpPr>
            <a:spLocks noGrp="1"/>
          </p:cNvSpPr>
          <p:nvPr>
            <p:ph type="sldNum" sz="quarter" idx="12"/>
          </p:nvPr>
        </p:nvSpPr>
        <p:spPr/>
        <p:txBody>
          <a:bodyPr/>
          <a:lstStyle/>
          <a:p>
            <a:fld id="{6730A62E-C537-4B81-82BD-B7048F75D441}" type="slidenum">
              <a:rPr lang="en-NZ" smtClean="0"/>
              <a:t>‹#›</a:t>
            </a:fld>
            <a:endParaRPr lang="en-NZ"/>
          </a:p>
        </p:txBody>
      </p:sp>
    </p:spTree>
    <p:extLst>
      <p:ext uri="{BB962C8B-B14F-4D97-AF65-F5344CB8AC3E}">
        <p14:creationId xmlns:p14="http://schemas.microsoft.com/office/powerpoint/2010/main" val="356306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93A7D5-04EB-4131-B097-8B2DE6B586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F1F81AD-3631-46A3-8D07-F8226D8988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7CFED3D-E6D9-4003-830D-F3EE69644B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CC268E-3661-482A-A532-2CCD56EC68DC}" type="datetimeFigureOut">
              <a:rPr lang="en-NZ" smtClean="0"/>
              <a:t>7/12/2023</a:t>
            </a:fld>
            <a:endParaRPr lang="en-NZ"/>
          </a:p>
        </p:txBody>
      </p:sp>
      <p:sp>
        <p:nvSpPr>
          <p:cNvPr id="5" name="Footer Placeholder 4">
            <a:extLst>
              <a:ext uri="{FF2B5EF4-FFF2-40B4-BE49-F238E27FC236}">
                <a16:creationId xmlns:a16="http://schemas.microsoft.com/office/drawing/2014/main" id="{54802A34-40B6-4731-B7B2-0E40B8C2BE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2FE027FD-5E53-45EB-88CB-12FC4A5AB0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0A62E-C537-4B81-82BD-B7048F75D441}" type="slidenum">
              <a:rPr lang="en-NZ" smtClean="0"/>
              <a:t>‹#›</a:t>
            </a:fld>
            <a:endParaRPr lang="en-NZ"/>
          </a:p>
        </p:txBody>
      </p:sp>
    </p:spTree>
    <p:extLst>
      <p:ext uri="{BB962C8B-B14F-4D97-AF65-F5344CB8AC3E}">
        <p14:creationId xmlns:p14="http://schemas.microsoft.com/office/powerpoint/2010/main" val="1546332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7026D-4C52-4EE9-AB28-0F09C025DE36}" type="datetimeFigureOut">
              <a:rPr lang="en-NZ" smtClean="0"/>
              <a:t>7/12/2023</a:t>
            </a:fld>
            <a:endParaRPr lang="en-NZ"/>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37459-D239-4A7E-8E9E-EAC6A45C4BA3}" type="slidenum">
              <a:rPr lang="en-NZ" smtClean="0"/>
              <a:t>‹#›</a:t>
            </a:fld>
            <a:endParaRPr lang="en-NZ"/>
          </a:p>
        </p:txBody>
      </p:sp>
    </p:spTree>
    <p:extLst>
      <p:ext uri="{BB962C8B-B14F-4D97-AF65-F5344CB8AC3E}">
        <p14:creationId xmlns:p14="http://schemas.microsoft.com/office/powerpoint/2010/main" val="11970548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6" r:id="rId12"/>
  </p:sldLayoutIdLst>
  <p:txStyles>
    <p:titleStyle>
      <a:lvl1pPr algn="l" defTabSz="9144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te.dowson@middlemore.co.nz"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callum.chapman@nra.health.nz"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svg"/><Relationship Id="rId2" Type="http://schemas.openxmlformats.org/officeDocument/2006/relationships/notesSlide" Target="../notesSlides/notesSlide6.xml"/><Relationship Id="rId16" Type="http://schemas.openxmlformats.org/officeDocument/2006/relationships/image" Target="../media/image37.png"/><Relationship Id="rId1" Type="http://schemas.openxmlformats.org/officeDocument/2006/relationships/slideLayout" Target="../slideLayouts/slideLayout26.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emf"/><Relationship Id="rId10" Type="http://schemas.openxmlformats.org/officeDocument/2006/relationships/image" Target="../media/image31.svg"/><Relationship Id="rId19" Type="http://schemas.openxmlformats.org/officeDocument/2006/relationships/image" Target="../media/image40.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_rels/slide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18" Type="http://schemas.openxmlformats.org/officeDocument/2006/relationships/image" Target="../media/image62.png"/><Relationship Id="rId3" Type="http://schemas.openxmlformats.org/officeDocument/2006/relationships/image" Target="../media/image4.png"/><Relationship Id="rId21" Type="http://schemas.openxmlformats.org/officeDocument/2006/relationships/image" Target="../media/image65.svg"/><Relationship Id="rId7" Type="http://schemas.openxmlformats.org/officeDocument/2006/relationships/image" Target="../media/image51.svg"/><Relationship Id="rId12" Type="http://schemas.openxmlformats.org/officeDocument/2006/relationships/image" Target="../media/image56.png"/><Relationship Id="rId17" Type="http://schemas.openxmlformats.org/officeDocument/2006/relationships/image" Target="../media/image61.svg"/><Relationship Id="rId2" Type="http://schemas.openxmlformats.org/officeDocument/2006/relationships/notesSlide" Target="../notesSlides/notesSlide8.xml"/><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13.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png"/><Relationship Id="rId15" Type="http://schemas.openxmlformats.org/officeDocument/2006/relationships/image" Target="../media/image59.svg"/><Relationship Id="rId10" Type="http://schemas.openxmlformats.org/officeDocument/2006/relationships/image" Target="../media/image54.png"/><Relationship Id="rId19" Type="http://schemas.openxmlformats.org/officeDocument/2006/relationships/image" Target="../media/image63.svg"/><Relationship Id="rId4" Type="http://schemas.openxmlformats.org/officeDocument/2006/relationships/image" Target="../media/image5.svg"/><Relationship Id="rId9" Type="http://schemas.openxmlformats.org/officeDocument/2006/relationships/image" Target="../media/image53.svg"/><Relationship Id="rId14" Type="http://schemas.openxmlformats.org/officeDocument/2006/relationships/image" Target="../media/image58.png"/></Relationships>
</file>

<file path=ppt/slides/_rels/slide9.xml.rels><?xml version="1.0" encoding="UTF-8" standalone="yes"?>
<Relationships xmlns="http://schemas.openxmlformats.org/package/2006/relationships"><Relationship Id="rId3" Type="http://schemas.openxmlformats.org/officeDocument/2006/relationships/hyperlink" Target="https://resiliencetool.i3-uat.nz/logi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301788" y="440268"/>
            <a:ext cx="5459966" cy="6417732"/>
          </a:xfrm>
          <a:prstGeom prst="rect">
            <a:avLst/>
          </a:prstGeom>
          <a:noFill/>
          <a:ln>
            <a:noFill/>
          </a:ln>
        </p:spPr>
        <p:txBody>
          <a:bodyPr vert="horz" lIns="65314" tIns="32657" rIns="65314" bIns="32657" rtlCol="0" anchor="t">
            <a:normAutofit fontScale="92500" lnSpcReduction="10000"/>
          </a:bodyPr>
          <a:lstStyle>
            <a:lvl1pPr algn="l" defTabSz="1280160" rtl="0" eaLnBrk="1" latinLnBrk="0" hangingPunct="1">
              <a:lnSpc>
                <a:spcPct val="90000"/>
              </a:lnSpc>
              <a:spcBef>
                <a:spcPct val="0"/>
              </a:spcBef>
              <a:buNone/>
              <a:defRPr sz="7700" kern="1200">
                <a:solidFill>
                  <a:schemeClr val="accent3"/>
                </a:solidFill>
                <a:latin typeface="+mj-lt"/>
                <a:ea typeface="+mj-ea"/>
                <a:cs typeface="+mj-cs"/>
              </a:defRPr>
            </a:lvl1pPr>
          </a:lstStyle>
          <a:p>
            <a:pPr algn="ctr"/>
            <a:endParaRPr lang="en-US" sz="6400" dirty="0">
              <a:solidFill>
                <a:srgbClr val="2BC1CA"/>
              </a:solidFill>
            </a:endParaRPr>
          </a:p>
          <a:p>
            <a:pPr algn="ctr"/>
            <a:r>
              <a:rPr lang="en-US" sz="6400" dirty="0">
                <a:solidFill>
                  <a:srgbClr val="2BC1CA"/>
                </a:solidFill>
              </a:rPr>
              <a:t>Primary Care Resilience Tool </a:t>
            </a:r>
          </a:p>
          <a:p>
            <a:pPr algn="ctr"/>
            <a:endParaRPr lang="en-NZ" sz="800" b="1" dirty="0">
              <a:solidFill>
                <a:srgbClr val="2BC1CA"/>
              </a:solidFill>
            </a:endParaRPr>
          </a:p>
          <a:p>
            <a:pPr algn="ctr"/>
            <a:endParaRPr lang="en-NZ" sz="800" dirty="0">
              <a:solidFill>
                <a:srgbClr val="1C254A"/>
              </a:solidFill>
            </a:endParaRPr>
          </a:p>
          <a:p>
            <a:pPr algn="ctr"/>
            <a:endParaRPr lang="en-NZ" sz="800" dirty="0">
              <a:solidFill>
                <a:srgbClr val="1C254A"/>
              </a:solidFill>
            </a:endParaRPr>
          </a:p>
          <a:p>
            <a:pPr algn="ctr"/>
            <a:endParaRPr lang="en-NZ" sz="800" dirty="0">
              <a:solidFill>
                <a:srgbClr val="1C254A"/>
              </a:solidFill>
            </a:endParaRPr>
          </a:p>
          <a:p>
            <a:pPr algn="ctr"/>
            <a:endParaRPr lang="en-NZ" sz="800" dirty="0">
              <a:solidFill>
                <a:srgbClr val="1C254A"/>
              </a:solidFill>
            </a:endParaRPr>
          </a:p>
          <a:p>
            <a:pPr algn="ctr"/>
            <a:endParaRPr lang="en-NZ" sz="800" dirty="0">
              <a:solidFill>
                <a:srgbClr val="1C254A"/>
              </a:solidFill>
            </a:endParaRPr>
          </a:p>
          <a:p>
            <a:pPr algn="ctr"/>
            <a:endParaRPr lang="en-NZ" sz="800" dirty="0">
              <a:solidFill>
                <a:srgbClr val="1C254A"/>
              </a:solidFill>
            </a:endParaRPr>
          </a:p>
          <a:p>
            <a:pPr algn="ctr"/>
            <a:endParaRPr lang="en-NZ" sz="800" dirty="0">
              <a:solidFill>
                <a:srgbClr val="1C254A"/>
              </a:solidFill>
            </a:endParaRPr>
          </a:p>
          <a:p>
            <a:pPr algn="ctr"/>
            <a:endParaRPr lang="en-NZ" sz="800" dirty="0">
              <a:solidFill>
                <a:srgbClr val="1C254A"/>
              </a:solidFill>
            </a:endParaRPr>
          </a:p>
          <a:p>
            <a:pPr algn="ctr"/>
            <a:endParaRPr lang="en-NZ" sz="800" dirty="0">
              <a:solidFill>
                <a:srgbClr val="1C254A"/>
              </a:solidFill>
            </a:endParaRPr>
          </a:p>
          <a:p>
            <a:pPr algn="ctr"/>
            <a:endParaRPr lang="en-NZ" sz="800" dirty="0">
              <a:solidFill>
                <a:srgbClr val="1C254A"/>
              </a:solidFill>
            </a:endParaRPr>
          </a:p>
          <a:p>
            <a:endParaRPr lang="en-NZ" sz="1100" dirty="0">
              <a:solidFill>
                <a:srgbClr val="1C254A"/>
              </a:solidFill>
            </a:endParaRPr>
          </a:p>
          <a:p>
            <a:endParaRPr lang="en-NZ" sz="1100" dirty="0">
              <a:solidFill>
                <a:srgbClr val="1C254A"/>
              </a:solidFill>
            </a:endParaRPr>
          </a:p>
          <a:p>
            <a:endParaRPr lang="en-NZ" sz="1100" dirty="0">
              <a:solidFill>
                <a:srgbClr val="1C254A"/>
              </a:solidFill>
            </a:endParaRPr>
          </a:p>
          <a:p>
            <a:endParaRPr lang="en-NZ" sz="1100" dirty="0">
              <a:solidFill>
                <a:srgbClr val="1C254A"/>
              </a:solidFill>
            </a:endParaRPr>
          </a:p>
          <a:p>
            <a:endParaRPr lang="en-NZ" sz="1100" dirty="0">
              <a:solidFill>
                <a:srgbClr val="1C254A"/>
              </a:solidFill>
            </a:endParaRPr>
          </a:p>
          <a:p>
            <a:endParaRPr lang="en-NZ" sz="1100" dirty="0">
              <a:solidFill>
                <a:srgbClr val="1C254A"/>
              </a:solidFill>
            </a:endParaRPr>
          </a:p>
          <a:p>
            <a:endParaRPr lang="en-NZ" sz="1100" dirty="0">
              <a:solidFill>
                <a:srgbClr val="1C254A"/>
              </a:solidFill>
            </a:endParaRPr>
          </a:p>
          <a:p>
            <a:endParaRPr lang="en-NZ" sz="1100" dirty="0">
              <a:solidFill>
                <a:srgbClr val="1C254A"/>
              </a:solidFill>
            </a:endParaRPr>
          </a:p>
          <a:p>
            <a:endParaRPr lang="en-NZ" sz="1100" dirty="0">
              <a:solidFill>
                <a:srgbClr val="1C254A"/>
              </a:solidFill>
            </a:endParaRPr>
          </a:p>
          <a:p>
            <a:endParaRPr lang="en-NZ" sz="1100" dirty="0">
              <a:solidFill>
                <a:srgbClr val="1C254A"/>
              </a:solidFill>
            </a:endParaRPr>
          </a:p>
          <a:p>
            <a:endParaRPr lang="en-NZ" sz="1100" dirty="0">
              <a:solidFill>
                <a:srgbClr val="1C254A"/>
              </a:solidFill>
            </a:endParaRPr>
          </a:p>
          <a:p>
            <a:endParaRPr lang="en-NZ" sz="1100" dirty="0">
              <a:solidFill>
                <a:srgbClr val="1C254A"/>
              </a:solidFill>
            </a:endParaRPr>
          </a:p>
          <a:p>
            <a:endParaRPr lang="en-NZ" sz="1100" dirty="0">
              <a:solidFill>
                <a:srgbClr val="1C254A"/>
              </a:solidFill>
            </a:endParaRPr>
          </a:p>
          <a:p>
            <a:endParaRPr lang="en-NZ" sz="1100" dirty="0">
              <a:solidFill>
                <a:srgbClr val="1C254A"/>
              </a:solidFill>
            </a:endParaRPr>
          </a:p>
          <a:p>
            <a:r>
              <a:rPr lang="en-NZ" sz="1100" dirty="0">
                <a:solidFill>
                  <a:srgbClr val="1C254A"/>
                </a:solidFill>
              </a:rPr>
              <a:t>Key points of contact:</a:t>
            </a:r>
          </a:p>
          <a:p>
            <a:endParaRPr lang="en-NZ" sz="1100" dirty="0">
              <a:solidFill>
                <a:srgbClr val="1C254A"/>
              </a:solidFill>
            </a:endParaRPr>
          </a:p>
          <a:p>
            <a:r>
              <a:rPr lang="en-NZ" sz="1100" b="1" dirty="0">
                <a:solidFill>
                  <a:srgbClr val="1C254A"/>
                </a:solidFill>
              </a:rPr>
              <a:t>Kate Dowson</a:t>
            </a:r>
            <a:br>
              <a:rPr lang="en-NZ" sz="1100" dirty="0">
                <a:solidFill>
                  <a:srgbClr val="1C254A"/>
                </a:solidFill>
              </a:rPr>
            </a:br>
            <a:r>
              <a:rPr lang="en-US" sz="1100" i="1" dirty="0">
                <a:solidFill>
                  <a:srgbClr val="1C254A"/>
                </a:solidFill>
              </a:rPr>
              <a:t>General Manager, Primary Care </a:t>
            </a:r>
          </a:p>
          <a:p>
            <a:r>
              <a:rPr lang="en-US" sz="1100" i="1" dirty="0" err="1">
                <a:solidFill>
                  <a:srgbClr val="1C254A"/>
                </a:solidFill>
              </a:rPr>
              <a:t>Te</a:t>
            </a:r>
            <a:r>
              <a:rPr lang="en-US" sz="1100" i="1" dirty="0">
                <a:solidFill>
                  <a:srgbClr val="1C254A"/>
                </a:solidFill>
              </a:rPr>
              <a:t> </a:t>
            </a:r>
            <a:r>
              <a:rPr lang="en-US" sz="1100" i="1" dirty="0" err="1">
                <a:solidFill>
                  <a:srgbClr val="1C254A"/>
                </a:solidFill>
              </a:rPr>
              <a:t>Whatu</a:t>
            </a:r>
            <a:r>
              <a:rPr lang="en-US" sz="1100" i="1" dirty="0">
                <a:solidFill>
                  <a:srgbClr val="1C254A"/>
                </a:solidFill>
              </a:rPr>
              <a:t> Ora </a:t>
            </a:r>
            <a:r>
              <a:rPr lang="en-US" sz="1100" i="1" dirty="0" err="1">
                <a:solidFill>
                  <a:srgbClr val="1C254A"/>
                </a:solidFill>
              </a:rPr>
              <a:t>Waitematā</a:t>
            </a:r>
            <a:r>
              <a:rPr lang="en-US" sz="1100" i="1" dirty="0">
                <a:solidFill>
                  <a:srgbClr val="1C254A"/>
                </a:solidFill>
              </a:rPr>
              <a:t>, </a:t>
            </a:r>
            <a:r>
              <a:rPr lang="en-US" sz="1100" i="1" dirty="0" err="1">
                <a:solidFill>
                  <a:srgbClr val="1C254A"/>
                </a:solidFill>
              </a:rPr>
              <a:t>Te</a:t>
            </a:r>
            <a:r>
              <a:rPr lang="en-US" sz="1100" i="1" dirty="0">
                <a:solidFill>
                  <a:srgbClr val="1C254A"/>
                </a:solidFill>
              </a:rPr>
              <a:t> </a:t>
            </a:r>
            <a:r>
              <a:rPr lang="en-US" sz="1100" i="1" dirty="0" err="1">
                <a:solidFill>
                  <a:srgbClr val="1C254A"/>
                </a:solidFill>
              </a:rPr>
              <a:t>Toka</a:t>
            </a:r>
            <a:r>
              <a:rPr lang="en-US" sz="1100" i="1" dirty="0">
                <a:solidFill>
                  <a:srgbClr val="1C254A"/>
                </a:solidFill>
              </a:rPr>
              <a:t> </a:t>
            </a:r>
            <a:r>
              <a:rPr lang="en-US" sz="1100" i="1" dirty="0" err="1">
                <a:solidFill>
                  <a:srgbClr val="1C254A"/>
                </a:solidFill>
              </a:rPr>
              <a:t>Tumai</a:t>
            </a:r>
            <a:r>
              <a:rPr lang="en-US" sz="1100" i="1" dirty="0">
                <a:solidFill>
                  <a:srgbClr val="1C254A"/>
                </a:solidFill>
              </a:rPr>
              <a:t> Auckland and Counties Manukau districts </a:t>
            </a:r>
          </a:p>
          <a:p>
            <a:r>
              <a:rPr lang="en-US" sz="1100" i="1" dirty="0">
                <a:solidFill>
                  <a:srgbClr val="1C254A"/>
                </a:solidFill>
                <a:hlinkClick r:id="rId3"/>
              </a:rPr>
              <a:t>kate.dowson@middlemore.co.nz</a:t>
            </a:r>
            <a:r>
              <a:rPr lang="en-US" sz="1100" i="1" dirty="0">
                <a:solidFill>
                  <a:srgbClr val="1C254A"/>
                </a:solidFill>
              </a:rPr>
              <a:t> </a:t>
            </a:r>
          </a:p>
          <a:p>
            <a:endParaRPr lang="en-US" sz="1100" i="1" dirty="0">
              <a:solidFill>
                <a:srgbClr val="1C254A"/>
              </a:solidFill>
            </a:endParaRPr>
          </a:p>
          <a:p>
            <a:endParaRPr lang="en-NZ" sz="1100" dirty="0">
              <a:solidFill>
                <a:srgbClr val="1C254A"/>
              </a:solidFill>
            </a:endParaRPr>
          </a:p>
          <a:p>
            <a:r>
              <a:rPr lang="en-NZ" sz="1100" b="1" dirty="0">
                <a:solidFill>
                  <a:srgbClr val="1C254A"/>
                </a:solidFill>
              </a:rPr>
              <a:t>Callum Chapman</a:t>
            </a:r>
          </a:p>
          <a:p>
            <a:r>
              <a:rPr lang="en-US" sz="1100" i="1" dirty="0">
                <a:solidFill>
                  <a:srgbClr val="1C254A"/>
                </a:solidFill>
              </a:rPr>
              <a:t>Manager - Strategy and Engagement, Regional Emergency Management Service</a:t>
            </a:r>
          </a:p>
          <a:p>
            <a:r>
              <a:rPr lang="en-US" sz="1100" i="1" dirty="0">
                <a:solidFill>
                  <a:srgbClr val="1C254A"/>
                </a:solidFill>
              </a:rPr>
              <a:t>Te Whatu Ora Northern Region </a:t>
            </a:r>
          </a:p>
          <a:p>
            <a:r>
              <a:rPr lang="en-US" sz="1100" i="1" dirty="0">
                <a:solidFill>
                  <a:srgbClr val="1C254A"/>
                </a:solidFill>
                <a:hlinkClick r:id="rId4"/>
              </a:rPr>
              <a:t>callum.chapman@nra.health.nz</a:t>
            </a:r>
            <a:endParaRPr lang="en-US" sz="1100" i="1" dirty="0">
              <a:solidFill>
                <a:srgbClr val="1C254A"/>
              </a:solidFill>
            </a:endParaRPr>
          </a:p>
          <a:p>
            <a:pPr algn="ctr"/>
            <a:endParaRPr lang="en-US" sz="800" i="1" dirty="0">
              <a:solidFill>
                <a:srgbClr val="1C254A"/>
              </a:solidFill>
            </a:endParaRPr>
          </a:p>
          <a:p>
            <a:pPr algn="ctr"/>
            <a:endParaRPr lang="en-NZ" sz="2000" dirty="0">
              <a:solidFill>
                <a:srgbClr val="1C254A"/>
              </a:solidFill>
            </a:endParaRPr>
          </a:p>
        </p:txBody>
      </p:sp>
    </p:spTree>
    <p:extLst>
      <p:ext uri="{BB962C8B-B14F-4D97-AF65-F5344CB8AC3E}">
        <p14:creationId xmlns:p14="http://schemas.microsoft.com/office/powerpoint/2010/main" val="3746631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04DCF2F-6170-BE4A-ADA0-E211BEA3D51E}"/>
              </a:ext>
            </a:extLst>
          </p:cNvPr>
          <p:cNvSpPr>
            <a:spLocks noGrp="1"/>
          </p:cNvSpPr>
          <p:nvPr>
            <p:ph type="body" sz="quarter" idx="14"/>
          </p:nvPr>
        </p:nvSpPr>
        <p:spPr>
          <a:xfrm>
            <a:off x="682013" y="280900"/>
            <a:ext cx="10827974" cy="753979"/>
          </a:xfrm>
        </p:spPr>
        <p:txBody>
          <a:bodyPr/>
          <a:lstStyle/>
          <a:p>
            <a:pPr algn="ctr"/>
            <a:r>
              <a:rPr lang="en-US" dirty="0"/>
              <a:t>What’s the gap? </a:t>
            </a:r>
          </a:p>
        </p:txBody>
      </p:sp>
      <p:sp>
        <p:nvSpPr>
          <p:cNvPr id="28" name="Rounded Rectangle 8">
            <a:extLst>
              <a:ext uri="{FF2B5EF4-FFF2-40B4-BE49-F238E27FC236}">
                <a16:creationId xmlns:a16="http://schemas.microsoft.com/office/drawing/2014/main" id="{C1F3A613-3099-429A-9124-774B9FE8BCC7}"/>
              </a:ext>
            </a:extLst>
          </p:cNvPr>
          <p:cNvSpPr/>
          <p:nvPr/>
        </p:nvSpPr>
        <p:spPr>
          <a:xfrm>
            <a:off x="1737439" y="5165799"/>
            <a:ext cx="8914161" cy="1298501"/>
          </a:xfrm>
          <a:prstGeom prst="roundRect">
            <a:avLst/>
          </a:prstGeom>
          <a:solidFill>
            <a:srgbClr val="D0F8F6"/>
          </a:solidFill>
          <a:ln>
            <a:solidFill>
              <a:srgbClr val="D0F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326578"/>
            <a:r>
              <a:rPr lang="en-US" sz="2400" dirty="0">
                <a:solidFill>
                  <a:srgbClr val="44546A"/>
                </a:solidFill>
              </a:rPr>
              <a:t>Limited on the ground intelligence collected systematically = hard to understand system pressures either for BAU or in an emergency response.</a:t>
            </a:r>
          </a:p>
        </p:txBody>
      </p:sp>
      <p:sp>
        <p:nvSpPr>
          <p:cNvPr id="40" name="Rounded Rectangle 8">
            <a:extLst>
              <a:ext uri="{FF2B5EF4-FFF2-40B4-BE49-F238E27FC236}">
                <a16:creationId xmlns:a16="http://schemas.microsoft.com/office/drawing/2014/main" id="{B97874A0-8231-4520-BCC4-13F666945780}"/>
              </a:ext>
            </a:extLst>
          </p:cNvPr>
          <p:cNvSpPr/>
          <p:nvPr/>
        </p:nvSpPr>
        <p:spPr>
          <a:xfrm>
            <a:off x="1737440" y="4260814"/>
            <a:ext cx="8914161" cy="620007"/>
          </a:xfrm>
          <a:prstGeom prst="roundRect">
            <a:avLst/>
          </a:prstGeom>
          <a:solidFill>
            <a:srgbClr val="D0F8F6"/>
          </a:solidFill>
          <a:ln>
            <a:solidFill>
              <a:srgbClr val="D0F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326578"/>
            <a:r>
              <a:rPr lang="en-US" sz="2400" dirty="0">
                <a:solidFill>
                  <a:srgbClr val="44546A"/>
                </a:solidFill>
              </a:rPr>
              <a:t>Challenges for local providers to share information.</a:t>
            </a:r>
          </a:p>
        </p:txBody>
      </p:sp>
      <p:sp>
        <p:nvSpPr>
          <p:cNvPr id="44" name="Rounded Rectangle 8">
            <a:extLst>
              <a:ext uri="{FF2B5EF4-FFF2-40B4-BE49-F238E27FC236}">
                <a16:creationId xmlns:a16="http://schemas.microsoft.com/office/drawing/2014/main" id="{2F09B87F-BCD8-49D5-BDA7-69C6D38E836C}"/>
              </a:ext>
            </a:extLst>
          </p:cNvPr>
          <p:cNvSpPr/>
          <p:nvPr/>
        </p:nvSpPr>
        <p:spPr>
          <a:xfrm>
            <a:off x="1737440" y="1255823"/>
            <a:ext cx="8914161" cy="1601168"/>
          </a:xfrm>
          <a:prstGeom prst="roundRect">
            <a:avLst/>
          </a:prstGeom>
          <a:solidFill>
            <a:srgbClr val="D0F8F6"/>
          </a:solidFill>
          <a:ln>
            <a:solidFill>
              <a:srgbClr val="D0F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326578"/>
            <a:r>
              <a:rPr lang="en-US" sz="2400" dirty="0">
                <a:solidFill>
                  <a:srgbClr val="44546A"/>
                </a:solidFill>
              </a:rPr>
              <a:t>Hospital and specialist services can communicate their demand and capacity using real-time quantitative data. Primary and community care services don’t have the same.</a:t>
            </a:r>
            <a:endParaRPr lang="en-US" sz="2400" dirty="0">
              <a:solidFill>
                <a:srgbClr val="44546A"/>
              </a:solidFill>
              <a:latin typeface="Calibri" panose="020F0502020204030204"/>
            </a:endParaRPr>
          </a:p>
        </p:txBody>
      </p:sp>
      <p:sp>
        <p:nvSpPr>
          <p:cNvPr id="11" name="Rounded Rectangle 8">
            <a:extLst>
              <a:ext uri="{FF2B5EF4-FFF2-40B4-BE49-F238E27FC236}">
                <a16:creationId xmlns:a16="http://schemas.microsoft.com/office/drawing/2014/main" id="{3C048DF5-A80A-4EC7-AFBF-19702A874F36}"/>
              </a:ext>
            </a:extLst>
          </p:cNvPr>
          <p:cNvSpPr/>
          <p:nvPr/>
        </p:nvSpPr>
        <p:spPr>
          <a:xfrm>
            <a:off x="1737440" y="3068396"/>
            <a:ext cx="8914161" cy="998695"/>
          </a:xfrm>
          <a:prstGeom prst="roundRect">
            <a:avLst/>
          </a:prstGeom>
          <a:solidFill>
            <a:srgbClr val="D0F8F6"/>
          </a:solidFill>
          <a:ln>
            <a:solidFill>
              <a:srgbClr val="D0F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326578"/>
            <a:r>
              <a:rPr lang="en-US" sz="2400" dirty="0">
                <a:solidFill>
                  <a:srgbClr val="44546A"/>
                </a:solidFill>
              </a:rPr>
              <a:t>Primary and community care has many disparate providers that are privately owned. </a:t>
            </a:r>
            <a:endParaRPr lang="en-NZ" sz="2400" dirty="0">
              <a:solidFill>
                <a:srgbClr val="44546A"/>
              </a:solidFill>
              <a:latin typeface="Calibri" panose="020F0502020204030204"/>
            </a:endParaRPr>
          </a:p>
        </p:txBody>
      </p:sp>
      <p:pic>
        <p:nvPicPr>
          <p:cNvPr id="3" name="Graphic 2" descr="Hospital">
            <a:extLst>
              <a:ext uri="{FF2B5EF4-FFF2-40B4-BE49-F238E27FC236}">
                <a16:creationId xmlns:a16="http://schemas.microsoft.com/office/drawing/2014/main" id="{8E709B23-E318-4FB9-92F5-BD04D9D79D5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39375" y="1665734"/>
            <a:ext cx="634052" cy="634052"/>
          </a:xfrm>
          <a:prstGeom prst="rect">
            <a:avLst/>
          </a:prstGeom>
        </p:spPr>
      </p:pic>
      <p:pic>
        <p:nvPicPr>
          <p:cNvPr id="8" name="Graphic 7" descr="Connections">
            <a:extLst>
              <a:ext uri="{FF2B5EF4-FFF2-40B4-BE49-F238E27FC236}">
                <a16:creationId xmlns:a16="http://schemas.microsoft.com/office/drawing/2014/main" id="{A4B93E0D-6CD6-4136-8412-51D00BE2A7D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39375" y="3279800"/>
            <a:ext cx="575886" cy="575886"/>
          </a:xfrm>
          <a:prstGeom prst="rect">
            <a:avLst/>
          </a:prstGeom>
        </p:spPr>
      </p:pic>
      <p:pic>
        <p:nvPicPr>
          <p:cNvPr id="15" name="Graphic 14" descr="Statistics">
            <a:extLst>
              <a:ext uri="{FF2B5EF4-FFF2-40B4-BE49-F238E27FC236}">
                <a16:creationId xmlns:a16="http://schemas.microsoft.com/office/drawing/2014/main" id="{119E40B3-7ACA-4DA3-B405-501D5A15DC0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17314" y="5527464"/>
            <a:ext cx="620007" cy="620007"/>
          </a:xfrm>
          <a:prstGeom prst="rect">
            <a:avLst/>
          </a:prstGeom>
        </p:spPr>
      </p:pic>
      <p:grpSp>
        <p:nvGrpSpPr>
          <p:cNvPr id="2" name="Graphic 16" descr="Share with person">
            <a:extLst>
              <a:ext uri="{FF2B5EF4-FFF2-40B4-BE49-F238E27FC236}">
                <a16:creationId xmlns:a16="http://schemas.microsoft.com/office/drawing/2014/main" id="{79F8924A-E906-412E-AA71-1899B7FE490B}"/>
              </a:ext>
            </a:extLst>
          </p:cNvPr>
          <p:cNvGrpSpPr/>
          <p:nvPr/>
        </p:nvGrpSpPr>
        <p:grpSpPr>
          <a:xfrm>
            <a:off x="1995254" y="4260813"/>
            <a:ext cx="620007" cy="620007"/>
            <a:chOff x="2147837" y="4309951"/>
            <a:chExt cx="620007" cy="620007"/>
          </a:xfrm>
        </p:grpSpPr>
        <p:sp>
          <p:nvSpPr>
            <p:cNvPr id="4" name="Freeform: Shape 3">
              <a:extLst>
                <a:ext uri="{FF2B5EF4-FFF2-40B4-BE49-F238E27FC236}">
                  <a16:creationId xmlns:a16="http://schemas.microsoft.com/office/drawing/2014/main" id="{9A7245B2-C2A0-4EC3-A448-9BCD6EF7F6A9}"/>
                </a:ext>
              </a:extLst>
            </p:cNvPr>
            <p:cNvSpPr/>
            <p:nvPr/>
          </p:nvSpPr>
          <p:spPr>
            <a:xfrm>
              <a:off x="2264088" y="4547555"/>
              <a:ext cx="161460" cy="161460"/>
            </a:xfrm>
            <a:custGeom>
              <a:avLst/>
              <a:gdLst>
                <a:gd name="connsiteX0" fmla="*/ 80730 w 161460"/>
                <a:gd name="connsiteY0" fmla="*/ 0 h 161460"/>
                <a:gd name="connsiteX1" fmla="*/ 0 w 161460"/>
                <a:gd name="connsiteY1" fmla="*/ 80730 h 161460"/>
                <a:gd name="connsiteX2" fmla="*/ 80730 w 161460"/>
                <a:gd name="connsiteY2" fmla="*/ 161460 h 161460"/>
                <a:gd name="connsiteX3" fmla="*/ 161460 w 161460"/>
                <a:gd name="connsiteY3" fmla="*/ 80730 h 161460"/>
                <a:gd name="connsiteX4" fmla="*/ 80730 w 161460"/>
                <a:gd name="connsiteY4" fmla="*/ 0 h 161460"/>
                <a:gd name="connsiteX5" fmla="*/ 80730 w 161460"/>
                <a:gd name="connsiteY5" fmla="*/ 31259 h 161460"/>
                <a:gd name="connsiteX6" fmla="*/ 103464 w 161460"/>
                <a:gd name="connsiteY6" fmla="*/ 53863 h 161460"/>
                <a:gd name="connsiteX7" fmla="*/ 80859 w 161460"/>
                <a:gd name="connsiteY7" fmla="*/ 76597 h 161460"/>
                <a:gd name="connsiteX8" fmla="*/ 58126 w 161460"/>
                <a:gd name="connsiteY8" fmla="*/ 53992 h 161460"/>
                <a:gd name="connsiteX9" fmla="*/ 58126 w 161460"/>
                <a:gd name="connsiteY9" fmla="*/ 53928 h 161460"/>
                <a:gd name="connsiteX10" fmla="*/ 80730 w 161460"/>
                <a:gd name="connsiteY10" fmla="*/ 31259 h 161460"/>
                <a:gd name="connsiteX11" fmla="*/ 125939 w 161460"/>
                <a:gd name="connsiteY11" fmla="*/ 122128 h 161460"/>
                <a:gd name="connsiteX12" fmla="*/ 35521 w 161460"/>
                <a:gd name="connsiteY12" fmla="*/ 122128 h 161460"/>
                <a:gd name="connsiteX13" fmla="*/ 35521 w 161460"/>
                <a:gd name="connsiteY13" fmla="*/ 104691 h 161460"/>
                <a:gd name="connsiteX14" fmla="*/ 40042 w 161460"/>
                <a:gd name="connsiteY14" fmla="*/ 95649 h 161460"/>
                <a:gd name="connsiteX15" fmla="*/ 62065 w 161460"/>
                <a:gd name="connsiteY15" fmla="*/ 85316 h 161460"/>
                <a:gd name="connsiteX16" fmla="*/ 80730 w 161460"/>
                <a:gd name="connsiteY16" fmla="*/ 82538 h 161460"/>
                <a:gd name="connsiteX17" fmla="*/ 99395 w 161460"/>
                <a:gd name="connsiteY17" fmla="*/ 85316 h 161460"/>
                <a:gd name="connsiteX18" fmla="*/ 121483 w 161460"/>
                <a:gd name="connsiteY18" fmla="*/ 96101 h 161460"/>
                <a:gd name="connsiteX19" fmla="*/ 126003 w 161460"/>
                <a:gd name="connsiteY19" fmla="*/ 105143 h 16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460" h="161460">
                  <a:moveTo>
                    <a:pt x="80730" y="0"/>
                  </a:moveTo>
                  <a:cubicBezTo>
                    <a:pt x="36144" y="0"/>
                    <a:pt x="0" y="36144"/>
                    <a:pt x="0" y="80730"/>
                  </a:cubicBezTo>
                  <a:cubicBezTo>
                    <a:pt x="0" y="125316"/>
                    <a:pt x="36144" y="161460"/>
                    <a:pt x="80730" y="161460"/>
                  </a:cubicBezTo>
                  <a:cubicBezTo>
                    <a:pt x="125316" y="161460"/>
                    <a:pt x="161460" y="125316"/>
                    <a:pt x="161460" y="80730"/>
                  </a:cubicBezTo>
                  <a:cubicBezTo>
                    <a:pt x="161460" y="36144"/>
                    <a:pt x="125316" y="0"/>
                    <a:pt x="80730" y="0"/>
                  </a:cubicBezTo>
                  <a:close/>
                  <a:moveTo>
                    <a:pt x="80730" y="31259"/>
                  </a:moveTo>
                  <a:cubicBezTo>
                    <a:pt x="93250" y="31223"/>
                    <a:pt x="103428" y="41343"/>
                    <a:pt x="103464" y="53863"/>
                  </a:cubicBezTo>
                  <a:cubicBezTo>
                    <a:pt x="103499" y="66383"/>
                    <a:pt x="93379" y="76561"/>
                    <a:pt x="80859" y="76597"/>
                  </a:cubicBezTo>
                  <a:cubicBezTo>
                    <a:pt x="68340" y="76632"/>
                    <a:pt x="58161" y="66512"/>
                    <a:pt x="58126" y="53992"/>
                  </a:cubicBezTo>
                  <a:cubicBezTo>
                    <a:pt x="58126" y="53971"/>
                    <a:pt x="58126" y="53949"/>
                    <a:pt x="58126" y="53928"/>
                  </a:cubicBezTo>
                  <a:cubicBezTo>
                    <a:pt x="58126" y="41433"/>
                    <a:pt x="68236" y="31294"/>
                    <a:pt x="80730" y="31259"/>
                  </a:cubicBezTo>
                  <a:close/>
                  <a:moveTo>
                    <a:pt x="125939" y="122128"/>
                  </a:moveTo>
                  <a:lnTo>
                    <a:pt x="35521" y="122128"/>
                  </a:lnTo>
                  <a:lnTo>
                    <a:pt x="35521" y="104691"/>
                  </a:lnTo>
                  <a:cubicBezTo>
                    <a:pt x="35607" y="101154"/>
                    <a:pt x="37264" y="97840"/>
                    <a:pt x="40042" y="95649"/>
                  </a:cubicBezTo>
                  <a:cubicBezTo>
                    <a:pt x="46756" y="91001"/>
                    <a:pt x="54200" y="87508"/>
                    <a:pt x="62065" y="85316"/>
                  </a:cubicBezTo>
                  <a:cubicBezTo>
                    <a:pt x="68137" y="83572"/>
                    <a:pt x="74413" y="82639"/>
                    <a:pt x="80730" y="82538"/>
                  </a:cubicBezTo>
                  <a:cubicBezTo>
                    <a:pt x="87054" y="82557"/>
                    <a:pt x="93340" y="83493"/>
                    <a:pt x="99395" y="85316"/>
                  </a:cubicBezTo>
                  <a:cubicBezTo>
                    <a:pt x="107405" y="87396"/>
                    <a:pt x="114916" y="91064"/>
                    <a:pt x="121483" y="96101"/>
                  </a:cubicBezTo>
                  <a:cubicBezTo>
                    <a:pt x="124260" y="98292"/>
                    <a:pt x="125918" y="101606"/>
                    <a:pt x="126003" y="105143"/>
                  </a:cubicBezTo>
                  <a:close/>
                </a:path>
              </a:pathLst>
            </a:custGeom>
            <a:solidFill>
              <a:srgbClr val="1C254A"/>
            </a:solidFill>
            <a:ln w="6449" cap="flat">
              <a:noFill/>
              <a:prstDash val="solid"/>
              <a:miter/>
            </a:ln>
          </p:spPr>
          <p:txBody>
            <a:bodyPr rtlCol="0" anchor="ctr"/>
            <a:lstStyle/>
            <a:p>
              <a:endParaRPr lang="en-NZ"/>
            </a:p>
          </p:txBody>
        </p:sp>
        <p:sp>
          <p:nvSpPr>
            <p:cNvPr id="5" name="Freeform: Shape 4">
              <a:extLst>
                <a:ext uri="{FF2B5EF4-FFF2-40B4-BE49-F238E27FC236}">
                  <a16:creationId xmlns:a16="http://schemas.microsoft.com/office/drawing/2014/main" id="{95502B92-2C85-45E1-9096-A12131EED42B}"/>
                </a:ext>
              </a:extLst>
            </p:cNvPr>
            <p:cNvSpPr/>
            <p:nvPr/>
          </p:nvSpPr>
          <p:spPr>
            <a:xfrm>
              <a:off x="2436269" y="4526436"/>
              <a:ext cx="92032" cy="71171"/>
            </a:xfrm>
            <a:custGeom>
              <a:avLst/>
              <a:gdLst>
                <a:gd name="connsiteX0" fmla="*/ 79051 w 92032"/>
                <a:gd name="connsiteY0" fmla="*/ 0 h 71171"/>
                <a:gd name="connsiteX1" fmla="*/ 0 w 92032"/>
                <a:gd name="connsiteY1" fmla="*/ 47405 h 71171"/>
                <a:gd name="connsiteX2" fmla="*/ 10592 w 92032"/>
                <a:gd name="connsiteY2" fmla="*/ 71172 h 71171"/>
                <a:gd name="connsiteX3" fmla="*/ 92032 w 92032"/>
                <a:gd name="connsiteY3" fmla="*/ 22475 h 71171"/>
                <a:gd name="connsiteX4" fmla="*/ 79051 w 92032"/>
                <a:gd name="connsiteY4" fmla="*/ 0 h 71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32" h="71171">
                  <a:moveTo>
                    <a:pt x="79051" y="0"/>
                  </a:moveTo>
                  <a:lnTo>
                    <a:pt x="0" y="47405"/>
                  </a:lnTo>
                  <a:cubicBezTo>
                    <a:pt x="4452" y="54883"/>
                    <a:pt x="8008" y="62860"/>
                    <a:pt x="10592" y="71172"/>
                  </a:cubicBezTo>
                  <a:lnTo>
                    <a:pt x="92032" y="22475"/>
                  </a:lnTo>
                  <a:cubicBezTo>
                    <a:pt x="86584" y="15689"/>
                    <a:pt x="82206" y="8110"/>
                    <a:pt x="79051" y="0"/>
                  </a:cubicBezTo>
                  <a:close/>
                </a:path>
              </a:pathLst>
            </a:custGeom>
            <a:solidFill>
              <a:srgbClr val="1C254A"/>
            </a:solidFill>
            <a:ln w="6449" cap="flat">
              <a:noFill/>
              <a:prstDash val="solid"/>
              <a:miter/>
            </a:ln>
          </p:spPr>
          <p:txBody>
            <a:bodyPr rtlCol="0" anchor="ctr"/>
            <a:lstStyle/>
            <a:p>
              <a:endParaRPr lang="en-NZ"/>
            </a:p>
          </p:txBody>
        </p:sp>
        <p:sp>
          <p:nvSpPr>
            <p:cNvPr id="7" name="Freeform: Shape 6">
              <a:extLst>
                <a:ext uri="{FF2B5EF4-FFF2-40B4-BE49-F238E27FC236}">
                  <a16:creationId xmlns:a16="http://schemas.microsoft.com/office/drawing/2014/main" id="{108AEB2A-EC6D-4B59-9E05-C3445D8A7320}"/>
                </a:ext>
              </a:extLst>
            </p:cNvPr>
            <p:cNvSpPr/>
            <p:nvPr/>
          </p:nvSpPr>
          <p:spPr>
            <a:xfrm>
              <a:off x="2535341" y="4437762"/>
              <a:ext cx="116251" cy="116251"/>
            </a:xfrm>
            <a:custGeom>
              <a:avLst/>
              <a:gdLst>
                <a:gd name="connsiteX0" fmla="*/ 116251 w 116251"/>
                <a:gd name="connsiteY0" fmla="*/ 58126 h 116251"/>
                <a:gd name="connsiteX1" fmla="*/ 58126 w 116251"/>
                <a:gd name="connsiteY1" fmla="*/ 116251 h 116251"/>
                <a:gd name="connsiteX2" fmla="*/ 0 w 116251"/>
                <a:gd name="connsiteY2" fmla="*/ 58126 h 116251"/>
                <a:gd name="connsiteX3" fmla="*/ 58126 w 116251"/>
                <a:gd name="connsiteY3" fmla="*/ 0 h 116251"/>
                <a:gd name="connsiteX4" fmla="*/ 116251 w 116251"/>
                <a:gd name="connsiteY4" fmla="*/ 58126 h 116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51" h="116251">
                  <a:moveTo>
                    <a:pt x="116251" y="58126"/>
                  </a:moveTo>
                  <a:cubicBezTo>
                    <a:pt x="116251" y="90228"/>
                    <a:pt x="90228" y="116251"/>
                    <a:pt x="58126" y="116251"/>
                  </a:cubicBezTo>
                  <a:cubicBezTo>
                    <a:pt x="26024" y="116251"/>
                    <a:pt x="0" y="90228"/>
                    <a:pt x="0" y="58126"/>
                  </a:cubicBezTo>
                  <a:cubicBezTo>
                    <a:pt x="0" y="26024"/>
                    <a:pt x="26024" y="0"/>
                    <a:pt x="58126" y="0"/>
                  </a:cubicBezTo>
                  <a:cubicBezTo>
                    <a:pt x="90228" y="0"/>
                    <a:pt x="116251" y="26024"/>
                    <a:pt x="116251" y="58126"/>
                  </a:cubicBezTo>
                  <a:close/>
                </a:path>
              </a:pathLst>
            </a:custGeom>
            <a:solidFill>
              <a:srgbClr val="1C254A"/>
            </a:solidFill>
            <a:ln w="6449" cap="flat">
              <a:noFill/>
              <a:prstDash val="solid"/>
              <a:miter/>
            </a:ln>
          </p:spPr>
          <p:txBody>
            <a:bodyPr rtlCol="0" anchor="ctr"/>
            <a:lstStyle/>
            <a:p>
              <a:endParaRPr lang="en-NZ"/>
            </a:p>
          </p:txBody>
        </p:sp>
        <p:sp>
          <p:nvSpPr>
            <p:cNvPr id="9" name="Freeform: Shape 8">
              <a:extLst>
                <a:ext uri="{FF2B5EF4-FFF2-40B4-BE49-F238E27FC236}">
                  <a16:creationId xmlns:a16="http://schemas.microsoft.com/office/drawing/2014/main" id="{3F8AD523-2876-4EFC-9BB8-ACDC1B696894}"/>
                </a:ext>
              </a:extLst>
            </p:cNvPr>
            <p:cNvSpPr/>
            <p:nvPr/>
          </p:nvSpPr>
          <p:spPr>
            <a:xfrm>
              <a:off x="2436269" y="4658704"/>
              <a:ext cx="92032" cy="71429"/>
            </a:xfrm>
            <a:custGeom>
              <a:avLst/>
              <a:gdLst>
                <a:gd name="connsiteX0" fmla="*/ 92032 w 92032"/>
                <a:gd name="connsiteY0" fmla="*/ 49084 h 71429"/>
                <a:gd name="connsiteX1" fmla="*/ 10592 w 92032"/>
                <a:gd name="connsiteY1" fmla="*/ 0 h 71429"/>
                <a:gd name="connsiteX2" fmla="*/ 0 w 92032"/>
                <a:gd name="connsiteY2" fmla="*/ 23767 h 71429"/>
                <a:gd name="connsiteX3" fmla="*/ 79051 w 92032"/>
                <a:gd name="connsiteY3" fmla="*/ 71430 h 71429"/>
                <a:gd name="connsiteX4" fmla="*/ 92032 w 92032"/>
                <a:gd name="connsiteY4" fmla="*/ 49084 h 71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32" h="71429">
                  <a:moveTo>
                    <a:pt x="92032" y="49084"/>
                  </a:moveTo>
                  <a:lnTo>
                    <a:pt x="10592" y="0"/>
                  </a:lnTo>
                  <a:cubicBezTo>
                    <a:pt x="8008" y="8311"/>
                    <a:pt x="4452" y="16289"/>
                    <a:pt x="0" y="23767"/>
                  </a:cubicBezTo>
                  <a:lnTo>
                    <a:pt x="79051" y="71430"/>
                  </a:lnTo>
                  <a:cubicBezTo>
                    <a:pt x="82224" y="63368"/>
                    <a:pt x="86601" y="55834"/>
                    <a:pt x="92032" y="49084"/>
                  </a:cubicBezTo>
                  <a:close/>
                </a:path>
              </a:pathLst>
            </a:custGeom>
            <a:solidFill>
              <a:srgbClr val="1C254A"/>
            </a:solidFill>
            <a:ln w="6449" cap="flat">
              <a:noFill/>
              <a:prstDash val="solid"/>
              <a:miter/>
            </a:ln>
          </p:spPr>
          <p:txBody>
            <a:bodyPr rtlCol="0" anchor="ctr"/>
            <a:lstStyle/>
            <a:p>
              <a:endParaRPr lang="en-NZ"/>
            </a:p>
          </p:txBody>
        </p:sp>
        <p:sp>
          <p:nvSpPr>
            <p:cNvPr id="10" name="Freeform: Shape 9">
              <a:extLst>
                <a:ext uri="{FF2B5EF4-FFF2-40B4-BE49-F238E27FC236}">
                  <a16:creationId xmlns:a16="http://schemas.microsoft.com/office/drawing/2014/main" id="{7DE7B872-8F8D-46A0-9C3B-70BB6CE57DCE}"/>
                </a:ext>
              </a:extLst>
            </p:cNvPr>
            <p:cNvSpPr/>
            <p:nvPr/>
          </p:nvSpPr>
          <p:spPr>
            <a:xfrm>
              <a:off x="2535341" y="4702557"/>
              <a:ext cx="116251" cy="116251"/>
            </a:xfrm>
            <a:custGeom>
              <a:avLst/>
              <a:gdLst>
                <a:gd name="connsiteX0" fmla="*/ 116251 w 116251"/>
                <a:gd name="connsiteY0" fmla="*/ 58126 h 116251"/>
                <a:gd name="connsiteX1" fmla="*/ 58126 w 116251"/>
                <a:gd name="connsiteY1" fmla="*/ 116251 h 116251"/>
                <a:gd name="connsiteX2" fmla="*/ 0 w 116251"/>
                <a:gd name="connsiteY2" fmla="*/ 58126 h 116251"/>
                <a:gd name="connsiteX3" fmla="*/ 58126 w 116251"/>
                <a:gd name="connsiteY3" fmla="*/ 0 h 116251"/>
                <a:gd name="connsiteX4" fmla="*/ 116251 w 116251"/>
                <a:gd name="connsiteY4" fmla="*/ 58126 h 116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51" h="116251">
                  <a:moveTo>
                    <a:pt x="116251" y="58126"/>
                  </a:moveTo>
                  <a:cubicBezTo>
                    <a:pt x="116251" y="90228"/>
                    <a:pt x="90228" y="116251"/>
                    <a:pt x="58126" y="116251"/>
                  </a:cubicBezTo>
                  <a:cubicBezTo>
                    <a:pt x="26024" y="116251"/>
                    <a:pt x="0" y="90228"/>
                    <a:pt x="0" y="58126"/>
                  </a:cubicBezTo>
                  <a:cubicBezTo>
                    <a:pt x="0" y="26024"/>
                    <a:pt x="26024" y="0"/>
                    <a:pt x="58126" y="0"/>
                  </a:cubicBezTo>
                  <a:cubicBezTo>
                    <a:pt x="90228" y="0"/>
                    <a:pt x="116251" y="26024"/>
                    <a:pt x="116251" y="58126"/>
                  </a:cubicBezTo>
                  <a:close/>
                </a:path>
              </a:pathLst>
            </a:custGeom>
            <a:solidFill>
              <a:srgbClr val="1C254A"/>
            </a:solidFill>
            <a:ln w="6449" cap="flat">
              <a:noFill/>
              <a:prstDash val="solid"/>
              <a:miter/>
            </a:ln>
          </p:spPr>
          <p:txBody>
            <a:bodyPr rtlCol="0" anchor="ctr"/>
            <a:lstStyle/>
            <a:p>
              <a:endParaRPr lang="en-NZ"/>
            </a:p>
          </p:txBody>
        </p:sp>
      </p:grpSp>
    </p:spTree>
    <p:extLst>
      <p:ext uri="{BB962C8B-B14F-4D97-AF65-F5344CB8AC3E}">
        <p14:creationId xmlns:p14="http://schemas.microsoft.com/office/powerpoint/2010/main" val="4240101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7FD4E0-DA59-497F-9333-A24D3729CB3D}"/>
              </a:ext>
            </a:extLst>
          </p:cNvPr>
          <p:cNvSpPr>
            <a:spLocks noGrp="1"/>
          </p:cNvSpPr>
          <p:nvPr>
            <p:ph type="body" sz="quarter" idx="14"/>
          </p:nvPr>
        </p:nvSpPr>
        <p:spPr>
          <a:xfrm>
            <a:off x="1" y="349014"/>
            <a:ext cx="12192000" cy="753979"/>
          </a:xfrm>
        </p:spPr>
        <p:txBody>
          <a:bodyPr/>
          <a:lstStyle/>
          <a:p>
            <a:pPr algn="ctr"/>
            <a:r>
              <a:rPr lang="en-US" dirty="0"/>
              <a:t>What is the Primary Care Resilience Tool?</a:t>
            </a:r>
            <a:endParaRPr lang="en-NZ" dirty="0"/>
          </a:p>
        </p:txBody>
      </p:sp>
      <p:sp>
        <p:nvSpPr>
          <p:cNvPr id="8" name="Rounded Rectangle 12">
            <a:extLst>
              <a:ext uri="{FF2B5EF4-FFF2-40B4-BE49-F238E27FC236}">
                <a16:creationId xmlns:a16="http://schemas.microsoft.com/office/drawing/2014/main" id="{85E2A097-EA04-4AA7-88AC-482B3CB9F2D4}"/>
              </a:ext>
            </a:extLst>
          </p:cNvPr>
          <p:cNvSpPr/>
          <p:nvPr/>
        </p:nvSpPr>
        <p:spPr>
          <a:xfrm>
            <a:off x="1066800" y="1270001"/>
            <a:ext cx="10134600" cy="5435599"/>
          </a:xfrm>
          <a:prstGeom prst="roundRect">
            <a:avLst/>
          </a:prstGeom>
          <a:solidFill>
            <a:srgbClr val="D0F8F6"/>
          </a:solidFill>
          <a:ln w="38100">
            <a:solidFill>
              <a:srgbClr val="1C254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326578"/>
            <a:r>
              <a:rPr lang="en-US" sz="2000" b="1" dirty="0">
                <a:solidFill>
                  <a:srgbClr val="44546A"/>
                </a:solidFill>
                <a:latin typeface="Calibri" panose="020F0502020204030204"/>
              </a:rPr>
              <a:t>For each Practice/Clinic/Pharmacy/Service:</a:t>
            </a:r>
          </a:p>
        </p:txBody>
      </p:sp>
      <p:sp>
        <p:nvSpPr>
          <p:cNvPr id="9" name="Rounded Rectangle 12">
            <a:extLst>
              <a:ext uri="{FF2B5EF4-FFF2-40B4-BE49-F238E27FC236}">
                <a16:creationId xmlns:a16="http://schemas.microsoft.com/office/drawing/2014/main" id="{EBB016F6-FE2F-4C08-97BA-9B7144348291}"/>
              </a:ext>
            </a:extLst>
          </p:cNvPr>
          <p:cNvSpPr/>
          <p:nvPr/>
        </p:nvSpPr>
        <p:spPr>
          <a:xfrm>
            <a:off x="6833937" y="2847743"/>
            <a:ext cx="3145154" cy="640502"/>
          </a:xfrm>
          <a:prstGeom prst="roundRect">
            <a:avLst/>
          </a:prstGeom>
          <a:solidFill>
            <a:srgbClr val="D0F8F6"/>
          </a:solidFill>
          <a:ln>
            <a:solidFill>
              <a:srgbClr val="D0F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r>
              <a:rPr lang="en-US" sz="2000" b="1" dirty="0">
                <a:solidFill>
                  <a:srgbClr val="44546A"/>
                </a:solidFill>
                <a:latin typeface="Calibri" panose="020F0502020204030204"/>
              </a:rPr>
              <a:t>Overall status</a:t>
            </a:r>
          </a:p>
          <a:p>
            <a:pPr algn="ctr" defTabSz="326578"/>
            <a:r>
              <a:rPr lang="en-US" sz="2000" dirty="0">
                <a:solidFill>
                  <a:srgbClr val="44546A"/>
                </a:solidFill>
                <a:latin typeface="Calibri" panose="020F0502020204030204"/>
              </a:rPr>
              <a:t>(red, amber, green)</a:t>
            </a:r>
          </a:p>
        </p:txBody>
      </p:sp>
      <p:sp>
        <p:nvSpPr>
          <p:cNvPr id="10" name="Rounded Rectangle 12">
            <a:extLst>
              <a:ext uri="{FF2B5EF4-FFF2-40B4-BE49-F238E27FC236}">
                <a16:creationId xmlns:a16="http://schemas.microsoft.com/office/drawing/2014/main" id="{4F320FBE-A5F7-4D86-9144-55FEA2CFBD7C}"/>
              </a:ext>
            </a:extLst>
          </p:cNvPr>
          <p:cNvSpPr/>
          <p:nvPr/>
        </p:nvSpPr>
        <p:spPr>
          <a:xfrm>
            <a:off x="1650682" y="4370197"/>
            <a:ext cx="4095200" cy="640502"/>
          </a:xfrm>
          <a:prstGeom prst="roundRect">
            <a:avLst/>
          </a:prstGeom>
          <a:solidFill>
            <a:srgbClr val="D0F8F6"/>
          </a:solidFill>
          <a:ln>
            <a:solidFill>
              <a:srgbClr val="D0F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r>
              <a:rPr lang="en-US" sz="2000" b="1" dirty="0">
                <a:solidFill>
                  <a:srgbClr val="44546A"/>
                </a:solidFill>
                <a:latin typeface="Calibri" panose="020F0502020204030204"/>
              </a:rPr>
              <a:t>Workforce pressures </a:t>
            </a:r>
            <a:r>
              <a:rPr lang="en-US" sz="2000" dirty="0">
                <a:solidFill>
                  <a:srgbClr val="44546A"/>
                </a:solidFill>
                <a:latin typeface="Calibri" panose="020F0502020204030204"/>
              </a:rPr>
              <a:t>(clinical and non-clinical staffing levels)</a:t>
            </a:r>
          </a:p>
        </p:txBody>
      </p:sp>
      <p:sp>
        <p:nvSpPr>
          <p:cNvPr id="11" name="Rounded Rectangle 12">
            <a:extLst>
              <a:ext uri="{FF2B5EF4-FFF2-40B4-BE49-F238E27FC236}">
                <a16:creationId xmlns:a16="http://schemas.microsoft.com/office/drawing/2014/main" id="{61B1BA73-F040-4B47-AD48-9C7334DE3361}"/>
              </a:ext>
            </a:extLst>
          </p:cNvPr>
          <p:cNvSpPr/>
          <p:nvPr/>
        </p:nvSpPr>
        <p:spPr>
          <a:xfrm>
            <a:off x="1923015" y="5861405"/>
            <a:ext cx="3550534" cy="640502"/>
          </a:xfrm>
          <a:prstGeom prst="roundRect">
            <a:avLst/>
          </a:prstGeom>
          <a:solidFill>
            <a:srgbClr val="D0F8F6"/>
          </a:solidFill>
          <a:ln>
            <a:solidFill>
              <a:srgbClr val="D0F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r>
              <a:rPr lang="en-US" sz="2000" b="1" dirty="0">
                <a:solidFill>
                  <a:srgbClr val="44546A"/>
                </a:solidFill>
                <a:latin typeface="Calibri" panose="020F0502020204030204"/>
              </a:rPr>
              <a:t>Resource pressures </a:t>
            </a:r>
            <a:r>
              <a:rPr lang="en-US" sz="2000" dirty="0">
                <a:solidFill>
                  <a:srgbClr val="44546A"/>
                </a:solidFill>
                <a:latin typeface="Calibri" panose="020F0502020204030204"/>
              </a:rPr>
              <a:t>(critical supplies, IT, infrastructure)</a:t>
            </a:r>
          </a:p>
        </p:txBody>
      </p:sp>
      <p:sp>
        <p:nvSpPr>
          <p:cNvPr id="12" name="Rounded Rectangle 12">
            <a:extLst>
              <a:ext uri="{FF2B5EF4-FFF2-40B4-BE49-F238E27FC236}">
                <a16:creationId xmlns:a16="http://schemas.microsoft.com/office/drawing/2014/main" id="{BDD8AAF0-502B-4F39-85F9-FB94A8128D59}"/>
              </a:ext>
            </a:extLst>
          </p:cNvPr>
          <p:cNvSpPr/>
          <p:nvPr/>
        </p:nvSpPr>
        <p:spPr>
          <a:xfrm>
            <a:off x="6096001" y="4404691"/>
            <a:ext cx="4913124" cy="640502"/>
          </a:xfrm>
          <a:prstGeom prst="roundRect">
            <a:avLst/>
          </a:prstGeom>
          <a:solidFill>
            <a:srgbClr val="D0F8F6"/>
          </a:solidFill>
          <a:ln>
            <a:solidFill>
              <a:srgbClr val="D0F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r>
              <a:rPr lang="en-US" sz="2000" b="1" dirty="0">
                <a:solidFill>
                  <a:srgbClr val="44546A"/>
                </a:solidFill>
                <a:latin typeface="Calibri" panose="020F0502020204030204"/>
              </a:rPr>
              <a:t>Approximate wait times (GP and UCC only) </a:t>
            </a:r>
          </a:p>
          <a:p>
            <a:pPr algn="ctr" defTabSz="326578"/>
            <a:r>
              <a:rPr lang="en-US" sz="2000" dirty="0">
                <a:solidFill>
                  <a:srgbClr val="44546A"/>
                </a:solidFill>
                <a:latin typeface="Calibri" panose="020F0502020204030204"/>
              </a:rPr>
              <a:t>(third next available appointment for routine and urgent + virtual and walk in)</a:t>
            </a:r>
          </a:p>
        </p:txBody>
      </p:sp>
      <p:pic>
        <p:nvPicPr>
          <p:cNvPr id="13" name="Graphic 12" descr="Group">
            <a:extLst>
              <a:ext uri="{FF2B5EF4-FFF2-40B4-BE49-F238E27FC236}">
                <a16:creationId xmlns:a16="http://schemas.microsoft.com/office/drawing/2014/main" id="{797C0906-63D5-4F02-8FCE-FC9FEFAE158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3367" y="3612636"/>
            <a:ext cx="757932" cy="757932"/>
          </a:xfrm>
          <a:prstGeom prst="rect">
            <a:avLst/>
          </a:prstGeom>
        </p:spPr>
      </p:pic>
      <p:pic>
        <p:nvPicPr>
          <p:cNvPr id="14" name="Graphic 13" descr="Traffic light">
            <a:extLst>
              <a:ext uri="{FF2B5EF4-FFF2-40B4-BE49-F238E27FC236}">
                <a16:creationId xmlns:a16="http://schemas.microsoft.com/office/drawing/2014/main" id="{6B74685A-BC7B-4EFC-B628-8D1254A8F8E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64773" y="2036403"/>
            <a:ext cx="742906" cy="742906"/>
          </a:xfrm>
          <a:prstGeom prst="rect">
            <a:avLst/>
          </a:prstGeom>
        </p:spPr>
      </p:pic>
      <p:pic>
        <p:nvPicPr>
          <p:cNvPr id="16" name="Graphic 15" descr="Medicine">
            <a:extLst>
              <a:ext uri="{FF2B5EF4-FFF2-40B4-BE49-F238E27FC236}">
                <a16:creationId xmlns:a16="http://schemas.microsoft.com/office/drawing/2014/main" id="{7AF5FE87-30A4-43B4-99C2-CEF7F478E7E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38779" y="5253907"/>
            <a:ext cx="601461" cy="601461"/>
          </a:xfrm>
          <a:prstGeom prst="rect">
            <a:avLst/>
          </a:prstGeom>
        </p:spPr>
      </p:pic>
      <p:sp>
        <p:nvSpPr>
          <p:cNvPr id="18" name="Rounded Rectangle 12">
            <a:extLst>
              <a:ext uri="{FF2B5EF4-FFF2-40B4-BE49-F238E27FC236}">
                <a16:creationId xmlns:a16="http://schemas.microsoft.com/office/drawing/2014/main" id="{865C6E6C-CA44-4B26-AE91-5EA9E661FC84}"/>
              </a:ext>
            </a:extLst>
          </p:cNvPr>
          <p:cNvSpPr/>
          <p:nvPr/>
        </p:nvSpPr>
        <p:spPr>
          <a:xfrm>
            <a:off x="6457950" y="5923188"/>
            <a:ext cx="4114800" cy="640502"/>
          </a:xfrm>
          <a:prstGeom prst="roundRect">
            <a:avLst/>
          </a:prstGeom>
          <a:solidFill>
            <a:srgbClr val="D0F8F6"/>
          </a:solidFill>
          <a:ln>
            <a:solidFill>
              <a:srgbClr val="D0F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r>
              <a:rPr lang="en-US" sz="2000" b="1" dirty="0">
                <a:solidFill>
                  <a:srgbClr val="44546A"/>
                </a:solidFill>
                <a:latin typeface="Calibri" panose="020F0502020204030204"/>
              </a:rPr>
              <a:t>Free text </a:t>
            </a:r>
          </a:p>
          <a:p>
            <a:pPr algn="ctr" defTabSz="326578"/>
            <a:r>
              <a:rPr lang="en-US" sz="2000" dirty="0">
                <a:solidFill>
                  <a:srgbClr val="44546A"/>
                </a:solidFill>
                <a:latin typeface="Calibri" panose="020F0502020204030204"/>
              </a:rPr>
              <a:t>(direct comments and feedback)</a:t>
            </a:r>
          </a:p>
        </p:txBody>
      </p:sp>
      <p:sp>
        <p:nvSpPr>
          <p:cNvPr id="20" name="TextBox 19">
            <a:extLst>
              <a:ext uri="{FF2B5EF4-FFF2-40B4-BE49-F238E27FC236}">
                <a16:creationId xmlns:a16="http://schemas.microsoft.com/office/drawing/2014/main" id="{68BC5501-1056-407E-A027-6DA951061252}"/>
              </a:ext>
            </a:extLst>
          </p:cNvPr>
          <p:cNvSpPr txBox="1"/>
          <p:nvPr/>
        </p:nvSpPr>
        <p:spPr>
          <a:xfrm>
            <a:off x="1511001" y="2814051"/>
            <a:ext cx="4234881" cy="707886"/>
          </a:xfrm>
          <a:prstGeom prst="rect">
            <a:avLst/>
          </a:prstGeom>
          <a:noFill/>
        </p:spPr>
        <p:txBody>
          <a:bodyPr wrap="square">
            <a:spAutoFit/>
          </a:bodyPr>
          <a:lstStyle/>
          <a:p>
            <a:pPr algn="ctr" defTabSz="326578"/>
            <a:r>
              <a:rPr lang="en-US" sz="2000" b="1" dirty="0">
                <a:solidFill>
                  <a:srgbClr val="44546A"/>
                </a:solidFill>
                <a:latin typeface="Calibri" panose="020F0502020204030204"/>
              </a:rPr>
              <a:t>Open or closed</a:t>
            </a:r>
          </a:p>
          <a:p>
            <a:pPr algn="ctr" defTabSz="326578"/>
            <a:r>
              <a:rPr lang="en-US" sz="2000" dirty="0">
                <a:solidFill>
                  <a:srgbClr val="44546A"/>
                </a:solidFill>
                <a:latin typeface="Calibri" panose="020F0502020204030204"/>
              </a:rPr>
              <a:t>(incl. partially closed or virtual only)</a:t>
            </a:r>
          </a:p>
        </p:txBody>
      </p:sp>
      <p:pic>
        <p:nvPicPr>
          <p:cNvPr id="25" name="Graphic 24" descr="Stopwatch with solid fill">
            <a:extLst>
              <a:ext uri="{FF2B5EF4-FFF2-40B4-BE49-F238E27FC236}">
                <a16:creationId xmlns:a16="http://schemas.microsoft.com/office/drawing/2014/main" id="{83C48628-635F-4E7C-BDD1-66A2426F591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49747" y="3596008"/>
            <a:ext cx="757932" cy="757932"/>
          </a:xfrm>
          <a:prstGeom prst="rect">
            <a:avLst/>
          </a:prstGeom>
        </p:spPr>
      </p:pic>
      <p:pic>
        <p:nvPicPr>
          <p:cNvPr id="27" name="Graphic 26" descr="Door Closed outline">
            <a:extLst>
              <a:ext uri="{FF2B5EF4-FFF2-40B4-BE49-F238E27FC236}">
                <a16:creationId xmlns:a16="http://schemas.microsoft.com/office/drawing/2014/main" id="{3D931788-4BDB-4141-A276-67262FD163C4}"/>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81643" y="1949170"/>
            <a:ext cx="893598" cy="893598"/>
          </a:xfrm>
          <a:prstGeom prst="rect">
            <a:avLst/>
          </a:prstGeom>
        </p:spPr>
      </p:pic>
      <p:pic>
        <p:nvPicPr>
          <p:cNvPr id="4" name="Graphic 3" descr="Marketing">
            <a:extLst>
              <a:ext uri="{FF2B5EF4-FFF2-40B4-BE49-F238E27FC236}">
                <a16:creationId xmlns:a16="http://schemas.microsoft.com/office/drawing/2014/main" id="{01DABAC5-AF73-46F2-8F3F-9655BA57A112}"/>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67176" y="5253907"/>
            <a:ext cx="640503" cy="640503"/>
          </a:xfrm>
          <a:prstGeom prst="rect">
            <a:avLst/>
          </a:prstGeom>
        </p:spPr>
      </p:pic>
    </p:spTree>
    <p:extLst>
      <p:ext uri="{BB962C8B-B14F-4D97-AF65-F5344CB8AC3E}">
        <p14:creationId xmlns:p14="http://schemas.microsoft.com/office/powerpoint/2010/main" val="579808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50270D-3109-47EC-90F8-AC76C81E6EEE}"/>
              </a:ext>
            </a:extLst>
          </p:cNvPr>
          <p:cNvSpPr>
            <a:spLocks noGrp="1"/>
          </p:cNvSpPr>
          <p:nvPr>
            <p:ph type="body" sz="quarter" idx="14"/>
          </p:nvPr>
        </p:nvSpPr>
        <p:spPr/>
        <p:txBody>
          <a:bodyPr/>
          <a:lstStyle/>
          <a:p>
            <a:r>
              <a:rPr lang="en-NZ" dirty="0">
                <a:solidFill>
                  <a:srgbClr val="44546A"/>
                </a:solidFill>
              </a:rPr>
              <a:t>Primary Care Resilience Tool Dashboard</a:t>
            </a:r>
          </a:p>
        </p:txBody>
      </p:sp>
      <p:sp>
        <p:nvSpPr>
          <p:cNvPr id="3" name="Text Placeholder 2">
            <a:extLst>
              <a:ext uri="{FF2B5EF4-FFF2-40B4-BE49-F238E27FC236}">
                <a16:creationId xmlns:a16="http://schemas.microsoft.com/office/drawing/2014/main" id="{E754063C-4146-4EC9-89D7-A3ED2148DA5D}"/>
              </a:ext>
            </a:extLst>
          </p:cNvPr>
          <p:cNvSpPr>
            <a:spLocks noGrp="1"/>
          </p:cNvSpPr>
          <p:nvPr>
            <p:ph type="body" sz="quarter" idx="15"/>
          </p:nvPr>
        </p:nvSpPr>
        <p:spPr>
          <a:xfrm>
            <a:off x="319176" y="813732"/>
            <a:ext cx="11527200" cy="5386034"/>
          </a:xfrm>
        </p:spPr>
        <p:txBody>
          <a:bodyPr>
            <a:normAutofit/>
          </a:bodyPr>
          <a:lstStyle/>
          <a:p>
            <a:pPr marL="0" indent="0">
              <a:buNone/>
            </a:pPr>
            <a:r>
              <a:rPr lang="en-NZ" sz="900" b="1" dirty="0">
                <a:solidFill>
                  <a:schemeClr val="tx1"/>
                </a:solidFill>
                <a:latin typeface="+mj-lt"/>
              </a:rPr>
              <a:t>Region: </a:t>
            </a:r>
            <a:r>
              <a:rPr lang="en-NZ" sz="900" dirty="0">
                <a:solidFill>
                  <a:schemeClr val="tx1"/>
                </a:solidFill>
                <a:latin typeface="+mj-lt"/>
              </a:rPr>
              <a:t>Northern</a:t>
            </a:r>
            <a:br>
              <a:rPr lang="en-NZ" sz="900" b="1" dirty="0">
                <a:solidFill>
                  <a:schemeClr val="tx1"/>
                </a:solidFill>
                <a:latin typeface="+mj-lt"/>
              </a:rPr>
            </a:br>
            <a:r>
              <a:rPr lang="en-NZ" sz="900" b="1" dirty="0">
                <a:solidFill>
                  <a:schemeClr val="tx1"/>
                </a:solidFill>
                <a:latin typeface="+mj-lt"/>
              </a:rPr>
              <a:t>Period: </a:t>
            </a:r>
            <a:r>
              <a:rPr lang="en-NZ" sz="900" i="1" dirty="0">
                <a:solidFill>
                  <a:schemeClr val="tx1"/>
                </a:solidFill>
                <a:latin typeface="+mj-lt"/>
              </a:rPr>
              <a:t>Sample report</a:t>
            </a:r>
          </a:p>
          <a:p>
            <a:pPr marL="0" indent="0">
              <a:buNone/>
            </a:pPr>
            <a:r>
              <a:rPr lang="en-NZ" sz="1100" b="1" dirty="0">
                <a:solidFill>
                  <a:schemeClr val="tx1"/>
                </a:solidFill>
                <a:latin typeface="+mj-lt"/>
              </a:rPr>
              <a:t>General Practice and Urgent Care</a:t>
            </a:r>
          </a:p>
          <a:p>
            <a:pPr marL="0" indent="0">
              <a:buNone/>
            </a:pPr>
            <a:endParaRPr lang="en-NZ" sz="1100" b="1" dirty="0">
              <a:solidFill>
                <a:schemeClr val="tx1"/>
              </a:solidFill>
              <a:latin typeface="+mj-lt"/>
            </a:endParaRPr>
          </a:p>
          <a:p>
            <a:pPr marL="0" indent="0">
              <a:buNone/>
            </a:pPr>
            <a:endParaRPr lang="en-NZ" sz="1100" b="1" dirty="0">
              <a:solidFill>
                <a:schemeClr val="tx1"/>
              </a:solidFill>
              <a:latin typeface="+mj-lt"/>
            </a:endParaRPr>
          </a:p>
          <a:p>
            <a:pPr marL="0" indent="0">
              <a:buNone/>
            </a:pPr>
            <a:endParaRPr lang="en-NZ" sz="1100" b="1" dirty="0">
              <a:solidFill>
                <a:schemeClr val="tx1"/>
              </a:solidFill>
              <a:latin typeface="+mj-lt"/>
            </a:endParaRPr>
          </a:p>
        </p:txBody>
      </p:sp>
      <p:pic>
        <p:nvPicPr>
          <p:cNvPr id="8" name="Picture 7">
            <a:extLst>
              <a:ext uri="{FF2B5EF4-FFF2-40B4-BE49-F238E27FC236}">
                <a16:creationId xmlns:a16="http://schemas.microsoft.com/office/drawing/2014/main" id="{3724F9EF-EB4C-3850-1237-633D83E1E9BE}"/>
              </a:ext>
            </a:extLst>
          </p:cNvPr>
          <p:cNvPicPr>
            <a:picLocks noChangeAspect="1"/>
          </p:cNvPicPr>
          <p:nvPr/>
        </p:nvPicPr>
        <p:blipFill>
          <a:blip r:embed="rId3"/>
          <a:stretch>
            <a:fillRect/>
          </a:stretch>
        </p:blipFill>
        <p:spPr>
          <a:xfrm>
            <a:off x="0" y="1669898"/>
            <a:ext cx="12192000" cy="3883949"/>
          </a:xfrm>
          <a:prstGeom prst="rect">
            <a:avLst/>
          </a:prstGeom>
        </p:spPr>
      </p:pic>
    </p:spTree>
    <p:extLst>
      <p:ext uri="{BB962C8B-B14F-4D97-AF65-F5344CB8AC3E}">
        <p14:creationId xmlns:p14="http://schemas.microsoft.com/office/powerpoint/2010/main" val="1902209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50270D-3109-47EC-90F8-AC76C81E6EEE}"/>
              </a:ext>
            </a:extLst>
          </p:cNvPr>
          <p:cNvSpPr>
            <a:spLocks noGrp="1"/>
          </p:cNvSpPr>
          <p:nvPr>
            <p:ph type="body" sz="quarter" idx="14"/>
          </p:nvPr>
        </p:nvSpPr>
        <p:spPr/>
        <p:txBody>
          <a:bodyPr/>
          <a:lstStyle/>
          <a:p>
            <a:r>
              <a:rPr lang="en-NZ" dirty="0">
                <a:solidFill>
                  <a:srgbClr val="44546A"/>
                </a:solidFill>
              </a:rPr>
              <a:t>Primary Care Resilience Tool Dashboard</a:t>
            </a:r>
          </a:p>
        </p:txBody>
      </p:sp>
      <p:sp>
        <p:nvSpPr>
          <p:cNvPr id="3" name="Text Placeholder 2">
            <a:extLst>
              <a:ext uri="{FF2B5EF4-FFF2-40B4-BE49-F238E27FC236}">
                <a16:creationId xmlns:a16="http://schemas.microsoft.com/office/drawing/2014/main" id="{E754063C-4146-4EC9-89D7-A3ED2148DA5D}"/>
              </a:ext>
            </a:extLst>
          </p:cNvPr>
          <p:cNvSpPr>
            <a:spLocks noGrp="1"/>
          </p:cNvSpPr>
          <p:nvPr>
            <p:ph type="body" sz="quarter" idx="15"/>
          </p:nvPr>
        </p:nvSpPr>
        <p:spPr>
          <a:xfrm>
            <a:off x="319176" y="813732"/>
            <a:ext cx="11527200" cy="5386034"/>
          </a:xfrm>
        </p:spPr>
        <p:txBody>
          <a:bodyPr>
            <a:normAutofit/>
          </a:bodyPr>
          <a:lstStyle/>
          <a:p>
            <a:pPr marL="0" indent="0">
              <a:buNone/>
            </a:pPr>
            <a:r>
              <a:rPr lang="en-NZ" sz="900" b="1" dirty="0">
                <a:solidFill>
                  <a:schemeClr val="tx1"/>
                </a:solidFill>
                <a:latin typeface="+mj-lt"/>
              </a:rPr>
              <a:t>Region: </a:t>
            </a:r>
            <a:r>
              <a:rPr lang="en-NZ" sz="900" dirty="0">
                <a:solidFill>
                  <a:schemeClr val="tx1"/>
                </a:solidFill>
                <a:latin typeface="+mj-lt"/>
              </a:rPr>
              <a:t>Northern</a:t>
            </a:r>
            <a:br>
              <a:rPr lang="en-NZ" sz="900" b="1" dirty="0">
                <a:solidFill>
                  <a:schemeClr val="tx1"/>
                </a:solidFill>
                <a:latin typeface="+mj-lt"/>
              </a:rPr>
            </a:br>
            <a:r>
              <a:rPr lang="en-NZ" sz="900" b="1" dirty="0">
                <a:solidFill>
                  <a:schemeClr val="tx1"/>
                </a:solidFill>
                <a:latin typeface="+mj-lt"/>
              </a:rPr>
              <a:t>Period: </a:t>
            </a:r>
            <a:r>
              <a:rPr lang="en-NZ" sz="900" i="1" dirty="0">
                <a:solidFill>
                  <a:schemeClr val="tx1"/>
                </a:solidFill>
                <a:latin typeface="+mj-lt"/>
              </a:rPr>
              <a:t>Sample report</a:t>
            </a:r>
          </a:p>
          <a:p>
            <a:pPr marL="0" indent="0">
              <a:buNone/>
            </a:pPr>
            <a:r>
              <a:rPr lang="en-NZ" sz="1100" b="1" dirty="0">
                <a:solidFill>
                  <a:schemeClr val="tx1"/>
                </a:solidFill>
                <a:latin typeface="+mj-lt"/>
              </a:rPr>
              <a:t>General Practice and Urgent Care</a:t>
            </a:r>
          </a:p>
          <a:p>
            <a:pPr marL="0" indent="0">
              <a:buNone/>
            </a:pPr>
            <a:endParaRPr lang="en-NZ" sz="1100" b="1" dirty="0">
              <a:solidFill>
                <a:schemeClr val="tx1"/>
              </a:solidFill>
              <a:latin typeface="+mj-lt"/>
            </a:endParaRPr>
          </a:p>
          <a:p>
            <a:pPr marL="0" indent="0">
              <a:buNone/>
            </a:pPr>
            <a:endParaRPr lang="en-NZ" sz="1100" b="1" dirty="0">
              <a:solidFill>
                <a:schemeClr val="tx1"/>
              </a:solidFill>
              <a:latin typeface="+mj-lt"/>
            </a:endParaRPr>
          </a:p>
          <a:p>
            <a:pPr marL="0" indent="0">
              <a:buNone/>
            </a:pPr>
            <a:endParaRPr lang="en-NZ" sz="1100" b="1" dirty="0">
              <a:solidFill>
                <a:schemeClr val="tx1"/>
              </a:solidFill>
              <a:latin typeface="+mj-lt"/>
            </a:endParaRPr>
          </a:p>
        </p:txBody>
      </p:sp>
      <p:pic>
        <p:nvPicPr>
          <p:cNvPr id="7" name="Picture 6">
            <a:extLst>
              <a:ext uri="{FF2B5EF4-FFF2-40B4-BE49-F238E27FC236}">
                <a16:creationId xmlns:a16="http://schemas.microsoft.com/office/drawing/2014/main" id="{7B05E871-764E-2EA8-58F8-2CD16265960C}"/>
              </a:ext>
            </a:extLst>
          </p:cNvPr>
          <p:cNvPicPr>
            <a:picLocks noChangeAspect="1"/>
          </p:cNvPicPr>
          <p:nvPr/>
        </p:nvPicPr>
        <p:blipFill>
          <a:blip r:embed="rId3"/>
          <a:stretch>
            <a:fillRect/>
          </a:stretch>
        </p:blipFill>
        <p:spPr>
          <a:xfrm>
            <a:off x="-19704" y="1567711"/>
            <a:ext cx="12231407" cy="4109189"/>
          </a:xfrm>
          <a:prstGeom prst="rect">
            <a:avLst/>
          </a:prstGeom>
        </p:spPr>
      </p:pic>
    </p:spTree>
    <p:extLst>
      <p:ext uri="{BB962C8B-B14F-4D97-AF65-F5344CB8AC3E}">
        <p14:creationId xmlns:p14="http://schemas.microsoft.com/office/powerpoint/2010/main" val="1029477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44BF35A0-3E35-4A5E-B757-C7A1AEF82AAE}"/>
              </a:ext>
            </a:extLst>
          </p:cNvPr>
          <p:cNvCxnSpPr>
            <a:cxnSpLocks/>
            <a:endCxn id="41" idx="2"/>
          </p:cNvCxnSpPr>
          <p:nvPr/>
        </p:nvCxnSpPr>
        <p:spPr>
          <a:xfrm flipH="1" flipV="1">
            <a:off x="8040048" y="4349600"/>
            <a:ext cx="26903" cy="1415337"/>
          </a:xfrm>
          <a:prstGeom prst="line">
            <a:avLst/>
          </a:prstGeom>
          <a:ln w="3810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23D8BD7-3148-47B3-8309-4858B245FCF5}"/>
              </a:ext>
            </a:extLst>
          </p:cNvPr>
          <p:cNvCxnSpPr>
            <a:cxnSpLocks/>
            <a:endCxn id="36" idx="2"/>
          </p:cNvCxnSpPr>
          <p:nvPr/>
        </p:nvCxnSpPr>
        <p:spPr>
          <a:xfrm flipV="1">
            <a:off x="9737890" y="3095240"/>
            <a:ext cx="0" cy="2669697"/>
          </a:xfrm>
          <a:prstGeom prst="line">
            <a:avLst/>
          </a:prstGeom>
          <a:ln w="3810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148C237-65C9-447B-A74B-41A8BE49275E}"/>
              </a:ext>
            </a:extLst>
          </p:cNvPr>
          <p:cNvCxnSpPr>
            <a:cxnSpLocks/>
            <a:endCxn id="40" idx="2"/>
          </p:cNvCxnSpPr>
          <p:nvPr/>
        </p:nvCxnSpPr>
        <p:spPr>
          <a:xfrm flipH="1" flipV="1">
            <a:off x="9850823" y="4633858"/>
            <a:ext cx="7274" cy="1108992"/>
          </a:xfrm>
          <a:prstGeom prst="line">
            <a:avLst/>
          </a:prstGeom>
          <a:ln w="3810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2349F42-A5C4-4A1C-AC56-1986763BDEAC}"/>
              </a:ext>
            </a:extLst>
          </p:cNvPr>
          <p:cNvCxnSpPr>
            <a:cxnSpLocks/>
            <a:endCxn id="29" idx="2"/>
          </p:cNvCxnSpPr>
          <p:nvPr/>
        </p:nvCxnSpPr>
        <p:spPr>
          <a:xfrm flipV="1">
            <a:off x="5929748" y="4400299"/>
            <a:ext cx="0" cy="1342551"/>
          </a:xfrm>
          <a:prstGeom prst="line">
            <a:avLst/>
          </a:prstGeom>
          <a:ln w="3810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59E1EA7-E836-48CE-A10F-5EC6D2AFDEE8}"/>
              </a:ext>
            </a:extLst>
          </p:cNvPr>
          <p:cNvCxnSpPr>
            <a:cxnSpLocks/>
            <a:stCxn id="38" idx="2"/>
          </p:cNvCxnSpPr>
          <p:nvPr/>
        </p:nvCxnSpPr>
        <p:spPr>
          <a:xfrm flipH="1">
            <a:off x="4018236" y="4342403"/>
            <a:ext cx="14328" cy="1192415"/>
          </a:xfrm>
          <a:prstGeom prst="line">
            <a:avLst/>
          </a:prstGeom>
          <a:ln w="38100">
            <a:solidFill>
              <a:srgbClr val="44546A"/>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804DCF2F-6170-BE4A-ADA0-E211BEA3D51E}"/>
              </a:ext>
            </a:extLst>
          </p:cNvPr>
          <p:cNvSpPr>
            <a:spLocks noGrp="1"/>
          </p:cNvSpPr>
          <p:nvPr>
            <p:ph type="body" sz="quarter" idx="14"/>
          </p:nvPr>
        </p:nvSpPr>
        <p:spPr>
          <a:xfrm>
            <a:off x="1385640" y="368838"/>
            <a:ext cx="9226334" cy="753979"/>
          </a:xfrm>
        </p:spPr>
        <p:txBody>
          <a:bodyPr/>
          <a:lstStyle/>
          <a:p>
            <a:pPr algn="ctr"/>
            <a:r>
              <a:rPr lang="en-US" dirty="0"/>
              <a:t>Timeline</a:t>
            </a:r>
          </a:p>
        </p:txBody>
      </p:sp>
      <p:cxnSp>
        <p:nvCxnSpPr>
          <p:cNvPr id="5" name="Straight Connector 4">
            <a:extLst>
              <a:ext uri="{FF2B5EF4-FFF2-40B4-BE49-F238E27FC236}">
                <a16:creationId xmlns:a16="http://schemas.microsoft.com/office/drawing/2014/main" id="{DFEB0D8E-2F12-468C-9AAE-0342AA6061E7}"/>
              </a:ext>
            </a:extLst>
          </p:cNvPr>
          <p:cNvCxnSpPr/>
          <p:nvPr/>
        </p:nvCxnSpPr>
        <p:spPr>
          <a:xfrm>
            <a:off x="520117" y="5753893"/>
            <a:ext cx="10846965"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54D1BA60-303C-4802-A93B-3D5AF9A07BB1}"/>
              </a:ext>
            </a:extLst>
          </p:cNvPr>
          <p:cNvSpPr/>
          <p:nvPr/>
        </p:nvSpPr>
        <p:spPr>
          <a:xfrm>
            <a:off x="170592" y="3314704"/>
            <a:ext cx="1613751" cy="1917138"/>
          </a:xfrm>
          <a:prstGeom prst="roundRect">
            <a:avLst/>
          </a:prstGeom>
          <a:solidFill>
            <a:srgbClr val="D0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NZ" sz="1600" dirty="0">
                <a:solidFill>
                  <a:schemeClr val="tx1"/>
                </a:solidFill>
              </a:rPr>
              <a:t>Review of a previous tool used during 2020 COVID-19 outbreak</a:t>
            </a:r>
          </a:p>
        </p:txBody>
      </p:sp>
      <p:sp>
        <p:nvSpPr>
          <p:cNvPr id="25" name="Rectangle: Rounded Corners 24">
            <a:extLst>
              <a:ext uri="{FF2B5EF4-FFF2-40B4-BE49-F238E27FC236}">
                <a16:creationId xmlns:a16="http://schemas.microsoft.com/office/drawing/2014/main" id="{D8FC77FA-233A-4079-88F5-792E7131966D}"/>
              </a:ext>
            </a:extLst>
          </p:cNvPr>
          <p:cNvSpPr/>
          <p:nvPr/>
        </p:nvSpPr>
        <p:spPr>
          <a:xfrm>
            <a:off x="1338071" y="1104107"/>
            <a:ext cx="1711741" cy="2114258"/>
          </a:xfrm>
          <a:prstGeom prst="roundRect">
            <a:avLst/>
          </a:prstGeom>
          <a:solidFill>
            <a:srgbClr val="D0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NZ" sz="1600" dirty="0">
                <a:solidFill>
                  <a:schemeClr val="tx1"/>
                </a:solidFill>
              </a:rPr>
              <a:t>Developed a new tool in conjunction with PHOs in preparation for Delta outbreak </a:t>
            </a:r>
          </a:p>
        </p:txBody>
      </p:sp>
      <p:sp>
        <p:nvSpPr>
          <p:cNvPr id="26" name="Rectangle: Rounded Corners 25">
            <a:extLst>
              <a:ext uri="{FF2B5EF4-FFF2-40B4-BE49-F238E27FC236}">
                <a16:creationId xmlns:a16="http://schemas.microsoft.com/office/drawing/2014/main" id="{988F2229-F7F7-4D22-8167-0BF317E92DAB}"/>
              </a:ext>
            </a:extLst>
          </p:cNvPr>
          <p:cNvSpPr/>
          <p:nvPr/>
        </p:nvSpPr>
        <p:spPr>
          <a:xfrm>
            <a:off x="2333903" y="4763055"/>
            <a:ext cx="1279419" cy="170586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NZ" sz="1600" b="1" dirty="0">
                <a:solidFill>
                  <a:schemeClr val="tx1"/>
                </a:solidFill>
              </a:rPr>
              <a:t>Launched first version</a:t>
            </a:r>
          </a:p>
          <a:p>
            <a:pPr algn="ctr"/>
            <a:r>
              <a:rPr lang="en-NZ" sz="1200" dirty="0">
                <a:solidFill>
                  <a:schemeClr val="tx1"/>
                </a:solidFill>
              </a:rPr>
              <a:t>(August)</a:t>
            </a:r>
          </a:p>
        </p:txBody>
      </p:sp>
      <p:sp>
        <p:nvSpPr>
          <p:cNvPr id="27" name="Rectangle: Rounded Corners 26">
            <a:extLst>
              <a:ext uri="{FF2B5EF4-FFF2-40B4-BE49-F238E27FC236}">
                <a16:creationId xmlns:a16="http://schemas.microsoft.com/office/drawing/2014/main" id="{765F88E7-1CF7-4C71-8F90-A478BB9F2982}"/>
              </a:ext>
            </a:extLst>
          </p:cNvPr>
          <p:cNvSpPr/>
          <p:nvPr/>
        </p:nvSpPr>
        <p:spPr>
          <a:xfrm>
            <a:off x="3753282" y="4625341"/>
            <a:ext cx="1109950" cy="1282091"/>
          </a:xfrm>
          <a:prstGeom prst="round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NZ" sz="1600" b="1" dirty="0">
                <a:solidFill>
                  <a:schemeClr val="bg1"/>
                </a:solidFill>
              </a:rPr>
              <a:t>Delta Outbreak</a:t>
            </a:r>
          </a:p>
          <a:p>
            <a:pPr algn="ctr"/>
            <a:r>
              <a:rPr lang="en-NZ" sz="1100" dirty="0">
                <a:solidFill>
                  <a:schemeClr val="bg1"/>
                </a:solidFill>
              </a:rPr>
              <a:t>(August) </a:t>
            </a:r>
          </a:p>
        </p:txBody>
      </p:sp>
      <p:sp>
        <p:nvSpPr>
          <p:cNvPr id="29" name="Rectangle: Rounded Corners 28">
            <a:extLst>
              <a:ext uri="{FF2B5EF4-FFF2-40B4-BE49-F238E27FC236}">
                <a16:creationId xmlns:a16="http://schemas.microsoft.com/office/drawing/2014/main" id="{3BA744FA-C9EC-4A62-A32A-4A0DB09BEEA1}"/>
              </a:ext>
            </a:extLst>
          </p:cNvPr>
          <p:cNvSpPr/>
          <p:nvPr/>
        </p:nvSpPr>
        <p:spPr>
          <a:xfrm>
            <a:off x="4751570" y="2476410"/>
            <a:ext cx="2356356" cy="1923889"/>
          </a:xfrm>
          <a:prstGeom prst="roundRect">
            <a:avLst/>
          </a:prstGeom>
          <a:solidFill>
            <a:srgbClr val="D0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NZ" sz="1600" dirty="0">
                <a:solidFill>
                  <a:schemeClr val="tx1"/>
                </a:solidFill>
              </a:rPr>
              <a:t>Enhancements made to the tool – questions added around clinic wait times and staffing levels</a:t>
            </a:r>
          </a:p>
        </p:txBody>
      </p:sp>
      <p:sp>
        <p:nvSpPr>
          <p:cNvPr id="32" name="Rectangle: Rounded Corners 31">
            <a:extLst>
              <a:ext uri="{FF2B5EF4-FFF2-40B4-BE49-F238E27FC236}">
                <a16:creationId xmlns:a16="http://schemas.microsoft.com/office/drawing/2014/main" id="{68475376-EEB6-4EDC-BB31-A0E385C0409C}"/>
              </a:ext>
            </a:extLst>
          </p:cNvPr>
          <p:cNvSpPr/>
          <p:nvPr/>
        </p:nvSpPr>
        <p:spPr>
          <a:xfrm>
            <a:off x="9944440" y="4763078"/>
            <a:ext cx="1152181" cy="170584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NZ" sz="1600" b="1" dirty="0">
                <a:solidFill>
                  <a:schemeClr val="tx1"/>
                </a:solidFill>
              </a:rPr>
              <a:t>Launched PCRT 2.0</a:t>
            </a:r>
          </a:p>
          <a:p>
            <a:pPr algn="ctr"/>
            <a:r>
              <a:rPr lang="en-NZ" sz="1200" dirty="0">
                <a:solidFill>
                  <a:schemeClr val="tx1"/>
                </a:solidFill>
              </a:rPr>
              <a:t>(November)</a:t>
            </a:r>
          </a:p>
        </p:txBody>
      </p:sp>
      <p:sp>
        <p:nvSpPr>
          <p:cNvPr id="7" name="TextBox 6">
            <a:extLst>
              <a:ext uri="{FF2B5EF4-FFF2-40B4-BE49-F238E27FC236}">
                <a16:creationId xmlns:a16="http://schemas.microsoft.com/office/drawing/2014/main" id="{1AA66B7B-1E46-45BC-9E3F-94849A2D59E6}"/>
              </a:ext>
            </a:extLst>
          </p:cNvPr>
          <p:cNvSpPr txBox="1"/>
          <p:nvPr/>
        </p:nvSpPr>
        <p:spPr>
          <a:xfrm>
            <a:off x="324725" y="5925553"/>
            <a:ext cx="652743" cy="369332"/>
          </a:xfrm>
          <a:prstGeom prst="rect">
            <a:avLst/>
          </a:prstGeom>
          <a:noFill/>
        </p:spPr>
        <p:txBody>
          <a:bodyPr wrap="none" rtlCol="0">
            <a:spAutoFit/>
          </a:bodyPr>
          <a:lstStyle/>
          <a:p>
            <a:r>
              <a:rPr lang="en-NZ" b="1" dirty="0"/>
              <a:t>2021</a:t>
            </a:r>
          </a:p>
        </p:txBody>
      </p:sp>
      <p:sp>
        <p:nvSpPr>
          <p:cNvPr id="33" name="TextBox 32">
            <a:extLst>
              <a:ext uri="{FF2B5EF4-FFF2-40B4-BE49-F238E27FC236}">
                <a16:creationId xmlns:a16="http://schemas.microsoft.com/office/drawing/2014/main" id="{2A68C7F0-AF96-449F-BC58-759D804580E0}"/>
              </a:ext>
            </a:extLst>
          </p:cNvPr>
          <p:cNvSpPr txBox="1"/>
          <p:nvPr/>
        </p:nvSpPr>
        <p:spPr>
          <a:xfrm>
            <a:off x="11632443" y="5575058"/>
            <a:ext cx="652743" cy="369332"/>
          </a:xfrm>
          <a:prstGeom prst="rect">
            <a:avLst/>
          </a:prstGeom>
          <a:noFill/>
        </p:spPr>
        <p:txBody>
          <a:bodyPr wrap="none" rtlCol="0">
            <a:spAutoFit/>
          </a:bodyPr>
          <a:lstStyle/>
          <a:p>
            <a:r>
              <a:rPr lang="en-NZ" b="1" dirty="0"/>
              <a:t>2023</a:t>
            </a:r>
          </a:p>
        </p:txBody>
      </p:sp>
      <p:sp>
        <p:nvSpPr>
          <p:cNvPr id="34" name="TextBox 33">
            <a:extLst>
              <a:ext uri="{FF2B5EF4-FFF2-40B4-BE49-F238E27FC236}">
                <a16:creationId xmlns:a16="http://schemas.microsoft.com/office/drawing/2014/main" id="{EE01A291-6031-406D-B382-4851B7B9F0F1}"/>
              </a:ext>
            </a:extLst>
          </p:cNvPr>
          <p:cNvSpPr txBox="1"/>
          <p:nvPr/>
        </p:nvSpPr>
        <p:spPr>
          <a:xfrm>
            <a:off x="5681452" y="5849614"/>
            <a:ext cx="652743" cy="369332"/>
          </a:xfrm>
          <a:prstGeom prst="rect">
            <a:avLst/>
          </a:prstGeom>
          <a:noFill/>
        </p:spPr>
        <p:txBody>
          <a:bodyPr wrap="square" rtlCol="0">
            <a:spAutoFit/>
          </a:bodyPr>
          <a:lstStyle/>
          <a:p>
            <a:r>
              <a:rPr lang="en-NZ" b="1" dirty="0"/>
              <a:t>2022</a:t>
            </a:r>
          </a:p>
        </p:txBody>
      </p:sp>
      <p:sp>
        <p:nvSpPr>
          <p:cNvPr id="35" name="Rectangle: Rounded Corners 34">
            <a:extLst>
              <a:ext uri="{FF2B5EF4-FFF2-40B4-BE49-F238E27FC236}">
                <a16:creationId xmlns:a16="http://schemas.microsoft.com/office/drawing/2014/main" id="{638AE646-F953-48DE-81DD-EE292128F791}"/>
              </a:ext>
            </a:extLst>
          </p:cNvPr>
          <p:cNvSpPr/>
          <p:nvPr/>
        </p:nvSpPr>
        <p:spPr>
          <a:xfrm>
            <a:off x="6235301" y="4651391"/>
            <a:ext cx="1152180" cy="1292999"/>
          </a:xfrm>
          <a:prstGeom prst="round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NZ" sz="1600" b="1" dirty="0">
                <a:solidFill>
                  <a:schemeClr val="bg1"/>
                </a:solidFill>
              </a:rPr>
              <a:t>Omicron Outbreak</a:t>
            </a:r>
          </a:p>
          <a:p>
            <a:pPr algn="ctr"/>
            <a:r>
              <a:rPr lang="en-NZ" sz="1100" dirty="0">
                <a:solidFill>
                  <a:schemeClr val="bg1"/>
                </a:solidFill>
              </a:rPr>
              <a:t>(January)</a:t>
            </a:r>
            <a:endParaRPr lang="en-NZ" sz="1200" dirty="0">
              <a:solidFill>
                <a:schemeClr val="bg1"/>
              </a:solidFill>
            </a:endParaRPr>
          </a:p>
        </p:txBody>
      </p:sp>
      <p:sp>
        <p:nvSpPr>
          <p:cNvPr id="36" name="Rectangle: Rounded Corners 35">
            <a:extLst>
              <a:ext uri="{FF2B5EF4-FFF2-40B4-BE49-F238E27FC236}">
                <a16:creationId xmlns:a16="http://schemas.microsoft.com/office/drawing/2014/main" id="{13705C56-C6A1-4BF0-9E19-56309D8D9BC2}"/>
              </a:ext>
            </a:extLst>
          </p:cNvPr>
          <p:cNvSpPr/>
          <p:nvPr/>
        </p:nvSpPr>
        <p:spPr>
          <a:xfrm>
            <a:off x="8987845" y="1585467"/>
            <a:ext cx="1500089" cy="1509773"/>
          </a:xfrm>
          <a:prstGeom prst="roundRect">
            <a:avLst/>
          </a:prstGeom>
          <a:solidFill>
            <a:srgbClr val="D0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NZ" sz="1600" dirty="0">
                <a:solidFill>
                  <a:schemeClr val="tx1"/>
                </a:solidFill>
              </a:rPr>
              <a:t>Developed long term strategy</a:t>
            </a:r>
          </a:p>
        </p:txBody>
      </p:sp>
      <p:sp>
        <p:nvSpPr>
          <p:cNvPr id="38" name="Rectangle: Rounded Corners 37">
            <a:extLst>
              <a:ext uri="{FF2B5EF4-FFF2-40B4-BE49-F238E27FC236}">
                <a16:creationId xmlns:a16="http://schemas.microsoft.com/office/drawing/2014/main" id="{DDB59FC3-A322-4567-B112-7E214051BF65}"/>
              </a:ext>
            </a:extLst>
          </p:cNvPr>
          <p:cNvSpPr/>
          <p:nvPr/>
        </p:nvSpPr>
        <p:spPr>
          <a:xfrm>
            <a:off x="3372889" y="3242091"/>
            <a:ext cx="1319349" cy="1100312"/>
          </a:xfrm>
          <a:prstGeom prst="roundRect">
            <a:avLst/>
          </a:prstGeom>
          <a:solidFill>
            <a:srgbClr val="D0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NZ" sz="1600" dirty="0">
                <a:solidFill>
                  <a:schemeClr val="tx1"/>
                </a:solidFill>
              </a:rPr>
              <a:t>Added pharmacies</a:t>
            </a:r>
          </a:p>
        </p:txBody>
      </p:sp>
      <p:sp>
        <p:nvSpPr>
          <p:cNvPr id="40" name="Rectangle: Rounded Corners 39">
            <a:extLst>
              <a:ext uri="{FF2B5EF4-FFF2-40B4-BE49-F238E27FC236}">
                <a16:creationId xmlns:a16="http://schemas.microsoft.com/office/drawing/2014/main" id="{D9B2EF43-386D-4082-9272-466953E650D5}"/>
              </a:ext>
            </a:extLst>
          </p:cNvPr>
          <p:cNvSpPr/>
          <p:nvPr/>
        </p:nvSpPr>
        <p:spPr>
          <a:xfrm>
            <a:off x="8955250" y="3460389"/>
            <a:ext cx="1791146" cy="1173469"/>
          </a:xfrm>
          <a:prstGeom prst="roundRect">
            <a:avLst/>
          </a:prstGeom>
          <a:solidFill>
            <a:srgbClr val="D0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NZ" sz="1600" dirty="0">
                <a:solidFill>
                  <a:schemeClr val="tx1"/>
                </a:solidFill>
              </a:rPr>
              <a:t>Northland scoped for inclusion</a:t>
            </a:r>
          </a:p>
        </p:txBody>
      </p:sp>
      <p:sp>
        <p:nvSpPr>
          <p:cNvPr id="41" name="Rectangle: Rounded Corners 40">
            <a:extLst>
              <a:ext uri="{FF2B5EF4-FFF2-40B4-BE49-F238E27FC236}">
                <a16:creationId xmlns:a16="http://schemas.microsoft.com/office/drawing/2014/main" id="{19C1465C-E3A3-4903-9252-DCDBB1D77007}"/>
              </a:ext>
            </a:extLst>
          </p:cNvPr>
          <p:cNvSpPr/>
          <p:nvPr/>
        </p:nvSpPr>
        <p:spPr>
          <a:xfrm>
            <a:off x="7184177" y="2525734"/>
            <a:ext cx="1711741" cy="1823866"/>
          </a:xfrm>
          <a:prstGeom prst="roundRect">
            <a:avLst/>
          </a:prstGeom>
          <a:solidFill>
            <a:srgbClr val="D0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NZ" sz="1600" dirty="0">
                <a:solidFill>
                  <a:schemeClr val="tx1"/>
                </a:solidFill>
              </a:rPr>
              <a:t>Engagement with Home and Community Support Services</a:t>
            </a:r>
          </a:p>
        </p:txBody>
      </p:sp>
      <p:cxnSp>
        <p:nvCxnSpPr>
          <p:cNvPr id="10" name="Straight Connector 9">
            <a:extLst>
              <a:ext uri="{FF2B5EF4-FFF2-40B4-BE49-F238E27FC236}">
                <a16:creationId xmlns:a16="http://schemas.microsoft.com/office/drawing/2014/main" id="{D4026F46-CFED-4CDE-AB3A-557A032B9E69}"/>
              </a:ext>
            </a:extLst>
          </p:cNvPr>
          <p:cNvCxnSpPr>
            <a:cxnSpLocks/>
            <a:endCxn id="6" idx="2"/>
          </p:cNvCxnSpPr>
          <p:nvPr/>
        </p:nvCxnSpPr>
        <p:spPr>
          <a:xfrm flipV="1">
            <a:off x="977468" y="5231842"/>
            <a:ext cx="0" cy="522054"/>
          </a:xfrm>
          <a:prstGeom prst="line">
            <a:avLst/>
          </a:prstGeom>
          <a:ln w="3810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BCA506-7158-453E-9CB2-2D7C7A5E1D70}"/>
              </a:ext>
            </a:extLst>
          </p:cNvPr>
          <p:cNvCxnSpPr>
            <a:cxnSpLocks/>
            <a:endCxn id="25" idx="2"/>
          </p:cNvCxnSpPr>
          <p:nvPr/>
        </p:nvCxnSpPr>
        <p:spPr>
          <a:xfrm flipV="1">
            <a:off x="2193942" y="3218365"/>
            <a:ext cx="0" cy="2535530"/>
          </a:xfrm>
          <a:prstGeom prst="line">
            <a:avLst/>
          </a:prstGeom>
          <a:ln w="38100">
            <a:solidFill>
              <a:srgbClr val="44546A"/>
            </a:solidFill>
          </a:ln>
        </p:spPr>
        <p:style>
          <a:lnRef idx="1">
            <a:schemeClr val="accent1"/>
          </a:lnRef>
          <a:fillRef idx="0">
            <a:schemeClr val="accent1"/>
          </a:fillRef>
          <a:effectRef idx="0">
            <a:schemeClr val="accent1"/>
          </a:effectRef>
          <a:fontRef idx="minor">
            <a:schemeClr val="tx1"/>
          </a:fontRef>
        </p:style>
      </p:cxnSp>
      <p:pic>
        <p:nvPicPr>
          <p:cNvPr id="67" name="Graphic 66" descr="Siren">
            <a:extLst>
              <a:ext uri="{FF2B5EF4-FFF2-40B4-BE49-F238E27FC236}">
                <a16:creationId xmlns:a16="http://schemas.microsoft.com/office/drawing/2014/main" id="{A05218C7-38D6-4013-AE92-D24F1ECAAD4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44148" y="4648514"/>
            <a:ext cx="505336" cy="505336"/>
          </a:xfrm>
          <a:prstGeom prst="rect">
            <a:avLst/>
          </a:prstGeom>
        </p:spPr>
      </p:pic>
      <p:pic>
        <p:nvPicPr>
          <p:cNvPr id="68" name="Graphic 67" descr="Siren">
            <a:extLst>
              <a:ext uri="{FF2B5EF4-FFF2-40B4-BE49-F238E27FC236}">
                <a16:creationId xmlns:a16="http://schemas.microsoft.com/office/drawing/2014/main" id="{54445433-B952-4758-A7D8-2823192256D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70661" y="4667848"/>
            <a:ext cx="505336" cy="505336"/>
          </a:xfrm>
          <a:prstGeom prst="rect">
            <a:avLst/>
          </a:prstGeom>
        </p:spPr>
      </p:pic>
      <p:pic>
        <p:nvPicPr>
          <p:cNvPr id="70" name="Graphic 69" descr="Rocket">
            <a:extLst>
              <a:ext uri="{FF2B5EF4-FFF2-40B4-BE49-F238E27FC236}">
                <a16:creationId xmlns:a16="http://schemas.microsoft.com/office/drawing/2014/main" id="{84714E8C-D671-4498-AE8E-CBF4245CE95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7461" y="4900876"/>
            <a:ext cx="457797" cy="457797"/>
          </a:xfrm>
          <a:prstGeom prst="rect">
            <a:avLst/>
          </a:prstGeom>
        </p:spPr>
      </p:pic>
      <p:pic>
        <p:nvPicPr>
          <p:cNvPr id="71" name="Graphic 70" descr="Rocket">
            <a:extLst>
              <a:ext uri="{FF2B5EF4-FFF2-40B4-BE49-F238E27FC236}">
                <a16:creationId xmlns:a16="http://schemas.microsoft.com/office/drawing/2014/main" id="{DD692060-0DDD-4748-9354-824E72EF79A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59035" y="5086349"/>
            <a:ext cx="457797" cy="457797"/>
          </a:xfrm>
          <a:prstGeom prst="rect">
            <a:avLst/>
          </a:prstGeom>
        </p:spPr>
      </p:pic>
      <p:pic>
        <p:nvPicPr>
          <p:cNvPr id="73" name="Graphic 72" descr="Magnifying glass">
            <a:extLst>
              <a:ext uri="{FF2B5EF4-FFF2-40B4-BE49-F238E27FC236}">
                <a16:creationId xmlns:a16="http://schemas.microsoft.com/office/drawing/2014/main" id="{C6B0F377-97D3-4C68-A702-9568EAFA11A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2872" y="3429000"/>
            <a:ext cx="449190" cy="449190"/>
          </a:xfrm>
          <a:prstGeom prst="rect">
            <a:avLst/>
          </a:prstGeom>
        </p:spPr>
      </p:pic>
      <p:pic>
        <p:nvPicPr>
          <p:cNvPr id="75" name="Graphic 74" descr="Lightbulb and pencil">
            <a:extLst>
              <a:ext uri="{FF2B5EF4-FFF2-40B4-BE49-F238E27FC236}">
                <a16:creationId xmlns:a16="http://schemas.microsoft.com/office/drawing/2014/main" id="{CFE2800F-1633-483F-A0D5-D76F5054632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89762" y="1229803"/>
            <a:ext cx="408358" cy="408358"/>
          </a:xfrm>
          <a:prstGeom prst="rect">
            <a:avLst/>
          </a:prstGeom>
        </p:spPr>
      </p:pic>
      <p:pic>
        <p:nvPicPr>
          <p:cNvPr id="78" name="Graphic 77" descr="Medicine">
            <a:extLst>
              <a:ext uri="{FF2B5EF4-FFF2-40B4-BE49-F238E27FC236}">
                <a16:creationId xmlns:a16="http://schemas.microsoft.com/office/drawing/2014/main" id="{34CE48D9-A80D-4DEF-9D45-E54AD44CA036}"/>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62806" y="3318203"/>
            <a:ext cx="449190" cy="449190"/>
          </a:xfrm>
          <a:prstGeom prst="rect">
            <a:avLst/>
          </a:prstGeom>
        </p:spPr>
      </p:pic>
      <p:pic>
        <p:nvPicPr>
          <p:cNvPr id="80" name="Graphic 79" descr="Upward trend">
            <a:extLst>
              <a:ext uri="{FF2B5EF4-FFF2-40B4-BE49-F238E27FC236}">
                <a16:creationId xmlns:a16="http://schemas.microsoft.com/office/drawing/2014/main" id="{FA7D5082-3AD6-4A4E-915D-DB27AFADC6E6}"/>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07731" y="2519135"/>
            <a:ext cx="527570" cy="527570"/>
          </a:xfrm>
          <a:prstGeom prst="rect">
            <a:avLst/>
          </a:prstGeom>
        </p:spPr>
      </p:pic>
      <p:pic>
        <p:nvPicPr>
          <p:cNvPr id="81" name="Picture 80">
            <a:extLst>
              <a:ext uri="{FF2B5EF4-FFF2-40B4-BE49-F238E27FC236}">
                <a16:creationId xmlns:a16="http://schemas.microsoft.com/office/drawing/2014/main" id="{19BFB27A-BAD5-47AF-9668-26C122299D09}"/>
              </a:ext>
            </a:extLst>
          </p:cNvPr>
          <p:cNvPicPr>
            <a:picLocks noChangeAspect="1"/>
          </p:cNvPicPr>
          <p:nvPr/>
        </p:nvPicPr>
        <p:blipFill>
          <a:blip r:embed="rId15"/>
          <a:stretch>
            <a:fillRect/>
          </a:stretch>
        </p:blipFill>
        <p:spPr>
          <a:xfrm>
            <a:off x="9513853" y="3539332"/>
            <a:ext cx="491179" cy="505830"/>
          </a:xfrm>
          <a:prstGeom prst="rect">
            <a:avLst/>
          </a:prstGeom>
        </p:spPr>
      </p:pic>
      <p:pic>
        <p:nvPicPr>
          <p:cNvPr id="83" name="Graphic 82" descr="Sleep">
            <a:extLst>
              <a:ext uri="{FF2B5EF4-FFF2-40B4-BE49-F238E27FC236}">
                <a16:creationId xmlns:a16="http://schemas.microsoft.com/office/drawing/2014/main" id="{55C397A9-198D-4A25-BBA1-E1461D15CA05}"/>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823894" y="2603289"/>
            <a:ext cx="432306" cy="432306"/>
          </a:xfrm>
          <a:prstGeom prst="rect">
            <a:avLst/>
          </a:prstGeom>
        </p:spPr>
      </p:pic>
      <p:pic>
        <p:nvPicPr>
          <p:cNvPr id="100" name="Graphic 99" descr="Playbook">
            <a:extLst>
              <a:ext uri="{FF2B5EF4-FFF2-40B4-BE49-F238E27FC236}">
                <a16:creationId xmlns:a16="http://schemas.microsoft.com/office/drawing/2014/main" id="{767568A5-0D92-42E2-9D58-1B8031E06BEB}"/>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513853" y="1763576"/>
            <a:ext cx="430587" cy="430587"/>
          </a:xfrm>
          <a:prstGeom prst="rect">
            <a:avLst/>
          </a:prstGeom>
        </p:spPr>
      </p:pic>
    </p:spTree>
    <p:extLst>
      <p:ext uri="{BB962C8B-B14F-4D97-AF65-F5344CB8AC3E}">
        <p14:creationId xmlns:p14="http://schemas.microsoft.com/office/powerpoint/2010/main" val="145669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04DCF2F-6170-BE4A-ADA0-E211BEA3D51E}"/>
              </a:ext>
            </a:extLst>
          </p:cNvPr>
          <p:cNvSpPr>
            <a:spLocks noGrp="1"/>
          </p:cNvSpPr>
          <p:nvPr>
            <p:ph type="body" sz="quarter" idx="14"/>
          </p:nvPr>
        </p:nvSpPr>
        <p:spPr>
          <a:xfrm>
            <a:off x="593213" y="266557"/>
            <a:ext cx="10827974" cy="753979"/>
          </a:xfrm>
        </p:spPr>
        <p:txBody>
          <a:bodyPr/>
          <a:lstStyle/>
          <a:p>
            <a:pPr algn="ctr"/>
            <a:r>
              <a:rPr lang="en-US" dirty="0"/>
              <a:t>So what?</a:t>
            </a:r>
          </a:p>
        </p:txBody>
      </p:sp>
      <p:pic>
        <p:nvPicPr>
          <p:cNvPr id="35" name="Graphic 34" descr="Play with solid fill">
            <a:extLst>
              <a:ext uri="{FF2B5EF4-FFF2-40B4-BE49-F238E27FC236}">
                <a16:creationId xmlns:a16="http://schemas.microsoft.com/office/drawing/2014/main" id="{D2BA45F5-66BE-42C3-895B-E0280D370D3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1846188" y="1739812"/>
            <a:ext cx="633799" cy="633799"/>
          </a:xfrm>
          <a:prstGeom prst="rect">
            <a:avLst/>
          </a:prstGeom>
        </p:spPr>
      </p:pic>
      <p:pic>
        <p:nvPicPr>
          <p:cNvPr id="36" name="Graphic 35" descr="Play with solid fill">
            <a:extLst>
              <a:ext uri="{FF2B5EF4-FFF2-40B4-BE49-F238E27FC236}">
                <a16:creationId xmlns:a16="http://schemas.microsoft.com/office/drawing/2014/main" id="{FE06F3C3-24CE-4C58-B222-614DC93AEAB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5703934" y="1739812"/>
            <a:ext cx="633799" cy="633799"/>
          </a:xfrm>
          <a:prstGeom prst="rect">
            <a:avLst/>
          </a:prstGeom>
        </p:spPr>
      </p:pic>
      <p:pic>
        <p:nvPicPr>
          <p:cNvPr id="37" name="Graphic 36" descr="Play with solid fill">
            <a:extLst>
              <a:ext uri="{FF2B5EF4-FFF2-40B4-BE49-F238E27FC236}">
                <a16:creationId xmlns:a16="http://schemas.microsoft.com/office/drawing/2014/main" id="{3D616B53-54D7-4973-A7F0-954758E3C4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9678214" y="1759439"/>
            <a:ext cx="633799" cy="633799"/>
          </a:xfrm>
          <a:prstGeom prst="rect">
            <a:avLst/>
          </a:prstGeom>
        </p:spPr>
      </p:pic>
      <p:sp>
        <p:nvSpPr>
          <p:cNvPr id="4" name="Rectangle: Rounded Corners 3">
            <a:extLst>
              <a:ext uri="{FF2B5EF4-FFF2-40B4-BE49-F238E27FC236}">
                <a16:creationId xmlns:a16="http://schemas.microsoft.com/office/drawing/2014/main" id="{5C724631-FBA9-4787-8906-80AF30E12993}"/>
              </a:ext>
            </a:extLst>
          </p:cNvPr>
          <p:cNvSpPr/>
          <p:nvPr/>
        </p:nvSpPr>
        <p:spPr>
          <a:xfrm>
            <a:off x="593213" y="1099278"/>
            <a:ext cx="11078287" cy="587942"/>
          </a:xfrm>
          <a:prstGeom prst="roundRect">
            <a:avLst/>
          </a:prstGeom>
          <a:solidFill>
            <a:srgbClr val="1C2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solidFill>
                  <a:schemeClr val="bg1"/>
                </a:solidFill>
              </a:rPr>
              <a:t>On the ground primary and community care intelligence gathering</a:t>
            </a:r>
          </a:p>
        </p:txBody>
      </p:sp>
      <p:sp>
        <p:nvSpPr>
          <p:cNvPr id="5" name="Rectangle: Rounded Corners 4">
            <a:extLst>
              <a:ext uri="{FF2B5EF4-FFF2-40B4-BE49-F238E27FC236}">
                <a16:creationId xmlns:a16="http://schemas.microsoft.com/office/drawing/2014/main" id="{36A0A6EB-58FA-419C-8C4B-1767AD3BE92F}"/>
              </a:ext>
            </a:extLst>
          </p:cNvPr>
          <p:cNvSpPr/>
          <p:nvPr/>
        </p:nvSpPr>
        <p:spPr>
          <a:xfrm>
            <a:off x="593212" y="2305051"/>
            <a:ext cx="3148277" cy="4456695"/>
          </a:xfrm>
          <a:prstGeom prst="roundRect">
            <a:avLst/>
          </a:prstGeom>
          <a:solidFill>
            <a:srgbClr val="D0F8F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NZ" b="1" dirty="0">
              <a:solidFill>
                <a:schemeClr val="tx1"/>
              </a:solidFill>
            </a:endParaRPr>
          </a:p>
          <a:p>
            <a:pPr algn="ctr"/>
            <a:endParaRPr lang="en-NZ" b="1" dirty="0">
              <a:solidFill>
                <a:srgbClr val="1C254A"/>
              </a:solidFill>
            </a:endParaRPr>
          </a:p>
          <a:p>
            <a:pPr algn="ctr"/>
            <a:r>
              <a:rPr lang="en-NZ" b="1" dirty="0">
                <a:solidFill>
                  <a:srgbClr val="1C254A"/>
                </a:solidFill>
              </a:rPr>
              <a:t>Stating a case for change</a:t>
            </a:r>
          </a:p>
          <a:p>
            <a:pPr marL="285750" indent="-285750">
              <a:buFont typeface="Arial" panose="020B0604020202020204" pitchFamily="34" charset="0"/>
              <a:buChar char="•"/>
            </a:pPr>
            <a:endParaRPr lang="en-NZ" dirty="0">
              <a:solidFill>
                <a:schemeClr val="tx1"/>
              </a:solidFill>
            </a:endParaRPr>
          </a:p>
          <a:p>
            <a:pPr marL="285750" indent="-285750">
              <a:buFont typeface="Arial" panose="020B0604020202020204" pitchFamily="34" charset="0"/>
              <a:buChar char="•"/>
            </a:pPr>
            <a:r>
              <a:rPr lang="en-NZ" dirty="0">
                <a:solidFill>
                  <a:schemeClr val="tx1"/>
                </a:solidFill>
              </a:rPr>
              <a:t>Aggregated information about primary care pressures.</a:t>
            </a:r>
          </a:p>
          <a:p>
            <a:pPr marL="285750" indent="-285750">
              <a:buFont typeface="Arial" panose="020B0604020202020204" pitchFamily="34" charset="0"/>
              <a:buChar char="•"/>
            </a:pPr>
            <a:r>
              <a:rPr lang="en-NZ" dirty="0">
                <a:solidFill>
                  <a:schemeClr val="tx1"/>
                </a:solidFill>
              </a:rPr>
              <a:t>Data can be compared with secondary care reporting.</a:t>
            </a:r>
          </a:p>
          <a:p>
            <a:pPr marL="285750" indent="-285750">
              <a:buFont typeface="Arial" panose="020B0604020202020204" pitchFamily="34" charset="0"/>
              <a:buChar char="•"/>
            </a:pPr>
            <a:r>
              <a:rPr lang="en-NZ" dirty="0">
                <a:solidFill>
                  <a:schemeClr val="tx1"/>
                </a:solidFill>
              </a:rPr>
              <a:t>Building an understanding of primary care - “telling the story”.</a:t>
            </a:r>
          </a:p>
        </p:txBody>
      </p:sp>
      <p:sp>
        <p:nvSpPr>
          <p:cNvPr id="22" name="Rectangle: Rounded Corners 21">
            <a:extLst>
              <a:ext uri="{FF2B5EF4-FFF2-40B4-BE49-F238E27FC236}">
                <a16:creationId xmlns:a16="http://schemas.microsoft.com/office/drawing/2014/main" id="{4B13E47F-4619-4B92-AEE9-E3BBF1758964}"/>
              </a:ext>
            </a:extLst>
          </p:cNvPr>
          <p:cNvSpPr/>
          <p:nvPr/>
        </p:nvSpPr>
        <p:spPr>
          <a:xfrm>
            <a:off x="4150228" y="2305051"/>
            <a:ext cx="3743373" cy="4456696"/>
          </a:xfrm>
          <a:prstGeom prst="roundRect">
            <a:avLst/>
          </a:prstGeom>
          <a:solidFill>
            <a:srgbClr val="D0F8F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NZ"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NZ" b="1" dirty="0">
              <a:solidFill>
                <a:srgbClr val="1C254A"/>
              </a:solidFill>
              <a:latin typeface="Calibri" panose="020F0502020204030204" pitchFamily="34" charset="0"/>
              <a:ea typeface="Calibri" panose="020F0502020204030204" pitchFamily="34" charset="0"/>
              <a:cs typeface="Times New Roman" panose="02020603050405020304" pitchFamily="18" charset="0"/>
            </a:endParaRPr>
          </a:p>
          <a:p>
            <a:pPr algn="ctr"/>
            <a:r>
              <a:rPr lang="en-NZ" b="1" dirty="0">
                <a:solidFill>
                  <a:srgbClr val="1C254A"/>
                </a:solidFill>
                <a:latin typeface="Calibri" panose="020F0502020204030204" pitchFamily="34" charset="0"/>
                <a:ea typeface="Calibri" panose="020F0502020204030204" pitchFamily="34" charset="0"/>
                <a:cs typeface="Times New Roman" panose="02020603050405020304" pitchFamily="18" charset="0"/>
              </a:rPr>
              <a:t>Informed decision making at all levels</a:t>
            </a:r>
            <a:endParaRPr lang="en-NZ"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NZ" dirty="0">
                <a:solidFill>
                  <a:schemeClr val="tx1"/>
                </a:solidFill>
                <a:latin typeface="Calibri" panose="020F0502020204030204" pitchFamily="34" charset="0"/>
                <a:ea typeface="Calibri" panose="020F0502020204030204" pitchFamily="34" charset="0"/>
                <a:cs typeface="Times New Roman" panose="02020603050405020304" pitchFamily="18" charset="0"/>
              </a:rPr>
              <a:t>Strengthening collective ways of working between services, PHOs and Te Whatu Ora and Te Aka </a:t>
            </a:r>
            <a:r>
              <a:rPr lang="en-NZ"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Whai</a:t>
            </a:r>
            <a:r>
              <a:rPr lang="en-NZ" dirty="0">
                <a:solidFill>
                  <a:schemeClr val="tx1"/>
                </a:solidFill>
                <a:latin typeface="Calibri" panose="020F0502020204030204" pitchFamily="34" charset="0"/>
                <a:ea typeface="Calibri" panose="020F0502020204030204" pitchFamily="34" charset="0"/>
                <a:cs typeface="Times New Roman" panose="02020603050405020304" pitchFamily="18" charset="0"/>
              </a:rPr>
              <a:t> Ora.</a:t>
            </a:r>
          </a:p>
          <a:p>
            <a:pPr marL="285750" indent="-285750">
              <a:buFont typeface="Arial" panose="020B0604020202020204" pitchFamily="34" charset="0"/>
              <a:buChar char="•"/>
            </a:pPr>
            <a:r>
              <a:rPr lang="en-NZ" dirty="0">
                <a:solidFill>
                  <a:schemeClr val="tx1"/>
                </a:solidFill>
              </a:rPr>
              <a:t>We can ensure care is delivered where it’s most needed – equity approach.</a:t>
            </a:r>
          </a:p>
          <a:p>
            <a:pPr marL="285750" indent="-285750">
              <a:buFont typeface="Arial" panose="020B0604020202020204" pitchFamily="34" charset="0"/>
              <a:buChar char="•"/>
            </a:pPr>
            <a:r>
              <a:rPr lang="en-NZ" dirty="0">
                <a:solidFill>
                  <a:schemeClr val="tx1"/>
                </a:solidFill>
              </a:rPr>
              <a:t>Data informed timely decision-making.</a:t>
            </a:r>
          </a:p>
          <a:p>
            <a:pPr marL="285750" indent="-285750">
              <a:buFont typeface="Arial" panose="020B0604020202020204" pitchFamily="34" charset="0"/>
              <a:buChar char="•"/>
            </a:pPr>
            <a:r>
              <a:rPr lang="en-NZ" dirty="0">
                <a:solidFill>
                  <a:schemeClr val="tx1"/>
                </a:solidFill>
              </a:rPr>
              <a:t>Sharing pressures regionally and nationally to inform policy.</a:t>
            </a:r>
          </a:p>
        </p:txBody>
      </p:sp>
      <p:sp>
        <p:nvSpPr>
          <p:cNvPr id="24" name="Rectangle: Rounded Corners 23">
            <a:extLst>
              <a:ext uri="{FF2B5EF4-FFF2-40B4-BE49-F238E27FC236}">
                <a16:creationId xmlns:a16="http://schemas.microsoft.com/office/drawing/2014/main" id="{3F9A4281-2244-4348-A069-FD3C66DC1898}"/>
              </a:ext>
            </a:extLst>
          </p:cNvPr>
          <p:cNvSpPr/>
          <p:nvPr/>
        </p:nvSpPr>
        <p:spPr>
          <a:xfrm>
            <a:off x="8481269" y="2305051"/>
            <a:ext cx="3065073" cy="4456695"/>
          </a:xfrm>
          <a:prstGeom prst="roundRect">
            <a:avLst/>
          </a:prstGeom>
          <a:solidFill>
            <a:srgbClr val="D0F8F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NZ" b="1" dirty="0">
              <a:solidFill>
                <a:schemeClr val="tx1"/>
              </a:solidFill>
            </a:endParaRPr>
          </a:p>
          <a:p>
            <a:endParaRPr lang="en-NZ" b="1" dirty="0">
              <a:solidFill>
                <a:srgbClr val="1C254A"/>
              </a:solidFill>
            </a:endParaRPr>
          </a:p>
          <a:p>
            <a:r>
              <a:rPr lang="en-NZ" b="1" dirty="0">
                <a:solidFill>
                  <a:srgbClr val="1C254A"/>
                </a:solidFill>
              </a:rPr>
              <a:t>Collective ways of working </a:t>
            </a:r>
          </a:p>
          <a:p>
            <a:pPr marL="285750" indent="-285750">
              <a:buFont typeface="Arial" panose="020B0604020202020204" pitchFamily="34" charset="0"/>
              <a:buChar char="•"/>
            </a:pPr>
            <a:endParaRPr lang="en-NZ" dirty="0">
              <a:solidFill>
                <a:schemeClr val="tx1"/>
              </a:solidFill>
            </a:endParaRPr>
          </a:p>
          <a:p>
            <a:pPr marL="285750" indent="-285750">
              <a:buFont typeface="Arial" panose="020B0604020202020204" pitchFamily="34" charset="0"/>
              <a:buChar char="•"/>
            </a:pPr>
            <a:r>
              <a:rPr lang="en-NZ" dirty="0">
                <a:solidFill>
                  <a:schemeClr val="tx1"/>
                </a:solidFill>
              </a:rPr>
              <a:t>Local providers able to share pressures with nearby health services.</a:t>
            </a:r>
          </a:p>
          <a:p>
            <a:pPr marL="285750" indent="-285750">
              <a:buFont typeface="Arial" panose="020B0604020202020204" pitchFamily="34" charset="0"/>
              <a:buChar char="•"/>
            </a:pPr>
            <a:r>
              <a:rPr lang="en-NZ" dirty="0">
                <a:solidFill>
                  <a:schemeClr val="tx1"/>
                </a:solidFill>
                <a:latin typeface="Calibri" panose="020F0502020204030204" pitchFamily="34" charset="0"/>
                <a:ea typeface="Calibri" panose="020F0502020204030204" pitchFamily="34" charset="0"/>
                <a:cs typeface="Times New Roman" panose="02020603050405020304" pitchFamily="18" charset="0"/>
              </a:rPr>
              <a:t>Local ways of working to manage pressures together.</a:t>
            </a:r>
          </a:p>
          <a:p>
            <a:pPr algn="ctr"/>
            <a:endParaRPr lang="en-NZ" dirty="0">
              <a:solidFill>
                <a:schemeClr val="tx1"/>
              </a:solidFill>
            </a:endParaRPr>
          </a:p>
        </p:txBody>
      </p:sp>
      <p:pic>
        <p:nvPicPr>
          <p:cNvPr id="8" name="Graphic 7" descr="Head with gears">
            <a:extLst>
              <a:ext uri="{FF2B5EF4-FFF2-40B4-BE49-F238E27FC236}">
                <a16:creationId xmlns:a16="http://schemas.microsoft.com/office/drawing/2014/main" id="{2BB7BA37-E708-4D14-A2BD-586F945E91E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8599" y="2470038"/>
            <a:ext cx="526231" cy="526231"/>
          </a:xfrm>
          <a:prstGeom prst="rect">
            <a:avLst/>
          </a:prstGeom>
        </p:spPr>
      </p:pic>
      <p:pic>
        <p:nvPicPr>
          <p:cNvPr id="11" name="Graphic 10" descr="Cheers">
            <a:extLst>
              <a:ext uri="{FF2B5EF4-FFF2-40B4-BE49-F238E27FC236}">
                <a16:creationId xmlns:a16="http://schemas.microsoft.com/office/drawing/2014/main" id="{ACDE5D38-FA5C-4897-98A5-3C3C3D063C1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20345" y="2450769"/>
            <a:ext cx="560300" cy="560300"/>
          </a:xfrm>
          <a:prstGeom prst="rect">
            <a:avLst/>
          </a:prstGeom>
        </p:spPr>
      </p:pic>
      <p:pic>
        <p:nvPicPr>
          <p:cNvPr id="14" name="Graphic 13" descr="Chat RTL">
            <a:extLst>
              <a:ext uri="{FF2B5EF4-FFF2-40B4-BE49-F238E27FC236}">
                <a16:creationId xmlns:a16="http://schemas.microsoft.com/office/drawing/2014/main" id="{BE8E37EB-CAC6-4D18-9570-876D8E822769}"/>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11355" y="2434372"/>
            <a:ext cx="589291" cy="589291"/>
          </a:xfrm>
          <a:prstGeom prst="rect">
            <a:avLst/>
          </a:prstGeom>
        </p:spPr>
      </p:pic>
    </p:spTree>
    <p:extLst>
      <p:ext uri="{BB962C8B-B14F-4D97-AF65-F5344CB8AC3E}">
        <p14:creationId xmlns:p14="http://schemas.microsoft.com/office/powerpoint/2010/main" val="1306838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04DCF2F-6170-BE4A-ADA0-E211BEA3D51E}"/>
              </a:ext>
            </a:extLst>
          </p:cNvPr>
          <p:cNvSpPr>
            <a:spLocks noGrp="1"/>
          </p:cNvSpPr>
          <p:nvPr>
            <p:ph type="body" sz="quarter" idx="14"/>
          </p:nvPr>
        </p:nvSpPr>
        <p:spPr>
          <a:xfrm>
            <a:off x="478812" y="57323"/>
            <a:ext cx="10827974" cy="753979"/>
          </a:xfrm>
        </p:spPr>
        <p:txBody>
          <a:bodyPr/>
          <a:lstStyle/>
          <a:p>
            <a:pPr algn="ctr"/>
            <a:r>
              <a:rPr lang="en-US" dirty="0"/>
              <a:t>Next Steps</a:t>
            </a:r>
          </a:p>
        </p:txBody>
      </p:sp>
      <p:sp>
        <p:nvSpPr>
          <p:cNvPr id="17" name="Rounded Rectangle 8">
            <a:extLst>
              <a:ext uri="{FF2B5EF4-FFF2-40B4-BE49-F238E27FC236}">
                <a16:creationId xmlns:a16="http://schemas.microsoft.com/office/drawing/2014/main" id="{200EB39A-A78E-4E28-BD9F-C76880297622}"/>
              </a:ext>
            </a:extLst>
          </p:cNvPr>
          <p:cNvSpPr/>
          <p:nvPr/>
        </p:nvSpPr>
        <p:spPr>
          <a:xfrm>
            <a:off x="6215864" y="811302"/>
            <a:ext cx="5897367" cy="483242"/>
          </a:xfrm>
          <a:prstGeom prst="homePlate">
            <a:avLst/>
          </a:prstGeom>
          <a:solidFill>
            <a:srgbClr val="9C5AAD"/>
          </a:solidFill>
          <a:ln>
            <a:solidFill>
              <a:srgbClr val="D0F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r>
              <a:rPr lang="en-US" b="1" dirty="0">
                <a:solidFill>
                  <a:schemeClr val="bg1"/>
                </a:solidFill>
              </a:rPr>
              <a:t>Future Scope</a:t>
            </a:r>
          </a:p>
        </p:txBody>
      </p:sp>
      <p:sp>
        <p:nvSpPr>
          <p:cNvPr id="18" name="Rounded Rectangle 8">
            <a:extLst>
              <a:ext uri="{FF2B5EF4-FFF2-40B4-BE49-F238E27FC236}">
                <a16:creationId xmlns:a16="http://schemas.microsoft.com/office/drawing/2014/main" id="{43A155FC-65DA-4AD1-81FB-4F1F602158FA}"/>
              </a:ext>
            </a:extLst>
          </p:cNvPr>
          <p:cNvSpPr/>
          <p:nvPr/>
        </p:nvSpPr>
        <p:spPr>
          <a:xfrm>
            <a:off x="78768" y="811302"/>
            <a:ext cx="6017232" cy="483242"/>
          </a:xfrm>
          <a:prstGeom prst="roundRect">
            <a:avLst/>
          </a:prstGeom>
          <a:solidFill>
            <a:srgbClr val="1C254A"/>
          </a:solidFill>
          <a:ln>
            <a:solidFill>
              <a:srgbClr val="D0F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r>
              <a:rPr lang="en-US" b="1" dirty="0">
                <a:solidFill>
                  <a:schemeClr val="bg1"/>
                </a:solidFill>
              </a:rPr>
              <a:t>Next 3 – 6 Months</a:t>
            </a:r>
          </a:p>
        </p:txBody>
      </p:sp>
      <p:sp>
        <p:nvSpPr>
          <p:cNvPr id="20" name="Rounded Rectangle 8">
            <a:extLst>
              <a:ext uri="{FF2B5EF4-FFF2-40B4-BE49-F238E27FC236}">
                <a16:creationId xmlns:a16="http://schemas.microsoft.com/office/drawing/2014/main" id="{C6F6AB1A-E673-48B9-A1DA-6DCD42CE6FEB}"/>
              </a:ext>
            </a:extLst>
          </p:cNvPr>
          <p:cNvSpPr/>
          <p:nvPr/>
        </p:nvSpPr>
        <p:spPr>
          <a:xfrm>
            <a:off x="78768" y="1479122"/>
            <a:ext cx="6017232" cy="873660"/>
          </a:xfrm>
          <a:prstGeom prst="roundRect">
            <a:avLst/>
          </a:prstGeom>
          <a:solidFill>
            <a:srgbClr val="D0F8F6"/>
          </a:solidFill>
          <a:ln>
            <a:solidFill>
              <a:srgbClr val="D0F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326578"/>
            <a:r>
              <a:rPr lang="en-US" sz="1600" b="1" dirty="0">
                <a:solidFill>
                  <a:srgbClr val="44546A"/>
                </a:solidFill>
              </a:rPr>
              <a:t>Aged Residential Care </a:t>
            </a:r>
            <a:r>
              <a:rPr lang="en-US" sz="1600" dirty="0">
                <a:solidFill>
                  <a:srgbClr val="44546A"/>
                </a:solidFill>
              </a:rPr>
              <a:t>– Development of an ARC dashboard which includes vacancy status reporting. </a:t>
            </a:r>
          </a:p>
        </p:txBody>
      </p:sp>
      <p:sp>
        <p:nvSpPr>
          <p:cNvPr id="21" name="Rounded Rectangle 8">
            <a:extLst>
              <a:ext uri="{FF2B5EF4-FFF2-40B4-BE49-F238E27FC236}">
                <a16:creationId xmlns:a16="http://schemas.microsoft.com/office/drawing/2014/main" id="{77AB79AB-1F7C-4173-81C9-6438C54A1AC6}"/>
              </a:ext>
            </a:extLst>
          </p:cNvPr>
          <p:cNvSpPr/>
          <p:nvPr/>
        </p:nvSpPr>
        <p:spPr>
          <a:xfrm>
            <a:off x="78768" y="2537360"/>
            <a:ext cx="6017232" cy="873660"/>
          </a:xfrm>
          <a:prstGeom prst="roundRect">
            <a:avLst/>
          </a:prstGeom>
          <a:solidFill>
            <a:srgbClr val="D0F8F6"/>
          </a:solidFill>
          <a:ln>
            <a:solidFill>
              <a:srgbClr val="D0F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326578"/>
            <a:r>
              <a:rPr lang="en-US" sz="1600" b="1" dirty="0">
                <a:solidFill>
                  <a:srgbClr val="44546A"/>
                </a:solidFill>
              </a:rPr>
              <a:t>Home and Community Support Services </a:t>
            </a:r>
            <a:r>
              <a:rPr lang="en-US" sz="1600" dirty="0">
                <a:solidFill>
                  <a:srgbClr val="44546A"/>
                </a:solidFill>
              </a:rPr>
              <a:t>– </a:t>
            </a:r>
            <a:r>
              <a:rPr lang="en-NZ" sz="1600" dirty="0">
                <a:solidFill>
                  <a:srgbClr val="44546A"/>
                </a:solidFill>
              </a:rPr>
              <a:t>Development of a pilot in the Northern Region for Home and Community Support Providers. </a:t>
            </a:r>
            <a:endParaRPr lang="en-US" sz="1600" dirty="0">
              <a:solidFill>
                <a:srgbClr val="44546A"/>
              </a:solidFill>
            </a:endParaRPr>
          </a:p>
        </p:txBody>
      </p:sp>
      <p:sp>
        <p:nvSpPr>
          <p:cNvPr id="22" name="Rounded Rectangle 8">
            <a:extLst>
              <a:ext uri="{FF2B5EF4-FFF2-40B4-BE49-F238E27FC236}">
                <a16:creationId xmlns:a16="http://schemas.microsoft.com/office/drawing/2014/main" id="{3F9EF9A6-397A-45D9-B1B1-30554F010DA2}"/>
              </a:ext>
            </a:extLst>
          </p:cNvPr>
          <p:cNvSpPr/>
          <p:nvPr/>
        </p:nvSpPr>
        <p:spPr>
          <a:xfrm>
            <a:off x="78768" y="3595598"/>
            <a:ext cx="6017232" cy="873660"/>
          </a:xfrm>
          <a:prstGeom prst="roundRect">
            <a:avLst/>
          </a:prstGeom>
          <a:solidFill>
            <a:srgbClr val="D0F8F6"/>
          </a:solidFill>
          <a:ln>
            <a:solidFill>
              <a:srgbClr val="D0F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326578"/>
            <a:r>
              <a:rPr lang="en-US" sz="1600" b="1" dirty="0">
                <a:solidFill>
                  <a:srgbClr val="44546A"/>
                </a:solidFill>
              </a:rPr>
              <a:t>National Rollout</a:t>
            </a:r>
            <a:r>
              <a:rPr lang="en-US" sz="1600" dirty="0">
                <a:solidFill>
                  <a:srgbClr val="44546A"/>
                </a:solidFill>
              </a:rPr>
              <a:t> – Making the current version of the PCRT available to all General Practices, Urgent Care Clinics and Pharmacies across Aotearoa. </a:t>
            </a:r>
          </a:p>
        </p:txBody>
      </p:sp>
      <p:sp>
        <p:nvSpPr>
          <p:cNvPr id="23" name="Rounded Rectangle 8">
            <a:extLst>
              <a:ext uri="{FF2B5EF4-FFF2-40B4-BE49-F238E27FC236}">
                <a16:creationId xmlns:a16="http://schemas.microsoft.com/office/drawing/2014/main" id="{14B9DE40-267F-4E5E-8B4F-14BACEB6A5DC}"/>
              </a:ext>
            </a:extLst>
          </p:cNvPr>
          <p:cNvSpPr/>
          <p:nvPr/>
        </p:nvSpPr>
        <p:spPr>
          <a:xfrm>
            <a:off x="78768" y="4653836"/>
            <a:ext cx="6017232" cy="873660"/>
          </a:xfrm>
          <a:prstGeom prst="roundRect">
            <a:avLst/>
          </a:prstGeom>
          <a:solidFill>
            <a:srgbClr val="D0F8F6"/>
          </a:solidFill>
          <a:ln>
            <a:solidFill>
              <a:srgbClr val="D0F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326578"/>
            <a:r>
              <a:rPr lang="en-US" sz="1600" b="1" dirty="0" err="1">
                <a:solidFill>
                  <a:srgbClr val="44546A"/>
                </a:solidFill>
              </a:rPr>
              <a:t>Formalise</a:t>
            </a:r>
            <a:r>
              <a:rPr lang="en-US" sz="1600" b="1" dirty="0">
                <a:solidFill>
                  <a:srgbClr val="44546A"/>
                </a:solidFill>
              </a:rPr>
              <a:t> Data and Digital </a:t>
            </a:r>
            <a:r>
              <a:rPr lang="en-US" sz="1600" dirty="0">
                <a:solidFill>
                  <a:srgbClr val="44546A"/>
                </a:solidFill>
              </a:rPr>
              <a:t>support for the Primary Care Resilience Tool. </a:t>
            </a:r>
          </a:p>
        </p:txBody>
      </p:sp>
      <p:sp>
        <p:nvSpPr>
          <p:cNvPr id="24" name="Rounded Rectangle 8">
            <a:extLst>
              <a:ext uri="{FF2B5EF4-FFF2-40B4-BE49-F238E27FC236}">
                <a16:creationId xmlns:a16="http://schemas.microsoft.com/office/drawing/2014/main" id="{0E7D1D9A-F9ED-4A4D-89B4-506CE3845270}"/>
              </a:ext>
            </a:extLst>
          </p:cNvPr>
          <p:cNvSpPr/>
          <p:nvPr/>
        </p:nvSpPr>
        <p:spPr>
          <a:xfrm>
            <a:off x="6215864" y="1473987"/>
            <a:ext cx="5897367" cy="873660"/>
          </a:xfrm>
          <a:prstGeom prst="round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326578"/>
            <a:r>
              <a:rPr lang="en-US" sz="1600" b="1" dirty="0">
                <a:solidFill>
                  <a:schemeClr val="tx1"/>
                </a:solidFill>
              </a:rPr>
              <a:t>Data Integration </a:t>
            </a:r>
            <a:r>
              <a:rPr lang="en-US" sz="1600" dirty="0">
                <a:solidFill>
                  <a:schemeClr val="tx1"/>
                </a:solidFill>
              </a:rPr>
              <a:t>– Scope other data sets that can be incorporated into the tool (such as secondary care data sets)</a:t>
            </a:r>
          </a:p>
        </p:txBody>
      </p:sp>
      <p:sp>
        <p:nvSpPr>
          <p:cNvPr id="25" name="Rounded Rectangle 8">
            <a:extLst>
              <a:ext uri="{FF2B5EF4-FFF2-40B4-BE49-F238E27FC236}">
                <a16:creationId xmlns:a16="http://schemas.microsoft.com/office/drawing/2014/main" id="{2222A7A5-21DE-413E-9BEC-6509E5723A4D}"/>
              </a:ext>
            </a:extLst>
          </p:cNvPr>
          <p:cNvSpPr/>
          <p:nvPr/>
        </p:nvSpPr>
        <p:spPr>
          <a:xfrm>
            <a:off x="78768" y="5712074"/>
            <a:ext cx="6017232" cy="873660"/>
          </a:xfrm>
          <a:prstGeom prst="roundRect">
            <a:avLst/>
          </a:prstGeom>
          <a:solidFill>
            <a:srgbClr val="D0F8F6"/>
          </a:solidFill>
          <a:ln>
            <a:solidFill>
              <a:srgbClr val="D0F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326578"/>
            <a:r>
              <a:rPr lang="en-US" sz="1600" b="1" dirty="0">
                <a:solidFill>
                  <a:srgbClr val="44546A"/>
                </a:solidFill>
              </a:rPr>
              <a:t>Integrated Dashboard </a:t>
            </a:r>
            <a:r>
              <a:rPr lang="en-US" sz="1600" dirty="0">
                <a:solidFill>
                  <a:srgbClr val="44546A"/>
                </a:solidFill>
              </a:rPr>
              <a:t>– Develop an integrated dashboard across services.  </a:t>
            </a:r>
          </a:p>
        </p:txBody>
      </p:sp>
      <p:sp>
        <p:nvSpPr>
          <p:cNvPr id="26" name="Rounded Rectangle 8">
            <a:extLst>
              <a:ext uri="{FF2B5EF4-FFF2-40B4-BE49-F238E27FC236}">
                <a16:creationId xmlns:a16="http://schemas.microsoft.com/office/drawing/2014/main" id="{35A7E8BC-3F1C-426C-9455-C34C86CC416D}"/>
              </a:ext>
            </a:extLst>
          </p:cNvPr>
          <p:cNvSpPr/>
          <p:nvPr/>
        </p:nvSpPr>
        <p:spPr>
          <a:xfrm>
            <a:off x="6215864" y="2537360"/>
            <a:ext cx="5897367" cy="873660"/>
          </a:xfrm>
          <a:prstGeom prst="round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326578"/>
            <a:r>
              <a:rPr lang="en-US" sz="1600" b="1" dirty="0">
                <a:solidFill>
                  <a:schemeClr val="tx1"/>
                </a:solidFill>
              </a:rPr>
              <a:t>Provider input enhancements </a:t>
            </a:r>
            <a:r>
              <a:rPr lang="en-US" sz="1600" dirty="0">
                <a:solidFill>
                  <a:schemeClr val="tx1"/>
                </a:solidFill>
              </a:rPr>
              <a:t>- This involves enhancing Māori and Pacific provider inputs and dashboard views.</a:t>
            </a:r>
          </a:p>
        </p:txBody>
      </p:sp>
      <p:sp>
        <p:nvSpPr>
          <p:cNvPr id="27" name="Rounded Rectangle 8">
            <a:extLst>
              <a:ext uri="{FF2B5EF4-FFF2-40B4-BE49-F238E27FC236}">
                <a16:creationId xmlns:a16="http://schemas.microsoft.com/office/drawing/2014/main" id="{B0B66104-08B9-467F-AB70-6AAC83753F3F}"/>
              </a:ext>
            </a:extLst>
          </p:cNvPr>
          <p:cNvSpPr/>
          <p:nvPr/>
        </p:nvSpPr>
        <p:spPr>
          <a:xfrm>
            <a:off x="6215864" y="3611011"/>
            <a:ext cx="5897367" cy="873660"/>
          </a:xfrm>
          <a:prstGeom prst="round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326578"/>
            <a:r>
              <a:rPr lang="en-US" sz="1600" b="1" dirty="0">
                <a:solidFill>
                  <a:schemeClr val="tx1"/>
                </a:solidFill>
              </a:rPr>
              <a:t>Expansion of services </a:t>
            </a:r>
            <a:r>
              <a:rPr lang="en-US" sz="1600" dirty="0">
                <a:solidFill>
                  <a:schemeClr val="tx1"/>
                </a:solidFill>
              </a:rPr>
              <a:t>– This </a:t>
            </a:r>
            <a:r>
              <a:rPr lang="en-NZ" sz="1600" dirty="0">
                <a:solidFill>
                  <a:schemeClr val="tx1"/>
                </a:solidFill>
              </a:rPr>
              <a:t>involves extending the tool to additional community services such as telehealth providers and ambulance providers.</a:t>
            </a:r>
            <a:endParaRPr lang="en-US" sz="1600" dirty="0">
              <a:solidFill>
                <a:schemeClr val="tx1"/>
              </a:solidFill>
            </a:endParaRPr>
          </a:p>
        </p:txBody>
      </p:sp>
      <p:sp>
        <p:nvSpPr>
          <p:cNvPr id="28" name="Rounded Rectangle 8">
            <a:extLst>
              <a:ext uri="{FF2B5EF4-FFF2-40B4-BE49-F238E27FC236}">
                <a16:creationId xmlns:a16="http://schemas.microsoft.com/office/drawing/2014/main" id="{2D48EA79-4466-4887-9522-7CFE1C457200}"/>
              </a:ext>
            </a:extLst>
          </p:cNvPr>
          <p:cNvSpPr/>
          <p:nvPr/>
        </p:nvSpPr>
        <p:spPr>
          <a:xfrm>
            <a:off x="6215864" y="4653836"/>
            <a:ext cx="5897367" cy="873660"/>
          </a:xfrm>
          <a:prstGeom prst="round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326578"/>
            <a:r>
              <a:rPr lang="en-US" sz="1600" b="1" dirty="0">
                <a:solidFill>
                  <a:schemeClr val="tx1"/>
                </a:solidFill>
              </a:rPr>
              <a:t>Ongoing enhancements </a:t>
            </a:r>
            <a:r>
              <a:rPr lang="en-US" sz="1600" dirty="0">
                <a:solidFill>
                  <a:schemeClr val="tx1"/>
                </a:solidFill>
              </a:rPr>
              <a:t>- This involves the ongoing enhancement of the question sets and technical functionality of the tool.</a:t>
            </a:r>
          </a:p>
        </p:txBody>
      </p:sp>
      <p:sp>
        <p:nvSpPr>
          <p:cNvPr id="29" name="Rounded Rectangle 8">
            <a:extLst>
              <a:ext uri="{FF2B5EF4-FFF2-40B4-BE49-F238E27FC236}">
                <a16:creationId xmlns:a16="http://schemas.microsoft.com/office/drawing/2014/main" id="{E25C1601-1DA8-434E-BA7B-8A77268A7E26}"/>
              </a:ext>
            </a:extLst>
          </p:cNvPr>
          <p:cNvSpPr/>
          <p:nvPr/>
        </p:nvSpPr>
        <p:spPr>
          <a:xfrm>
            <a:off x="6215864" y="5717209"/>
            <a:ext cx="5897367" cy="873660"/>
          </a:xfrm>
          <a:prstGeom prst="round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326578"/>
            <a:r>
              <a:rPr lang="en-US" sz="1600" b="1" dirty="0">
                <a:solidFill>
                  <a:schemeClr val="tx1"/>
                </a:solidFill>
              </a:rPr>
              <a:t>Emergency Management Integration </a:t>
            </a:r>
            <a:r>
              <a:rPr lang="en-US" sz="1600" dirty="0">
                <a:solidFill>
                  <a:schemeClr val="tx1"/>
                </a:solidFill>
              </a:rPr>
              <a:t>- This involves adding Emergency Management information layers to the tool.</a:t>
            </a:r>
          </a:p>
        </p:txBody>
      </p:sp>
      <p:pic>
        <p:nvPicPr>
          <p:cNvPr id="7" name="Graphic 6" descr="Hospital">
            <a:extLst>
              <a:ext uri="{FF2B5EF4-FFF2-40B4-BE49-F238E27FC236}">
                <a16:creationId xmlns:a16="http://schemas.microsoft.com/office/drawing/2014/main" id="{46128B1C-DCB5-49DE-AF4C-8D21D16BE6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468" y="1558268"/>
            <a:ext cx="645182" cy="645182"/>
          </a:xfrm>
          <a:prstGeom prst="rect">
            <a:avLst/>
          </a:prstGeom>
        </p:spPr>
      </p:pic>
      <p:pic>
        <p:nvPicPr>
          <p:cNvPr id="31" name="Picture 4" descr="New Zealand map Icon 4719805">
            <a:extLst>
              <a:ext uri="{FF2B5EF4-FFF2-40B4-BE49-F238E27FC236}">
                <a16:creationId xmlns:a16="http://schemas.microsoft.com/office/drawing/2014/main" id="{417122AE-58CF-42F5-B74C-A26F0925C6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92" y="3504827"/>
            <a:ext cx="1086027" cy="108602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Bar chart">
            <a:extLst>
              <a:ext uri="{FF2B5EF4-FFF2-40B4-BE49-F238E27FC236}">
                <a16:creationId xmlns:a16="http://schemas.microsoft.com/office/drawing/2014/main" id="{8C392B6F-AEFE-4434-80BD-4395DAD844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99197" y="1588226"/>
            <a:ext cx="645182" cy="645182"/>
          </a:xfrm>
          <a:prstGeom prst="rect">
            <a:avLst/>
          </a:prstGeom>
        </p:spPr>
      </p:pic>
      <p:pic>
        <p:nvPicPr>
          <p:cNvPr id="12" name="Graphic 11" descr="Handshake">
            <a:extLst>
              <a:ext uri="{FF2B5EF4-FFF2-40B4-BE49-F238E27FC236}">
                <a16:creationId xmlns:a16="http://schemas.microsoft.com/office/drawing/2014/main" id="{31103E9D-502E-4917-A11E-BA3B46E7A19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7114" y="4768075"/>
            <a:ext cx="645182" cy="645182"/>
          </a:xfrm>
          <a:prstGeom prst="rect">
            <a:avLst/>
          </a:prstGeom>
        </p:spPr>
      </p:pic>
      <p:pic>
        <p:nvPicPr>
          <p:cNvPr id="33" name="Graphic 32" descr="Open hand">
            <a:extLst>
              <a:ext uri="{FF2B5EF4-FFF2-40B4-BE49-F238E27FC236}">
                <a16:creationId xmlns:a16="http://schemas.microsoft.com/office/drawing/2014/main" id="{B149B2EF-88C9-4F0E-BD96-615A8B60F12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7114" y="2616506"/>
            <a:ext cx="645182" cy="645182"/>
          </a:xfrm>
          <a:prstGeom prst="rect">
            <a:avLst/>
          </a:prstGeom>
        </p:spPr>
      </p:pic>
      <p:pic>
        <p:nvPicPr>
          <p:cNvPr id="35" name="Graphic 34" descr="Venn diagram">
            <a:extLst>
              <a:ext uri="{FF2B5EF4-FFF2-40B4-BE49-F238E27FC236}">
                <a16:creationId xmlns:a16="http://schemas.microsoft.com/office/drawing/2014/main" id="{CC618030-80CD-486C-A4B0-D32E24733A9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7114" y="5826313"/>
            <a:ext cx="645182" cy="645182"/>
          </a:xfrm>
          <a:prstGeom prst="rect">
            <a:avLst/>
          </a:prstGeom>
        </p:spPr>
      </p:pic>
      <p:pic>
        <p:nvPicPr>
          <p:cNvPr id="37" name="Graphic 36" descr="Ambulance">
            <a:extLst>
              <a:ext uri="{FF2B5EF4-FFF2-40B4-BE49-F238E27FC236}">
                <a16:creationId xmlns:a16="http://schemas.microsoft.com/office/drawing/2014/main" id="{E77EB26E-E467-4FF1-929B-817A85987C3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99197" y="3709837"/>
            <a:ext cx="645182" cy="645182"/>
          </a:xfrm>
          <a:prstGeom prst="rect">
            <a:avLst/>
          </a:prstGeom>
        </p:spPr>
      </p:pic>
      <p:pic>
        <p:nvPicPr>
          <p:cNvPr id="43" name="Graphic 42" descr="Circles with arrows">
            <a:extLst>
              <a:ext uri="{FF2B5EF4-FFF2-40B4-BE49-F238E27FC236}">
                <a16:creationId xmlns:a16="http://schemas.microsoft.com/office/drawing/2014/main" id="{AB3F80B0-EEA8-4749-8898-339A5D675A9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399197" y="4738704"/>
            <a:ext cx="645182" cy="645182"/>
          </a:xfrm>
          <a:prstGeom prst="rect">
            <a:avLst/>
          </a:prstGeom>
        </p:spPr>
      </p:pic>
      <p:pic>
        <p:nvPicPr>
          <p:cNvPr id="45" name="Graphic 44" descr="Siren">
            <a:extLst>
              <a:ext uri="{FF2B5EF4-FFF2-40B4-BE49-F238E27FC236}">
                <a16:creationId xmlns:a16="http://schemas.microsoft.com/office/drawing/2014/main" id="{924C104B-20F3-498D-BF6E-F4C6E18F8D7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399197" y="5826313"/>
            <a:ext cx="645182" cy="645182"/>
          </a:xfrm>
          <a:prstGeom prst="rect">
            <a:avLst/>
          </a:prstGeom>
        </p:spPr>
      </p:pic>
      <p:pic>
        <p:nvPicPr>
          <p:cNvPr id="47" name="Graphic 46" descr="Cheers">
            <a:extLst>
              <a:ext uri="{FF2B5EF4-FFF2-40B4-BE49-F238E27FC236}">
                <a16:creationId xmlns:a16="http://schemas.microsoft.com/office/drawing/2014/main" id="{7BE47CAF-B7CD-4D18-B80D-8979BD5026F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399197" y="2699630"/>
            <a:ext cx="645182" cy="645182"/>
          </a:xfrm>
          <a:prstGeom prst="rect">
            <a:avLst/>
          </a:prstGeom>
        </p:spPr>
      </p:pic>
    </p:spTree>
    <p:extLst>
      <p:ext uri="{BB962C8B-B14F-4D97-AF65-F5344CB8AC3E}">
        <p14:creationId xmlns:p14="http://schemas.microsoft.com/office/powerpoint/2010/main" val="2458509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7FD4E0-DA59-497F-9333-A24D3729CB3D}"/>
              </a:ext>
            </a:extLst>
          </p:cNvPr>
          <p:cNvSpPr>
            <a:spLocks noGrp="1"/>
          </p:cNvSpPr>
          <p:nvPr>
            <p:ph type="body" sz="quarter" idx="14"/>
          </p:nvPr>
        </p:nvSpPr>
        <p:spPr>
          <a:xfrm>
            <a:off x="1" y="349014"/>
            <a:ext cx="12192000" cy="753979"/>
          </a:xfrm>
        </p:spPr>
        <p:txBody>
          <a:bodyPr/>
          <a:lstStyle/>
          <a:p>
            <a:pPr algn="ctr"/>
            <a:r>
              <a:rPr lang="en-US" dirty="0"/>
              <a:t>Appendix One: Test site login details</a:t>
            </a:r>
            <a:endParaRPr lang="en-NZ" dirty="0"/>
          </a:p>
        </p:txBody>
      </p:sp>
      <p:sp>
        <p:nvSpPr>
          <p:cNvPr id="20" name="TextBox 19">
            <a:extLst>
              <a:ext uri="{FF2B5EF4-FFF2-40B4-BE49-F238E27FC236}">
                <a16:creationId xmlns:a16="http://schemas.microsoft.com/office/drawing/2014/main" id="{68BC5501-1056-407E-A027-6DA951061252}"/>
              </a:ext>
            </a:extLst>
          </p:cNvPr>
          <p:cNvSpPr txBox="1"/>
          <p:nvPr/>
        </p:nvSpPr>
        <p:spPr>
          <a:xfrm>
            <a:off x="1320501" y="2367701"/>
            <a:ext cx="6197899" cy="923330"/>
          </a:xfrm>
          <a:prstGeom prst="rect">
            <a:avLst/>
          </a:prstGeom>
          <a:noFill/>
        </p:spPr>
        <p:txBody>
          <a:bodyPr wrap="square">
            <a:spAutoFit/>
          </a:bodyPr>
          <a:lstStyle/>
          <a:p>
            <a:r>
              <a:rPr lang="en-NZ" sz="1800" u="sng" dirty="0">
                <a:solidFill>
                  <a:srgbClr val="0563C1"/>
                </a:solidFill>
                <a:effectLst/>
                <a:latin typeface="Calibri" panose="020F0502020204030204" pitchFamily="34" charset="0"/>
                <a:ea typeface="Calibri" panose="020F0502020204030204" pitchFamily="34" charset="0"/>
                <a:hlinkClick r:id="rId3"/>
              </a:rPr>
              <a:t>resiliencetool.i3-uat.nz</a:t>
            </a:r>
            <a:r>
              <a:rPr lang="en-NZ" sz="1800" dirty="0">
                <a:effectLst/>
                <a:latin typeface="Calibri" panose="020F0502020204030204" pitchFamily="34" charset="0"/>
                <a:ea typeface="Calibri" panose="020F0502020204030204" pitchFamily="34" charset="0"/>
              </a:rPr>
              <a:t> </a:t>
            </a:r>
          </a:p>
          <a:p>
            <a:r>
              <a:rPr lang="en-NZ" sz="1800" dirty="0">
                <a:effectLst/>
                <a:latin typeface="Calibri" panose="020F0502020204030204" pitchFamily="34" charset="0"/>
                <a:ea typeface="Calibri" panose="020F0502020204030204" pitchFamily="34" charset="0"/>
              </a:rPr>
              <a:t>username: </a:t>
            </a:r>
            <a:r>
              <a:rPr lang="en-NZ" sz="1800" dirty="0" err="1">
                <a:effectLst/>
                <a:latin typeface="Calibri" panose="020F0502020204030204" pitchFamily="34" charset="0"/>
                <a:ea typeface="Calibri" panose="020F0502020204030204" pitchFamily="34" charset="0"/>
              </a:rPr>
              <a:t>TeWhatuOra</a:t>
            </a:r>
            <a:endParaRPr lang="en-NZ" sz="1800" dirty="0">
              <a:effectLst/>
              <a:latin typeface="Calibri" panose="020F0502020204030204" pitchFamily="34" charset="0"/>
              <a:ea typeface="Calibri" panose="020F0502020204030204" pitchFamily="34" charset="0"/>
            </a:endParaRPr>
          </a:p>
          <a:p>
            <a:r>
              <a:rPr lang="en-NZ" sz="1800" dirty="0">
                <a:effectLst/>
                <a:latin typeface="Calibri" panose="020F0502020204030204" pitchFamily="34" charset="0"/>
                <a:ea typeface="Calibri" panose="020F0502020204030204" pitchFamily="34" charset="0"/>
              </a:rPr>
              <a:t>password: an0therPWD!</a:t>
            </a:r>
          </a:p>
        </p:txBody>
      </p:sp>
    </p:spTree>
    <p:extLst>
      <p:ext uri="{BB962C8B-B14F-4D97-AF65-F5344CB8AC3E}">
        <p14:creationId xmlns:p14="http://schemas.microsoft.com/office/powerpoint/2010/main" val="284415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3658bfd-1a32-4bd9-9a3d-2c1bc346277a" xsi:nil="true"/>
    <lcf76f155ced4ddcb4097134ff3c332f xmlns="06c3db44-2b58-4120-b9fc-9d4d8540ed2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C7F478586E7D4D94D418853D11A010" ma:contentTypeVersion="13" ma:contentTypeDescription="Create a new document." ma:contentTypeScope="" ma:versionID="8136d8c2e8cb181c9f01d81e7ec8eb6f">
  <xsd:schema xmlns:xsd="http://www.w3.org/2001/XMLSchema" xmlns:xs="http://www.w3.org/2001/XMLSchema" xmlns:p="http://schemas.microsoft.com/office/2006/metadata/properties" xmlns:ns2="06c3db44-2b58-4120-b9fc-9d4d8540ed2c" xmlns:ns3="53658bfd-1a32-4bd9-9a3d-2c1bc346277a" targetNamespace="http://schemas.microsoft.com/office/2006/metadata/properties" ma:root="true" ma:fieldsID="ca26243bb65d8588aea513d0356cfd14" ns2:_="" ns3:_="">
    <xsd:import namespace="06c3db44-2b58-4120-b9fc-9d4d8540ed2c"/>
    <xsd:import namespace="53658bfd-1a32-4bd9-9a3d-2c1bc34627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c3db44-2b58-4120-b9fc-9d4d8540ed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4b5dd37-5270-44cb-ba0d-da2442ae087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658bfd-1a32-4bd9-9a3d-2c1bc346277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beaca21-9c7b-4f45-8b8f-684438d1a375}" ma:internalName="TaxCatchAll" ma:showField="CatchAllData" ma:web="53658bfd-1a32-4bd9-9a3d-2c1bc346277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959BA6-0B2F-4F2A-BC5C-4940582FB889}">
  <ds:schemaRefs>
    <ds:schemaRef ds:uri="http://schemas.microsoft.com/sharepoint/v3/contenttype/forms"/>
  </ds:schemaRefs>
</ds:datastoreItem>
</file>

<file path=customXml/itemProps2.xml><?xml version="1.0" encoding="utf-8"?>
<ds:datastoreItem xmlns:ds="http://schemas.openxmlformats.org/officeDocument/2006/customXml" ds:itemID="{73D1CC9E-E0D5-4FD7-B290-805C78995126}">
  <ds:schemaRefs>
    <ds:schemaRef ds:uri="http://schemas.microsoft.com/office/2006/documentManagement/types"/>
    <ds:schemaRef ds:uri="http://www.w3.org/XML/1998/namespace"/>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53658bfd-1a32-4bd9-9a3d-2c1bc346277a"/>
    <ds:schemaRef ds:uri="06c3db44-2b58-4120-b9fc-9d4d8540ed2c"/>
    <ds:schemaRef ds:uri="http://purl.org/dc/dcmitype/"/>
  </ds:schemaRefs>
</ds:datastoreItem>
</file>

<file path=customXml/itemProps3.xml><?xml version="1.0" encoding="utf-8"?>
<ds:datastoreItem xmlns:ds="http://schemas.openxmlformats.org/officeDocument/2006/customXml" ds:itemID="{28F5E74A-8D3C-49BB-9B92-06C6F3B13E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c3db44-2b58-4120-b9fc-9d4d8540ed2c"/>
    <ds:schemaRef ds:uri="53658bfd-1a32-4bd9-9a3d-2c1bc34627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13145</TotalTime>
  <Words>907</Words>
  <Application>Microsoft Office PowerPoint</Application>
  <PresentationFormat>Widescreen</PresentationFormat>
  <Paragraphs>140</Paragraphs>
  <Slides>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Calibri Light</vt:lpstr>
      <vt:lpstr>Courier New</vt:lpstr>
      <vt:lpstr>Poppins</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Dowson (CMDHB)</dc:creator>
  <cp:lastModifiedBy>Sarah Naidu</cp:lastModifiedBy>
  <cp:revision>173</cp:revision>
  <dcterms:created xsi:type="dcterms:W3CDTF">2022-11-14T21:46:52Z</dcterms:created>
  <dcterms:modified xsi:type="dcterms:W3CDTF">2023-12-06T22:29:35Z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0x010100EAC7F478586E7D4D94D418853D11A010</vt:lpwstr>
  </property>
</Properties>
</file>