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146848361" r:id="rId2"/>
    <p:sldId id="2146848769" r:id="rId3"/>
    <p:sldId id="2146848760" r:id="rId4"/>
    <p:sldId id="2146848763" r:id="rId5"/>
    <p:sldId id="2146848762" r:id="rId6"/>
    <p:sldId id="2146848780" r:id="rId7"/>
    <p:sldId id="2146848715" r:id="rId8"/>
    <p:sldId id="2146848716" r:id="rId9"/>
    <p:sldId id="2146848711" r:id="rId10"/>
    <p:sldId id="2146848771" r:id="rId11"/>
    <p:sldId id="2146848772" r:id="rId12"/>
    <p:sldId id="2146848773" r:id="rId13"/>
    <p:sldId id="2146848774" r:id="rId14"/>
    <p:sldId id="2146848766" r:id="rId15"/>
    <p:sldId id="2146848777" r:id="rId16"/>
    <p:sldId id="2146848778" r:id="rId17"/>
    <p:sldId id="2146848775"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346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AC8FD4-E501-47DB-BB2E-4BE060A7B940}" v="296" dt="2021-09-28T03:32:54.9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121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15290A-7490-4291-BE8E-5EB502E989AD}" type="datetimeFigureOut">
              <a:rPr lang="en-NZ" smtClean="0"/>
              <a:t>30/09/2021</a:t>
            </a:fld>
            <a:endParaRPr lang="en-NZ"/>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2D2E98-4538-40F5-9B14-7777DFBF462C}" type="slidenum">
              <a:rPr lang="en-NZ" smtClean="0"/>
              <a:t>‹#›</a:t>
            </a:fld>
            <a:endParaRPr lang="en-NZ"/>
          </a:p>
        </p:txBody>
      </p:sp>
    </p:spTree>
    <p:extLst>
      <p:ext uri="{BB962C8B-B14F-4D97-AF65-F5344CB8AC3E}">
        <p14:creationId xmlns:p14="http://schemas.microsoft.com/office/powerpoint/2010/main" val="2092184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19DD507-46F4-4EB9-97D4-C10E19579B47}" type="slidenum">
              <a:rPr kumimoji="0" lang="en-N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N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000402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endParaRPr lang="en-NZ"/>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E944C77-8069-45D3-846F-379F9A8DC07D}" type="slidenum">
              <a:rPr kumimoji="0" lang="en-N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N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093247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endParaRPr lang="en-NZ"/>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E944C77-8069-45D3-846F-379F9A8DC07D}" type="slidenum">
              <a:rPr kumimoji="0" lang="en-N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N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067305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19DD507-46F4-4EB9-97D4-C10E19579B47}" type="slidenum">
              <a:rPr kumimoji="0" lang="en-N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N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335271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NZ" dirty="0"/>
          </a:p>
        </p:txBody>
      </p:sp>
      <p:sp>
        <p:nvSpPr>
          <p:cNvPr id="4" name="Slide Number Placeholder 3"/>
          <p:cNvSpPr>
            <a:spLocks noGrp="1"/>
          </p:cNvSpPr>
          <p:nvPr>
            <p:ph type="sldNum" sz="quarter" idx="5"/>
          </p:nvPr>
        </p:nvSpPr>
        <p:spPr/>
        <p:txBody>
          <a:bodyPr/>
          <a:lstStyle/>
          <a:p>
            <a:fld id="{FE944C77-8069-45D3-846F-379F9A8DC07D}" type="slidenum">
              <a:rPr lang="en-NZ" smtClean="0"/>
              <a:t>14</a:t>
            </a:fld>
            <a:endParaRPr lang="en-NZ"/>
          </a:p>
        </p:txBody>
      </p:sp>
    </p:spTree>
    <p:extLst>
      <p:ext uri="{BB962C8B-B14F-4D97-AF65-F5344CB8AC3E}">
        <p14:creationId xmlns:p14="http://schemas.microsoft.com/office/powerpoint/2010/main" val="16029174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FE944C77-8069-45D3-846F-379F9A8DC07D}" type="slidenum">
              <a:rPr lang="en-NZ" smtClean="0"/>
              <a:t>15</a:t>
            </a:fld>
            <a:endParaRPr lang="en-NZ"/>
          </a:p>
        </p:txBody>
      </p:sp>
    </p:spTree>
    <p:extLst>
      <p:ext uri="{BB962C8B-B14F-4D97-AF65-F5344CB8AC3E}">
        <p14:creationId xmlns:p14="http://schemas.microsoft.com/office/powerpoint/2010/main" val="14757614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FE944C77-8069-45D3-846F-379F9A8DC07D}" type="slidenum">
              <a:rPr lang="en-NZ" smtClean="0"/>
              <a:t>16</a:t>
            </a:fld>
            <a:endParaRPr lang="en-NZ"/>
          </a:p>
        </p:txBody>
      </p:sp>
    </p:spTree>
    <p:extLst>
      <p:ext uri="{BB962C8B-B14F-4D97-AF65-F5344CB8AC3E}">
        <p14:creationId xmlns:p14="http://schemas.microsoft.com/office/powerpoint/2010/main" val="490475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endParaRPr lang="en-NZ"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E944C77-8069-45D3-846F-379F9A8DC07D}" type="slidenum">
              <a:rPr kumimoji="0" lang="en-N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N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64184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E944C77-8069-45D3-846F-379F9A8DC07D}" type="slidenum">
              <a:rPr kumimoji="0" lang="en-N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N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4475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E944C77-8069-45D3-846F-379F9A8DC07D}" type="slidenum">
              <a:rPr kumimoji="0" lang="en-N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N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796276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800"/>
              </a:spcAft>
              <a:buClrTx/>
              <a:buSzTx/>
              <a:buFont typeface="Symbol" panose="05050102010706020507" pitchFamily="18" charset="2"/>
              <a:buNone/>
              <a:tabLst/>
              <a:defRPr/>
            </a:pPr>
            <a:endParaRPr lang="en-NZ" dirty="0"/>
          </a:p>
        </p:txBody>
      </p:sp>
      <p:sp>
        <p:nvSpPr>
          <p:cNvPr id="4" name="Slide Number Placeholder 3"/>
          <p:cNvSpPr>
            <a:spLocks noGrp="1"/>
          </p:cNvSpPr>
          <p:nvPr>
            <p:ph type="sldNum" sz="quarter" idx="5"/>
          </p:nvPr>
        </p:nvSpPr>
        <p:spPr/>
        <p:txBody>
          <a:bodyPr/>
          <a:lstStyle/>
          <a:p>
            <a:fld id="{FE944C77-8069-45D3-846F-379F9A8DC07D}" type="slidenum">
              <a:rPr lang="en-NZ" smtClean="0"/>
              <a:t>4</a:t>
            </a:fld>
            <a:endParaRPr lang="en-NZ"/>
          </a:p>
        </p:txBody>
      </p:sp>
    </p:spTree>
    <p:extLst>
      <p:ext uri="{BB962C8B-B14F-4D97-AF65-F5344CB8AC3E}">
        <p14:creationId xmlns:p14="http://schemas.microsoft.com/office/powerpoint/2010/main" val="22090689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NZ" dirty="0"/>
          </a:p>
        </p:txBody>
      </p:sp>
      <p:sp>
        <p:nvSpPr>
          <p:cNvPr id="4" name="Slide Number Placeholder 3"/>
          <p:cNvSpPr>
            <a:spLocks noGrp="1"/>
          </p:cNvSpPr>
          <p:nvPr>
            <p:ph type="sldNum" sz="quarter" idx="5"/>
          </p:nvPr>
        </p:nvSpPr>
        <p:spPr/>
        <p:txBody>
          <a:bodyPr/>
          <a:lstStyle/>
          <a:p>
            <a:fld id="{FE944C77-8069-45D3-846F-379F9A8DC07D}" type="slidenum">
              <a:rPr lang="en-NZ" smtClean="0"/>
              <a:t>5</a:t>
            </a:fld>
            <a:endParaRPr lang="en-NZ"/>
          </a:p>
        </p:txBody>
      </p:sp>
    </p:spTree>
    <p:extLst>
      <p:ext uri="{BB962C8B-B14F-4D97-AF65-F5344CB8AC3E}">
        <p14:creationId xmlns:p14="http://schemas.microsoft.com/office/powerpoint/2010/main" val="25305486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NZ" dirty="0"/>
          </a:p>
        </p:txBody>
      </p:sp>
      <p:sp>
        <p:nvSpPr>
          <p:cNvPr id="4" name="Slide Number Placeholder 3"/>
          <p:cNvSpPr>
            <a:spLocks noGrp="1"/>
          </p:cNvSpPr>
          <p:nvPr>
            <p:ph type="sldNum" sz="quarter" idx="5"/>
          </p:nvPr>
        </p:nvSpPr>
        <p:spPr/>
        <p:txBody>
          <a:bodyPr/>
          <a:lstStyle/>
          <a:p>
            <a:fld id="{FE944C77-8069-45D3-846F-379F9A8DC07D}" type="slidenum">
              <a:rPr lang="en-NZ" smtClean="0"/>
              <a:t>7</a:t>
            </a:fld>
            <a:endParaRPr lang="en-NZ"/>
          </a:p>
        </p:txBody>
      </p:sp>
    </p:spTree>
    <p:extLst>
      <p:ext uri="{BB962C8B-B14F-4D97-AF65-F5344CB8AC3E}">
        <p14:creationId xmlns:p14="http://schemas.microsoft.com/office/powerpoint/2010/main" val="37059214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endParaRPr lang="en-NZ"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E944C77-8069-45D3-846F-379F9A8DC07D}" type="slidenum">
              <a:rPr kumimoji="0" lang="en-N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N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65421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19DD507-46F4-4EB9-97D4-C10E19579B47}" type="slidenum">
              <a:rPr kumimoji="0" lang="en-N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N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000402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endParaRPr lang="en-NZ"/>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E944C77-8069-45D3-846F-379F9A8DC07D}" type="slidenum">
              <a:rPr kumimoji="0" lang="en-N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N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30827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371560A-868A-4521-9072-70B6148B7243}" type="datetimeFigureOut">
              <a:rPr lang="en-NZ" smtClean="0"/>
              <a:t>30/09/2021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D8AC661-E926-494F-B462-4D911057B5D2}" type="slidenum">
              <a:rPr lang="en-NZ" smtClean="0"/>
              <a:t>‹#›</a:t>
            </a:fld>
            <a:endParaRPr lang="en-NZ"/>
          </a:p>
        </p:txBody>
      </p:sp>
    </p:spTree>
    <p:extLst>
      <p:ext uri="{BB962C8B-B14F-4D97-AF65-F5344CB8AC3E}">
        <p14:creationId xmlns:p14="http://schemas.microsoft.com/office/powerpoint/2010/main" val="231545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71560A-868A-4521-9072-70B6148B7243}" type="datetimeFigureOut">
              <a:rPr lang="en-NZ" smtClean="0"/>
              <a:t>30/09/2021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D8AC661-E926-494F-B462-4D911057B5D2}" type="slidenum">
              <a:rPr lang="en-NZ" smtClean="0"/>
              <a:t>‹#›</a:t>
            </a:fld>
            <a:endParaRPr lang="en-NZ"/>
          </a:p>
        </p:txBody>
      </p:sp>
    </p:spTree>
    <p:extLst>
      <p:ext uri="{BB962C8B-B14F-4D97-AF65-F5344CB8AC3E}">
        <p14:creationId xmlns:p14="http://schemas.microsoft.com/office/powerpoint/2010/main" val="4061025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71560A-868A-4521-9072-70B6148B7243}" type="datetimeFigureOut">
              <a:rPr lang="en-NZ" smtClean="0"/>
              <a:t>30/09/2021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D8AC661-E926-494F-B462-4D911057B5D2}" type="slidenum">
              <a:rPr lang="en-NZ" smtClean="0"/>
              <a:t>‹#›</a:t>
            </a:fld>
            <a:endParaRPr lang="en-NZ"/>
          </a:p>
        </p:txBody>
      </p:sp>
    </p:spTree>
    <p:extLst>
      <p:ext uri="{BB962C8B-B14F-4D97-AF65-F5344CB8AC3E}">
        <p14:creationId xmlns:p14="http://schemas.microsoft.com/office/powerpoint/2010/main" val="25978201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blue">
    <p:spTree>
      <p:nvGrpSpPr>
        <p:cNvPr id="1" name=""/>
        <p:cNvGrpSpPr/>
        <p:nvPr/>
      </p:nvGrpSpPr>
      <p:grpSpPr>
        <a:xfrm>
          <a:off x="0" y="0"/>
          <a:ext cx="0" cy="0"/>
          <a:chOff x="0" y="0"/>
          <a:chExt cx="0" cy="0"/>
        </a:xfrm>
      </p:grpSpPr>
      <p:sp>
        <p:nvSpPr>
          <p:cNvPr id="18" name="Round Single Corner Rectangle 17"/>
          <p:cNvSpPr/>
          <p:nvPr userDrawn="1"/>
        </p:nvSpPr>
        <p:spPr>
          <a:xfrm rot="10800000" flipH="1">
            <a:off x="324000" y="346157"/>
            <a:ext cx="8496000" cy="6210000"/>
          </a:xfrm>
          <a:prstGeom prst="round1Rect">
            <a:avLst>
              <a:gd name="adj" fmla="val 10516"/>
            </a:avLst>
          </a:prstGeom>
          <a:solidFill>
            <a:srgbClr val="213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pic>
        <p:nvPicPr>
          <p:cNvPr id="19" name="Picture 18"/>
          <p:cNvPicPr>
            <a:picLocks noChangeAspect="1"/>
          </p:cNvPicPr>
          <p:nvPr userDrawn="1"/>
        </p:nvPicPr>
        <p:blipFill rotWithShape="1">
          <a:blip r:embed="rId2">
            <a:extLst>
              <a:ext uri="{28A0092B-C50C-407E-A947-70E740481C1C}">
                <a14:useLocalDpi xmlns:a14="http://schemas.microsoft.com/office/drawing/2010/main" val="0"/>
              </a:ext>
            </a:extLst>
          </a:blip>
          <a:srcRect l="3448"/>
          <a:stretch/>
        </p:blipFill>
        <p:spPr>
          <a:xfrm>
            <a:off x="324000" y="0"/>
            <a:ext cx="8820000" cy="6857999"/>
          </a:xfrm>
          <a:prstGeom prst="rect">
            <a:avLst/>
          </a:prstGeom>
        </p:spPr>
      </p:pic>
      <p:sp>
        <p:nvSpPr>
          <p:cNvPr id="2" name="Title 1"/>
          <p:cNvSpPr>
            <a:spLocks noGrp="1"/>
          </p:cNvSpPr>
          <p:nvPr>
            <p:ph type="ctrTitle"/>
          </p:nvPr>
        </p:nvSpPr>
        <p:spPr>
          <a:xfrm>
            <a:off x="865318" y="1096352"/>
            <a:ext cx="7461975" cy="2168165"/>
          </a:xfrm>
          <a:prstGeom prst="rect">
            <a:avLst/>
          </a:prstGeom>
          <a:solidFill>
            <a:schemeClr val="bg1">
              <a:alpha val="0"/>
            </a:schemeClr>
          </a:solidFill>
        </p:spPr>
        <p:txBody>
          <a:bodyPr anchor="b">
            <a:normAutofit/>
          </a:bodyPr>
          <a:lstStyle>
            <a:lvl1pPr algn="l">
              <a:defRPr sz="3200" b="1">
                <a:solidFill>
                  <a:schemeClr val="bg1"/>
                </a:solidFill>
                <a:latin typeface="Segoe UI" panose="020B0502040204020203" pitchFamily="34" charset="0"/>
                <a:cs typeface="Segoe UI" panose="020B0502040204020203" pitchFamily="34" charset="0"/>
              </a:defRPr>
            </a:lvl1pPr>
          </a:lstStyle>
          <a:p>
            <a:r>
              <a:rPr lang="en-US"/>
              <a:t>Click to edit Master title style</a:t>
            </a:r>
          </a:p>
        </p:txBody>
      </p:sp>
      <p:sp>
        <p:nvSpPr>
          <p:cNvPr id="3" name="Subtitle 2"/>
          <p:cNvSpPr>
            <a:spLocks noGrp="1"/>
          </p:cNvSpPr>
          <p:nvPr>
            <p:ph type="subTitle" idx="1"/>
          </p:nvPr>
        </p:nvSpPr>
        <p:spPr>
          <a:xfrm>
            <a:off x="865317" y="3465115"/>
            <a:ext cx="7461975" cy="1222849"/>
          </a:xfrm>
          <a:prstGeom prst="rect">
            <a:avLst/>
          </a:prstGeom>
        </p:spPr>
        <p:txBody>
          <a:bodyPr/>
          <a:lstStyle>
            <a:lvl1pPr marL="0" indent="0" algn="l">
              <a:buNone/>
              <a:defRPr sz="2400">
                <a:solidFill>
                  <a:schemeClr val="bg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7" name="Content Placeholder 2"/>
          <p:cNvSpPr>
            <a:spLocks noGrp="1"/>
          </p:cNvSpPr>
          <p:nvPr>
            <p:ph idx="10"/>
          </p:nvPr>
        </p:nvSpPr>
        <p:spPr>
          <a:xfrm>
            <a:off x="865318" y="5102148"/>
            <a:ext cx="7461974" cy="1036206"/>
          </a:xfrm>
          <a:prstGeom prst="rect">
            <a:avLst/>
          </a:prstGeom>
        </p:spPr>
        <p:txBody>
          <a:bodyPr anchor="b" anchorCtr="0">
            <a:normAutofit/>
          </a:bodyPr>
          <a:lstStyle>
            <a:lvl1pPr marL="0" indent="0">
              <a:lnSpc>
                <a:spcPct val="100000"/>
              </a:lnSpc>
              <a:spcBef>
                <a:spcPts val="0"/>
              </a:spcBef>
              <a:buNone/>
              <a:defRPr sz="1800">
                <a:solidFill>
                  <a:schemeClr val="bg1"/>
                </a:solidFill>
                <a:latin typeface="Segoe UI" panose="020B0502040204020203" pitchFamily="34" charset="0"/>
                <a:cs typeface="Segoe UI" panose="020B0502040204020203" pitchFamily="34" charset="0"/>
              </a:defRPr>
            </a:lvl1pPr>
            <a:lvl2pPr marL="457200" indent="0">
              <a:buNone/>
              <a:defRPr sz="1800">
                <a:solidFill>
                  <a:schemeClr val="bg1"/>
                </a:solidFill>
                <a:latin typeface="Segoe UI" panose="020B0502040204020203" pitchFamily="34" charset="0"/>
                <a:cs typeface="Segoe UI" panose="020B0502040204020203" pitchFamily="34" charset="0"/>
              </a:defRPr>
            </a:lvl2pPr>
            <a:lvl3pPr marL="914400" indent="0">
              <a:buNone/>
              <a:defRPr sz="1800">
                <a:solidFill>
                  <a:schemeClr val="bg1"/>
                </a:solidFill>
                <a:latin typeface="Segoe UI" panose="020B0502040204020203" pitchFamily="34" charset="0"/>
                <a:cs typeface="Segoe UI" panose="020B0502040204020203" pitchFamily="34" charset="0"/>
              </a:defRPr>
            </a:lvl3pPr>
            <a:lvl4pPr marL="1371600" indent="0">
              <a:buNone/>
              <a:defRPr sz="1800">
                <a:solidFill>
                  <a:schemeClr val="bg1"/>
                </a:solidFill>
                <a:latin typeface="Segoe UI" panose="020B0502040204020203" pitchFamily="34" charset="0"/>
                <a:cs typeface="Segoe UI" panose="020B0502040204020203" pitchFamily="34" charset="0"/>
              </a:defRPr>
            </a:lvl4pPr>
            <a:lvl5pPr marL="1828800" indent="0">
              <a:buNone/>
              <a:defRPr sz="1800">
                <a:solidFill>
                  <a:schemeClr val="bg1"/>
                </a:solidFill>
                <a:latin typeface="Segoe UI" panose="020B0502040204020203" pitchFamily="34" charset="0"/>
                <a:cs typeface="Segoe UI" panose="020B0502040204020203" pitchFamily="34" charset="0"/>
              </a:defRPr>
            </a:lvl5pPr>
          </a:lstStyle>
          <a:p>
            <a:pPr lvl="0"/>
            <a:r>
              <a:rPr lang="en-US"/>
              <a:t>Click to edit Master text styles</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721310" y="895755"/>
            <a:ext cx="1605982" cy="647268"/>
          </a:xfrm>
          <a:prstGeom prst="rect">
            <a:avLst/>
          </a:prstGeom>
        </p:spPr>
      </p:pic>
    </p:spTree>
    <p:extLst>
      <p:ext uri="{BB962C8B-B14F-4D97-AF65-F5344CB8AC3E}">
        <p14:creationId xmlns:p14="http://schemas.microsoft.com/office/powerpoint/2010/main" val="1562554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ingle column blue">
    <p:spTree>
      <p:nvGrpSpPr>
        <p:cNvPr id="1" name=""/>
        <p:cNvGrpSpPr/>
        <p:nvPr/>
      </p:nvGrpSpPr>
      <p:grpSpPr>
        <a:xfrm>
          <a:off x="0" y="0"/>
          <a:ext cx="0" cy="0"/>
          <a:chOff x="0" y="0"/>
          <a:chExt cx="0" cy="0"/>
        </a:xfrm>
      </p:grpSpPr>
      <p:sp>
        <p:nvSpPr>
          <p:cNvPr id="5" name="Round Single Corner Rectangle 4"/>
          <p:cNvSpPr/>
          <p:nvPr userDrawn="1"/>
        </p:nvSpPr>
        <p:spPr>
          <a:xfrm rot="10800000" flipH="1">
            <a:off x="324000" y="339341"/>
            <a:ext cx="8496000" cy="6210000"/>
          </a:xfrm>
          <a:prstGeom prst="round1Rect">
            <a:avLst>
              <a:gd name="adj" fmla="val 7042"/>
            </a:avLst>
          </a:prstGeom>
          <a:solidFill>
            <a:srgbClr val="213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Rectangle 2"/>
          <p:cNvSpPr/>
          <p:nvPr userDrawn="1"/>
        </p:nvSpPr>
        <p:spPr>
          <a:xfrm>
            <a:off x="0" y="0"/>
            <a:ext cx="9144000" cy="61173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itle 1"/>
          <p:cNvSpPr>
            <a:spLocks noGrp="1"/>
          </p:cNvSpPr>
          <p:nvPr>
            <p:ph type="title"/>
          </p:nvPr>
        </p:nvSpPr>
        <p:spPr>
          <a:xfrm>
            <a:off x="628650" y="122522"/>
            <a:ext cx="7886700" cy="1074060"/>
          </a:xfrm>
          <a:prstGeom prst="rect">
            <a:avLst/>
          </a:prstGeom>
        </p:spPr>
        <p:txBody>
          <a:bodyPr anchor="ctr" anchorCtr="0">
            <a:normAutofit/>
          </a:bodyPr>
          <a:lstStyle>
            <a:lvl1pPr>
              <a:defRPr sz="2800" b="1">
                <a:solidFill>
                  <a:srgbClr val="213463"/>
                </a:solidFill>
                <a:latin typeface="Segoe UI" panose="020B0502040204020203" pitchFamily="34" charset="0"/>
                <a:cs typeface="Segoe UI" panose="020B0502040204020203" pitchFamily="34" charset="0"/>
              </a:defRPr>
            </a:lvl1pPr>
          </a:lstStyle>
          <a:p>
            <a:r>
              <a:rPr lang="en-US"/>
              <a:t>Click to edit Master title style</a:t>
            </a:r>
          </a:p>
        </p:txBody>
      </p:sp>
      <p:sp>
        <p:nvSpPr>
          <p:cNvPr id="6" name="Slide Number Placeholder 3"/>
          <p:cNvSpPr txBox="1">
            <a:spLocks/>
          </p:cNvSpPr>
          <p:nvPr userDrawn="1"/>
        </p:nvSpPr>
        <p:spPr>
          <a:xfrm>
            <a:off x="6369723" y="6079688"/>
            <a:ext cx="20574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a:solidFill>
                <a:schemeClr val="bg1">
                  <a:alpha val="20000"/>
                </a:schemeClr>
              </a:solidFill>
              <a:latin typeface="Segoe UI Semibold" panose="020B0702040204020203" pitchFamily="34" charset="0"/>
              <a:cs typeface="Segoe UI Semibold" panose="020B0702040204020203" pitchFamily="34" charset="0"/>
            </a:endParaRPr>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28566" y="406292"/>
            <a:ext cx="750823" cy="302362"/>
          </a:xfrm>
          <a:prstGeom prst="rect">
            <a:avLst/>
          </a:prstGeom>
        </p:spPr>
      </p:pic>
      <p:sp>
        <p:nvSpPr>
          <p:cNvPr id="9" name="Slide Number Placeholder 3"/>
          <p:cNvSpPr txBox="1">
            <a:spLocks/>
          </p:cNvSpPr>
          <p:nvPr userDrawn="1"/>
        </p:nvSpPr>
        <p:spPr>
          <a:xfrm>
            <a:off x="6369723" y="6079688"/>
            <a:ext cx="20574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a:solidFill>
                <a:schemeClr val="bg1">
                  <a:alpha val="20000"/>
                </a:schemeClr>
              </a:solidFill>
              <a:latin typeface="Segoe UI Semibold" panose="020B0702040204020203" pitchFamily="34" charset="0"/>
              <a:cs typeface="Segoe UI Semibold" panose="020B0702040204020203" pitchFamily="34" charset="0"/>
            </a:endParaRPr>
          </a:p>
        </p:txBody>
      </p:sp>
      <p:sp>
        <p:nvSpPr>
          <p:cNvPr id="10" name="Content Placeholder 2"/>
          <p:cNvSpPr>
            <a:spLocks noGrp="1"/>
          </p:cNvSpPr>
          <p:nvPr>
            <p:ph idx="1"/>
          </p:nvPr>
        </p:nvSpPr>
        <p:spPr>
          <a:xfrm>
            <a:off x="628650" y="1536382"/>
            <a:ext cx="7886700" cy="4058340"/>
          </a:xfrm>
          <a:prstGeom prst="rect">
            <a:avLst/>
          </a:prstGeo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Box 10"/>
          <p:cNvSpPr txBox="1"/>
          <p:nvPr userDrawn="1"/>
        </p:nvSpPr>
        <p:spPr>
          <a:xfrm>
            <a:off x="628650" y="897994"/>
            <a:ext cx="7886700" cy="464267"/>
          </a:xfrm>
          <a:prstGeom prst="rect">
            <a:avLst/>
          </a:prstGeom>
        </p:spPr>
        <p:txBody>
          <a:bodyPr vert="horz" wrap="square" lIns="91440" tIns="45720" rIns="91440" bIns="45720" rtlCol="0">
            <a:normAutofit/>
          </a:bodyPr>
          <a:lstStyle/>
          <a:p>
            <a:pPr algn="l">
              <a:lnSpc>
                <a:spcPct val="150000"/>
              </a:lnSpc>
              <a:spcBef>
                <a:spcPts val="0"/>
              </a:spcBef>
            </a:pPr>
            <a:endParaRPr lang="en-NZ" sz="1400"/>
          </a:p>
        </p:txBody>
      </p:sp>
      <p:sp>
        <p:nvSpPr>
          <p:cNvPr id="14" name="Text Placeholder 20"/>
          <p:cNvSpPr>
            <a:spLocks noGrp="1"/>
          </p:cNvSpPr>
          <p:nvPr>
            <p:ph type="body" sz="quarter" idx="10"/>
          </p:nvPr>
        </p:nvSpPr>
        <p:spPr>
          <a:xfrm>
            <a:off x="628650" y="985167"/>
            <a:ext cx="7886700" cy="551318"/>
          </a:xfrm>
          <a:prstGeom prst="rect">
            <a:avLst/>
          </a:prstGeom>
        </p:spPr>
        <p:txBody>
          <a:bodyPr>
            <a:noAutofit/>
          </a:bodyPr>
          <a:lstStyle>
            <a:lvl1pPr marL="0" indent="0">
              <a:buFontTx/>
              <a:buNone/>
              <a:defRPr sz="1400">
                <a:solidFill>
                  <a:schemeClr val="tx1"/>
                </a:solidFill>
              </a:defRPr>
            </a:lvl1pPr>
            <a:lvl2pPr marL="457200" indent="0">
              <a:buFontTx/>
              <a:buNone/>
              <a:defRPr sz="1200">
                <a:solidFill>
                  <a:schemeClr val="bg1"/>
                </a:solidFill>
              </a:defRPr>
            </a:lvl2pPr>
            <a:lvl3pPr marL="914400" indent="0">
              <a:buFontTx/>
              <a:buNone/>
              <a:defRPr sz="1200">
                <a:solidFill>
                  <a:schemeClr val="bg1"/>
                </a:solidFill>
              </a:defRPr>
            </a:lvl3pPr>
            <a:lvl4pPr marL="1371600" indent="0">
              <a:buFontTx/>
              <a:buNone/>
              <a:defRPr sz="1200">
                <a:solidFill>
                  <a:schemeClr val="bg1"/>
                </a:solidFill>
              </a:defRPr>
            </a:lvl4pPr>
            <a:lvl5pPr marL="1828800" indent="0">
              <a:buFontTx/>
              <a:buNone/>
              <a:defRPr sz="12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2540399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71560A-868A-4521-9072-70B6148B7243}" type="datetimeFigureOut">
              <a:rPr lang="en-NZ" smtClean="0"/>
              <a:t>30/09/2021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D8AC661-E926-494F-B462-4D911057B5D2}" type="slidenum">
              <a:rPr lang="en-NZ" smtClean="0"/>
              <a:t>‹#›</a:t>
            </a:fld>
            <a:endParaRPr lang="en-NZ"/>
          </a:p>
        </p:txBody>
      </p:sp>
    </p:spTree>
    <p:extLst>
      <p:ext uri="{BB962C8B-B14F-4D97-AF65-F5344CB8AC3E}">
        <p14:creationId xmlns:p14="http://schemas.microsoft.com/office/powerpoint/2010/main" val="1665492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71560A-868A-4521-9072-70B6148B7243}" type="datetimeFigureOut">
              <a:rPr lang="en-NZ" smtClean="0"/>
              <a:t>30/09/2021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D8AC661-E926-494F-B462-4D911057B5D2}" type="slidenum">
              <a:rPr lang="en-NZ" smtClean="0"/>
              <a:t>‹#›</a:t>
            </a:fld>
            <a:endParaRPr lang="en-NZ"/>
          </a:p>
        </p:txBody>
      </p:sp>
    </p:spTree>
    <p:extLst>
      <p:ext uri="{BB962C8B-B14F-4D97-AF65-F5344CB8AC3E}">
        <p14:creationId xmlns:p14="http://schemas.microsoft.com/office/powerpoint/2010/main" val="512537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371560A-868A-4521-9072-70B6148B7243}" type="datetimeFigureOut">
              <a:rPr lang="en-NZ" smtClean="0"/>
              <a:t>30/09/2021</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6D8AC661-E926-494F-B462-4D911057B5D2}" type="slidenum">
              <a:rPr lang="en-NZ" smtClean="0"/>
              <a:t>‹#›</a:t>
            </a:fld>
            <a:endParaRPr lang="en-NZ"/>
          </a:p>
        </p:txBody>
      </p:sp>
    </p:spTree>
    <p:extLst>
      <p:ext uri="{BB962C8B-B14F-4D97-AF65-F5344CB8AC3E}">
        <p14:creationId xmlns:p14="http://schemas.microsoft.com/office/powerpoint/2010/main" val="774774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371560A-868A-4521-9072-70B6148B7243}" type="datetimeFigureOut">
              <a:rPr lang="en-NZ" smtClean="0"/>
              <a:t>30/09/2021</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6D8AC661-E926-494F-B462-4D911057B5D2}" type="slidenum">
              <a:rPr lang="en-NZ" smtClean="0"/>
              <a:t>‹#›</a:t>
            </a:fld>
            <a:endParaRPr lang="en-NZ"/>
          </a:p>
        </p:txBody>
      </p:sp>
    </p:spTree>
    <p:extLst>
      <p:ext uri="{BB962C8B-B14F-4D97-AF65-F5344CB8AC3E}">
        <p14:creationId xmlns:p14="http://schemas.microsoft.com/office/powerpoint/2010/main" val="1346694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71560A-868A-4521-9072-70B6148B7243}" type="datetimeFigureOut">
              <a:rPr lang="en-NZ" smtClean="0"/>
              <a:t>30/09/2021</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6D8AC661-E926-494F-B462-4D911057B5D2}" type="slidenum">
              <a:rPr lang="en-NZ" smtClean="0"/>
              <a:t>‹#›</a:t>
            </a:fld>
            <a:endParaRPr lang="en-NZ"/>
          </a:p>
        </p:txBody>
      </p:sp>
    </p:spTree>
    <p:extLst>
      <p:ext uri="{BB962C8B-B14F-4D97-AF65-F5344CB8AC3E}">
        <p14:creationId xmlns:p14="http://schemas.microsoft.com/office/powerpoint/2010/main" val="2591916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71560A-868A-4521-9072-70B6148B7243}" type="datetimeFigureOut">
              <a:rPr lang="en-NZ" smtClean="0"/>
              <a:t>30/09/2021</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6D8AC661-E926-494F-B462-4D911057B5D2}" type="slidenum">
              <a:rPr lang="en-NZ" smtClean="0"/>
              <a:t>‹#›</a:t>
            </a:fld>
            <a:endParaRPr lang="en-NZ"/>
          </a:p>
        </p:txBody>
      </p:sp>
    </p:spTree>
    <p:extLst>
      <p:ext uri="{BB962C8B-B14F-4D97-AF65-F5344CB8AC3E}">
        <p14:creationId xmlns:p14="http://schemas.microsoft.com/office/powerpoint/2010/main" val="2495817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71560A-868A-4521-9072-70B6148B7243}" type="datetimeFigureOut">
              <a:rPr lang="en-NZ" smtClean="0"/>
              <a:t>30/09/2021</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6D8AC661-E926-494F-B462-4D911057B5D2}" type="slidenum">
              <a:rPr lang="en-NZ" smtClean="0"/>
              <a:t>‹#›</a:t>
            </a:fld>
            <a:endParaRPr lang="en-NZ"/>
          </a:p>
        </p:txBody>
      </p:sp>
    </p:spTree>
    <p:extLst>
      <p:ext uri="{BB962C8B-B14F-4D97-AF65-F5344CB8AC3E}">
        <p14:creationId xmlns:p14="http://schemas.microsoft.com/office/powerpoint/2010/main" val="2610806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71560A-868A-4521-9072-70B6148B7243}" type="datetimeFigureOut">
              <a:rPr lang="en-NZ" smtClean="0"/>
              <a:t>30/09/2021</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6D8AC661-E926-494F-B462-4D911057B5D2}" type="slidenum">
              <a:rPr lang="en-NZ" smtClean="0"/>
              <a:t>‹#›</a:t>
            </a:fld>
            <a:endParaRPr lang="en-NZ"/>
          </a:p>
        </p:txBody>
      </p:sp>
    </p:spTree>
    <p:extLst>
      <p:ext uri="{BB962C8B-B14F-4D97-AF65-F5344CB8AC3E}">
        <p14:creationId xmlns:p14="http://schemas.microsoft.com/office/powerpoint/2010/main" val="2999981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71560A-868A-4521-9072-70B6148B7243}" type="datetimeFigureOut">
              <a:rPr lang="en-NZ" smtClean="0"/>
              <a:t>30/09/2021</a:t>
            </a:fld>
            <a:endParaRPr lang="en-N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8AC661-E926-494F-B462-4D911057B5D2}" type="slidenum">
              <a:rPr lang="en-NZ" smtClean="0"/>
              <a:t>‹#›</a:t>
            </a:fld>
            <a:endParaRPr lang="en-NZ"/>
          </a:p>
        </p:txBody>
      </p:sp>
    </p:spTree>
    <p:extLst>
      <p:ext uri="{BB962C8B-B14F-4D97-AF65-F5344CB8AC3E}">
        <p14:creationId xmlns:p14="http://schemas.microsoft.com/office/powerpoint/2010/main" val="23075028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openxmlformats.org/officeDocument/2006/relationships/image" Target="../media/image20.png"/></Relationships>
</file>

<file path=ppt/slides/_rels/slide1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1.xml"/><Relationship Id="rId1" Type="http://schemas.openxmlformats.org/officeDocument/2006/relationships/slideLayout" Target="../slideLayouts/slideLayout13.xml"/><Relationship Id="rId4" Type="http://schemas.openxmlformats.org/officeDocument/2006/relationships/image" Target="../media/image23.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6.xml"/><Relationship Id="rId1" Type="http://schemas.openxmlformats.org/officeDocument/2006/relationships/slideLayout" Target="../slideLayouts/slideLayout13.xml"/><Relationship Id="rId4" Type="http://schemas.openxmlformats.org/officeDocument/2006/relationships/image" Target="../media/image28.svg"/></Relationships>
</file>

<file path=ppt/slides/_rels/slide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3.xml.rels><?xml version="1.0" encoding="UTF-8" standalone="yes"?>
<Relationships xmlns="http://schemas.openxmlformats.org/package/2006/relationships"><Relationship Id="rId3" Type="http://schemas.openxmlformats.org/officeDocument/2006/relationships/hyperlink" Target="mailto:request_forms@health.govt.nz"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hyperlink" Target="mailto:help@C-19imms.min.health.nz"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3.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18.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3E569-BF08-4BEE-97F1-2C9264368151}"/>
              </a:ext>
            </a:extLst>
          </p:cNvPr>
          <p:cNvSpPr>
            <a:spLocks noGrp="1"/>
          </p:cNvSpPr>
          <p:nvPr>
            <p:ph type="ctrTitle"/>
          </p:nvPr>
        </p:nvSpPr>
        <p:spPr>
          <a:xfrm>
            <a:off x="865318" y="1096352"/>
            <a:ext cx="7461975" cy="2168165"/>
          </a:xfrm>
        </p:spPr>
        <p:txBody>
          <a:bodyPr/>
          <a:lstStyle/>
          <a:p>
            <a:r>
              <a:rPr lang="en-NZ" dirty="0"/>
              <a:t>Payments – Provider Org Admin</a:t>
            </a:r>
          </a:p>
        </p:txBody>
      </p:sp>
      <p:sp>
        <p:nvSpPr>
          <p:cNvPr id="3" name="Subtitle 2">
            <a:extLst>
              <a:ext uri="{FF2B5EF4-FFF2-40B4-BE49-F238E27FC236}">
                <a16:creationId xmlns:a16="http://schemas.microsoft.com/office/drawing/2014/main" id="{6DD2F115-4CCF-4702-B481-B4D764291A0B}"/>
              </a:ext>
            </a:extLst>
          </p:cNvPr>
          <p:cNvSpPr>
            <a:spLocks noGrp="1"/>
          </p:cNvSpPr>
          <p:nvPr>
            <p:ph type="subTitle" idx="1"/>
          </p:nvPr>
        </p:nvSpPr>
        <p:spPr>
          <a:xfrm>
            <a:off x="865318" y="3465116"/>
            <a:ext cx="7066318" cy="1222849"/>
          </a:xfrm>
        </p:spPr>
        <p:txBody>
          <a:bodyPr/>
          <a:lstStyle/>
          <a:p>
            <a:r>
              <a:rPr lang="en-NZ" dirty="0"/>
              <a:t>Covid-19 Vaccination Programme</a:t>
            </a:r>
          </a:p>
        </p:txBody>
      </p:sp>
      <p:sp>
        <p:nvSpPr>
          <p:cNvPr id="4" name="Content Placeholder 3">
            <a:extLst>
              <a:ext uri="{FF2B5EF4-FFF2-40B4-BE49-F238E27FC236}">
                <a16:creationId xmlns:a16="http://schemas.microsoft.com/office/drawing/2014/main" id="{7D3A8E63-F1EC-4F41-93BC-B33F9867046B}"/>
              </a:ext>
            </a:extLst>
          </p:cNvPr>
          <p:cNvSpPr>
            <a:spLocks noGrp="1"/>
          </p:cNvSpPr>
          <p:nvPr>
            <p:ph idx="10"/>
          </p:nvPr>
        </p:nvSpPr>
        <p:spPr>
          <a:xfrm>
            <a:off x="865318" y="5102148"/>
            <a:ext cx="7066317" cy="1036206"/>
          </a:xfrm>
        </p:spPr>
        <p:txBody>
          <a:bodyPr/>
          <a:lstStyle/>
          <a:p>
            <a:r>
              <a:rPr lang="en-NZ"/>
              <a:t>September 2021</a:t>
            </a:r>
          </a:p>
        </p:txBody>
      </p:sp>
    </p:spTree>
    <p:extLst>
      <p:ext uri="{BB962C8B-B14F-4D97-AF65-F5344CB8AC3E}">
        <p14:creationId xmlns:p14="http://schemas.microsoft.com/office/powerpoint/2010/main" val="4069400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8615D-BC45-41E6-A477-8FED44FD7781}"/>
              </a:ext>
            </a:extLst>
          </p:cNvPr>
          <p:cNvSpPr>
            <a:spLocks noGrp="1"/>
          </p:cNvSpPr>
          <p:nvPr>
            <p:ph type="title"/>
          </p:nvPr>
        </p:nvSpPr>
        <p:spPr/>
        <p:txBody>
          <a:bodyPr/>
          <a:lstStyle/>
          <a:p>
            <a:r>
              <a:rPr lang="en-NZ"/>
              <a:t>How To: Complete Invoice Reconciliation – Single Site</a:t>
            </a:r>
          </a:p>
        </p:txBody>
      </p:sp>
      <p:sp>
        <p:nvSpPr>
          <p:cNvPr id="4" name="Text Placeholder 3">
            <a:extLst>
              <a:ext uri="{FF2B5EF4-FFF2-40B4-BE49-F238E27FC236}">
                <a16:creationId xmlns:a16="http://schemas.microsoft.com/office/drawing/2014/main" id="{72F763C1-EFDB-44B6-AA28-4F11FD479066}"/>
              </a:ext>
            </a:extLst>
          </p:cNvPr>
          <p:cNvSpPr>
            <a:spLocks noGrp="1"/>
          </p:cNvSpPr>
          <p:nvPr>
            <p:ph type="body" sz="quarter" idx="10"/>
          </p:nvPr>
        </p:nvSpPr>
        <p:spPr>
          <a:xfrm>
            <a:off x="628650" y="1060879"/>
            <a:ext cx="7886700" cy="551318"/>
          </a:xfrm>
        </p:spPr>
        <p:txBody>
          <a:bodyPr/>
          <a:lstStyle/>
          <a:p>
            <a:r>
              <a:rPr lang="en-NZ">
                <a:latin typeface="Segoe UI" panose="020B0502040204020203" pitchFamily="34" charset="0"/>
                <a:cs typeface="Segoe UI" panose="020B0502040204020203" pitchFamily="34" charset="0"/>
              </a:rPr>
              <a:t>How to Complete Invoice Reconciliation for a Single Site</a:t>
            </a:r>
          </a:p>
        </p:txBody>
      </p:sp>
      <p:sp>
        <p:nvSpPr>
          <p:cNvPr id="8" name="Content Placeholder 8">
            <a:extLst>
              <a:ext uri="{FF2B5EF4-FFF2-40B4-BE49-F238E27FC236}">
                <a16:creationId xmlns:a16="http://schemas.microsoft.com/office/drawing/2014/main" id="{011E9DFA-4D26-43B2-BD51-419AB7D51FE4}"/>
              </a:ext>
            </a:extLst>
          </p:cNvPr>
          <p:cNvSpPr txBox="1">
            <a:spLocks/>
          </p:cNvSpPr>
          <p:nvPr/>
        </p:nvSpPr>
        <p:spPr>
          <a:xfrm>
            <a:off x="620899" y="1866462"/>
            <a:ext cx="4023867" cy="4100652"/>
          </a:xfrm>
          <a:prstGeom prst="rect">
            <a:avLst/>
          </a:prstGeom>
        </p:spPr>
        <p:txBody>
          <a:bodyPr/>
          <a:lstStyle>
            <a:lvl1pPr marL="228600" indent="-228600" algn="l" defTabSz="914400" rtl="0" eaLnBrk="1" latinLnBrk="0" hangingPunct="1">
              <a:lnSpc>
                <a:spcPct val="100000"/>
              </a:lnSpc>
              <a:spcBef>
                <a:spcPts val="1000"/>
              </a:spcBef>
              <a:buClr>
                <a:schemeClr val="accent5"/>
              </a:buClr>
              <a:buSzPct val="75000"/>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E64823"/>
              </a:buClr>
              <a:buSzPct val="75000"/>
              <a:buFont typeface="Arial" panose="020B0604020202020204" pitchFamily="34" charset="0"/>
              <a:buNone/>
              <a:tabLst/>
              <a:defRPr/>
            </a:pPr>
            <a:endParaRPr kumimoji="0" lang="en-GB" sz="1100" b="1" i="0" u="none" strike="noStrike" kern="1200" cap="none" spc="0" normalizeH="0" baseline="0" noProof="0">
              <a:ln>
                <a:noFill/>
              </a:ln>
              <a:solidFill>
                <a:prstClr val="black"/>
              </a:solidFill>
              <a:effectLst/>
              <a:uLnTx/>
              <a:uFillTx/>
              <a:latin typeface="Segoe UI" panose="020B0502040204020203" pitchFamily="34" charset="0"/>
              <a:ea typeface="Open Sans" charset="0"/>
              <a:cs typeface="Segoe UI" panose="020B0502040204020203" pitchFamily="34" charset="0"/>
            </a:endParaRPr>
          </a:p>
        </p:txBody>
      </p:sp>
      <p:cxnSp>
        <p:nvCxnSpPr>
          <p:cNvPr id="9" name="Straight Connector 8">
            <a:extLst>
              <a:ext uri="{FF2B5EF4-FFF2-40B4-BE49-F238E27FC236}">
                <a16:creationId xmlns:a16="http://schemas.microsoft.com/office/drawing/2014/main" id="{CA98DC13-D0EB-4B92-8AAF-9528DF878C30}"/>
              </a:ext>
            </a:extLst>
          </p:cNvPr>
          <p:cNvCxnSpPr>
            <a:cxnSpLocks/>
          </p:cNvCxnSpPr>
          <p:nvPr/>
        </p:nvCxnSpPr>
        <p:spPr>
          <a:xfrm flipH="1">
            <a:off x="916377" y="2319748"/>
            <a:ext cx="5058319" cy="3560"/>
          </a:xfrm>
          <a:prstGeom prst="line">
            <a:avLst/>
          </a:prstGeom>
          <a:ln w="12700" cmpd="sng">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18D27326-94CF-44FB-88A9-F2EF57E35FA3}"/>
              </a:ext>
            </a:extLst>
          </p:cNvPr>
          <p:cNvSpPr/>
          <p:nvPr/>
        </p:nvSpPr>
        <p:spPr>
          <a:xfrm>
            <a:off x="932260" y="1596991"/>
            <a:ext cx="5486400" cy="244682"/>
          </a:xfrm>
          <a:prstGeom prst="rect">
            <a:avLst/>
          </a:prstGeom>
        </p:spPr>
        <p:txBody>
          <a:bodyPr wrap="square">
            <a:spAutoFit/>
          </a:bodyPr>
          <a:lstStyle/>
          <a:p>
            <a:pPr lvl="0">
              <a:lnSpc>
                <a:spcPct val="90000"/>
              </a:lnSpc>
              <a:spcAft>
                <a:spcPts val="600"/>
              </a:spcAft>
            </a:pPr>
            <a:r>
              <a:rPr lang="en-US" sz="1100" dirty="0">
                <a:latin typeface="Segoe UI" panose="020B0502040204020203" pitchFamily="34" charset="0"/>
                <a:ea typeface="Open Sans" charset="0"/>
                <a:cs typeface="Segoe UI" panose="020B0502040204020203" pitchFamily="34" charset="0"/>
              </a:rPr>
              <a:t>Run Reconciliation Report: </a:t>
            </a:r>
            <a:r>
              <a:rPr lang="en-US" sz="1100" dirty="0" err="1">
                <a:latin typeface="Segoe UI" panose="020B0502040204020203" pitchFamily="34" charset="0"/>
                <a:ea typeface="Open Sans" charset="0"/>
                <a:cs typeface="Segoe UI" panose="020B0502040204020203" pitchFamily="34" charset="0"/>
              </a:rPr>
              <a:t>Imms</a:t>
            </a:r>
            <a:r>
              <a:rPr lang="en-US" sz="1100" dirty="0">
                <a:latin typeface="Segoe UI" panose="020B0502040204020203" pitchFamily="34" charset="0"/>
                <a:ea typeface="Open Sans" charset="0"/>
                <a:cs typeface="Segoe UI" panose="020B0502040204020203" pitchFamily="34" charset="0"/>
              </a:rPr>
              <a:t> Payment Management (Extended) Report </a:t>
            </a:r>
          </a:p>
        </p:txBody>
      </p:sp>
      <p:cxnSp>
        <p:nvCxnSpPr>
          <p:cNvPr id="11" name="Straight Connector 10">
            <a:extLst>
              <a:ext uri="{FF2B5EF4-FFF2-40B4-BE49-F238E27FC236}">
                <a16:creationId xmlns:a16="http://schemas.microsoft.com/office/drawing/2014/main" id="{75205741-BC84-4E57-8F17-9B4B36C17D13}"/>
              </a:ext>
            </a:extLst>
          </p:cNvPr>
          <p:cNvCxnSpPr>
            <a:cxnSpLocks/>
          </p:cNvCxnSpPr>
          <p:nvPr/>
        </p:nvCxnSpPr>
        <p:spPr>
          <a:xfrm flipH="1">
            <a:off x="916377" y="2795664"/>
            <a:ext cx="5058319" cy="0"/>
          </a:xfrm>
          <a:prstGeom prst="line">
            <a:avLst/>
          </a:prstGeom>
          <a:ln w="12700" cmpd="sng">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F9DD2AD1-3852-4984-B817-39282BD29DEC}"/>
              </a:ext>
            </a:extLst>
          </p:cNvPr>
          <p:cNvSpPr/>
          <p:nvPr/>
        </p:nvSpPr>
        <p:spPr>
          <a:xfrm>
            <a:off x="938442" y="2457938"/>
            <a:ext cx="5486400" cy="244682"/>
          </a:xfrm>
          <a:prstGeom prst="rect">
            <a:avLst/>
          </a:prstGeom>
        </p:spPr>
        <p:txBody>
          <a:bodyPr wrap="square">
            <a:spAutoFit/>
          </a:bodyPr>
          <a:lstStyle/>
          <a:p>
            <a:pPr lvl="0">
              <a:lnSpc>
                <a:spcPct val="90000"/>
              </a:lnSpc>
              <a:spcAft>
                <a:spcPts val="600"/>
              </a:spcAft>
            </a:pPr>
            <a:r>
              <a:rPr lang="en-US" sz="1100">
                <a:latin typeface="Segoe UI" panose="020B0502040204020203" pitchFamily="34" charset="0"/>
                <a:ea typeface="Open Sans" charset="0"/>
                <a:cs typeface="Segoe UI" panose="020B0502040204020203" pitchFamily="34" charset="0"/>
              </a:rPr>
              <a:t>Locate Reference Number field: Copy Reference Number</a:t>
            </a:r>
          </a:p>
        </p:txBody>
      </p:sp>
      <p:cxnSp>
        <p:nvCxnSpPr>
          <p:cNvPr id="13" name="Straight Connector 12">
            <a:extLst>
              <a:ext uri="{FF2B5EF4-FFF2-40B4-BE49-F238E27FC236}">
                <a16:creationId xmlns:a16="http://schemas.microsoft.com/office/drawing/2014/main" id="{06C7CFAB-260A-4996-AC42-70E61A7D3DC5}"/>
              </a:ext>
            </a:extLst>
          </p:cNvPr>
          <p:cNvCxnSpPr>
            <a:cxnSpLocks/>
          </p:cNvCxnSpPr>
          <p:nvPr/>
        </p:nvCxnSpPr>
        <p:spPr>
          <a:xfrm flipH="1">
            <a:off x="916377" y="3250606"/>
            <a:ext cx="5058319" cy="0"/>
          </a:xfrm>
          <a:prstGeom prst="line">
            <a:avLst/>
          </a:prstGeom>
          <a:ln w="12700" cmpd="sng">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3B4282D4-C713-4C93-A984-F0CE1FEF708F}"/>
              </a:ext>
            </a:extLst>
          </p:cNvPr>
          <p:cNvSpPr/>
          <p:nvPr/>
        </p:nvSpPr>
        <p:spPr>
          <a:xfrm>
            <a:off x="938442" y="2865798"/>
            <a:ext cx="5042436" cy="397032"/>
          </a:xfrm>
          <a:prstGeom prst="rect">
            <a:avLst/>
          </a:prstGeom>
          <a:ln>
            <a:noFill/>
          </a:ln>
        </p:spPr>
        <p:txBody>
          <a:bodyPr wrap="square">
            <a:spAutoFit/>
          </a:bodyPr>
          <a:lstStyle/>
          <a:p>
            <a:pPr lvl="0">
              <a:lnSpc>
                <a:spcPct val="90000"/>
              </a:lnSpc>
              <a:spcAft>
                <a:spcPts val="600"/>
              </a:spcAft>
            </a:pPr>
            <a:r>
              <a:rPr lang="en-US" sz="1100">
                <a:latin typeface="Segoe UI" panose="020B0502040204020203" pitchFamily="34" charset="0"/>
                <a:ea typeface="Open Sans" charset="0"/>
                <a:cs typeface="Segoe UI" panose="020B0502040204020203" pitchFamily="34" charset="0"/>
              </a:rPr>
              <a:t>Ensure this matches the reference number on your Remittance Advice and BCTI Forms </a:t>
            </a:r>
          </a:p>
        </p:txBody>
      </p:sp>
      <p:cxnSp>
        <p:nvCxnSpPr>
          <p:cNvPr id="15" name="Straight Connector 14">
            <a:extLst>
              <a:ext uri="{FF2B5EF4-FFF2-40B4-BE49-F238E27FC236}">
                <a16:creationId xmlns:a16="http://schemas.microsoft.com/office/drawing/2014/main" id="{FB328AAD-64C8-4E35-B5E6-7630FDFB3D63}"/>
              </a:ext>
            </a:extLst>
          </p:cNvPr>
          <p:cNvCxnSpPr>
            <a:cxnSpLocks/>
          </p:cNvCxnSpPr>
          <p:nvPr/>
        </p:nvCxnSpPr>
        <p:spPr>
          <a:xfrm flipH="1">
            <a:off x="916377" y="3705548"/>
            <a:ext cx="5058319" cy="0"/>
          </a:xfrm>
          <a:prstGeom prst="line">
            <a:avLst/>
          </a:prstGeom>
          <a:ln w="12700" cmpd="sng">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3037A1B1-4284-4944-BA51-51508759B514}"/>
              </a:ext>
            </a:extLst>
          </p:cNvPr>
          <p:cNvSpPr/>
          <p:nvPr/>
        </p:nvSpPr>
        <p:spPr>
          <a:xfrm>
            <a:off x="932260" y="3366571"/>
            <a:ext cx="5486400" cy="244682"/>
          </a:xfrm>
          <a:prstGeom prst="rect">
            <a:avLst/>
          </a:prstGeom>
        </p:spPr>
        <p:txBody>
          <a:bodyPr wrap="square">
            <a:spAutoFit/>
          </a:bodyPr>
          <a:lstStyle/>
          <a:p>
            <a:pPr lvl="0">
              <a:lnSpc>
                <a:spcPct val="90000"/>
              </a:lnSpc>
              <a:spcAft>
                <a:spcPts val="600"/>
              </a:spcAft>
            </a:pPr>
            <a:r>
              <a:rPr lang="en-US" sz="1100">
                <a:latin typeface="Segoe UI" panose="020B0502040204020203" pitchFamily="34" charset="0"/>
                <a:ea typeface="Open Sans" charset="0"/>
                <a:cs typeface="Segoe UI" panose="020B0502040204020203" pitchFamily="34" charset="0"/>
              </a:rPr>
              <a:t>Select Filter Icon: Click Reference Number Field </a:t>
            </a:r>
          </a:p>
        </p:txBody>
      </p:sp>
      <p:cxnSp>
        <p:nvCxnSpPr>
          <p:cNvPr id="18" name="Straight Connector 17">
            <a:extLst>
              <a:ext uri="{FF2B5EF4-FFF2-40B4-BE49-F238E27FC236}">
                <a16:creationId xmlns:a16="http://schemas.microsoft.com/office/drawing/2014/main" id="{FDF709D7-510C-458C-8690-D6B1C1A89FF1}"/>
              </a:ext>
            </a:extLst>
          </p:cNvPr>
          <p:cNvCxnSpPr>
            <a:cxnSpLocks/>
          </p:cNvCxnSpPr>
          <p:nvPr/>
        </p:nvCxnSpPr>
        <p:spPr>
          <a:xfrm flipH="1">
            <a:off x="916377" y="4160490"/>
            <a:ext cx="5058319" cy="0"/>
          </a:xfrm>
          <a:prstGeom prst="line">
            <a:avLst/>
          </a:prstGeom>
          <a:ln w="12700" cmpd="sng">
            <a:solidFill>
              <a:schemeClr val="tx2"/>
            </a:solidFill>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56314E66-7F75-4140-9E28-CA5F127CE17E}"/>
              </a:ext>
            </a:extLst>
          </p:cNvPr>
          <p:cNvSpPr/>
          <p:nvPr/>
        </p:nvSpPr>
        <p:spPr>
          <a:xfrm>
            <a:off x="940231" y="3795393"/>
            <a:ext cx="5036253" cy="244682"/>
          </a:xfrm>
          <a:prstGeom prst="rect">
            <a:avLst/>
          </a:prstGeom>
        </p:spPr>
        <p:txBody>
          <a:bodyPr wrap="square">
            <a:spAutoFit/>
          </a:bodyPr>
          <a:lstStyle/>
          <a:p>
            <a:pPr lvl="0">
              <a:lnSpc>
                <a:spcPct val="90000"/>
              </a:lnSpc>
              <a:spcAft>
                <a:spcPts val="600"/>
              </a:spcAft>
            </a:pPr>
            <a:r>
              <a:rPr lang="en-US" sz="1100">
                <a:latin typeface="Segoe UI" panose="020B0502040204020203" pitchFamily="34" charset="0"/>
                <a:ea typeface="Open Sans" charset="0"/>
                <a:cs typeface="Segoe UI" panose="020B0502040204020203" pitchFamily="34" charset="0"/>
              </a:rPr>
              <a:t>Paste Reference Number you have copied into the blank field and Select Apply</a:t>
            </a:r>
          </a:p>
        </p:txBody>
      </p:sp>
      <p:cxnSp>
        <p:nvCxnSpPr>
          <p:cNvPr id="22" name="Straight Connector 21">
            <a:extLst>
              <a:ext uri="{FF2B5EF4-FFF2-40B4-BE49-F238E27FC236}">
                <a16:creationId xmlns:a16="http://schemas.microsoft.com/office/drawing/2014/main" id="{D5622614-5B41-418A-A3C7-5F4716A4C16F}"/>
              </a:ext>
            </a:extLst>
          </p:cNvPr>
          <p:cNvCxnSpPr>
            <a:cxnSpLocks/>
          </p:cNvCxnSpPr>
          <p:nvPr/>
        </p:nvCxnSpPr>
        <p:spPr>
          <a:xfrm flipH="1">
            <a:off x="916377" y="4615434"/>
            <a:ext cx="5058319" cy="0"/>
          </a:xfrm>
          <a:prstGeom prst="line">
            <a:avLst/>
          </a:prstGeom>
          <a:ln w="12700" cmpd="sng">
            <a:solidFill>
              <a:schemeClr val="tx2"/>
            </a:solidFill>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E992BE31-4D34-41E3-8C0A-8A84D92D3DC4}"/>
              </a:ext>
            </a:extLst>
          </p:cNvPr>
          <p:cNvSpPr/>
          <p:nvPr/>
        </p:nvSpPr>
        <p:spPr>
          <a:xfrm>
            <a:off x="938442" y="4314698"/>
            <a:ext cx="5486400" cy="244682"/>
          </a:xfrm>
          <a:prstGeom prst="rect">
            <a:avLst/>
          </a:prstGeom>
        </p:spPr>
        <p:txBody>
          <a:bodyPr wrap="square">
            <a:spAutoFit/>
          </a:bodyPr>
          <a:lstStyle/>
          <a:p>
            <a:pPr lvl="0">
              <a:lnSpc>
                <a:spcPct val="90000"/>
              </a:lnSpc>
              <a:spcAft>
                <a:spcPts val="600"/>
              </a:spcAft>
            </a:pPr>
            <a:r>
              <a:rPr lang="en-US" sz="1100">
                <a:latin typeface="Segoe UI" panose="020B0502040204020203" pitchFamily="34" charset="0"/>
                <a:ea typeface="Open Sans" charset="0"/>
                <a:cs typeface="Segoe UI" panose="020B0502040204020203" pitchFamily="34" charset="0"/>
              </a:rPr>
              <a:t>Delete Reference Number not equal to “” Field</a:t>
            </a:r>
          </a:p>
        </p:txBody>
      </p:sp>
      <p:cxnSp>
        <p:nvCxnSpPr>
          <p:cNvPr id="24" name="Straight Connector 23">
            <a:extLst>
              <a:ext uri="{FF2B5EF4-FFF2-40B4-BE49-F238E27FC236}">
                <a16:creationId xmlns:a16="http://schemas.microsoft.com/office/drawing/2014/main" id="{CFBA925E-A10D-4BA6-A345-526D71DCC086}"/>
              </a:ext>
            </a:extLst>
          </p:cNvPr>
          <p:cNvCxnSpPr>
            <a:cxnSpLocks/>
          </p:cNvCxnSpPr>
          <p:nvPr/>
        </p:nvCxnSpPr>
        <p:spPr>
          <a:xfrm flipH="1">
            <a:off x="916377" y="1885780"/>
            <a:ext cx="5058319" cy="0"/>
          </a:xfrm>
          <a:prstGeom prst="line">
            <a:avLst/>
          </a:prstGeom>
          <a:ln w="12700" cmpd="sng">
            <a:solidFill>
              <a:schemeClr val="tx2"/>
            </a:solidFill>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82D7FFEE-A6B7-4AC1-9ADA-4A2CB3B9A599}"/>
              </a:ext>
            </a:extLst>
          </p:cNvPr>
          <p:cNvSpPr/>
          <p:nvPr/>
        </p:nvSpPr>
        <p:spPr>
          <a:xfrm>
            <a:off x="932260" y="1982681"/>
            <a:ext cx="5486400" cy="244682"/>
          </a:xfrm>
          <a:prstGeom prst="rect">
            <a:avLst/>
          </a:prstGeom>
        </p:spPr>
        <p:txBody>
          <a:bodyPr wrap="square">
            <a:spAutoFit/>
          </a:bodyPr>
          <a:lstStyle/>
          <a:p>
            <a:pPr lvl="0">
              <a:lnSpc>
                <a:spcPct val="90000"/>
              </a:lnSpc>
              <a:spcAft>
                <a:spcPts val="600"/>
              </a:spcAft>
            </a:pPr>
            <a:r>
              <a:rPr lang="en-US" sz="1100" err="1">
                <a:latin typeface="Segoe UI" panose="020B0502040204020203" pitchFamily="34" charset="0"/>
                <a:ea typeface="Open Sans" charset="0"/>
                <a:cs typeface="Segoe UI" panose="020B0502040204020203" pitchFamily="34" charset="0"/>
              </a:rPr>
              <a:t>Organise</a:t>
            </a:r>
            <a:r>
              <a:rPr lang="en-US" sz="1100">
                <a:latin typeface="Segoe UI" panose="020B0502040204020203" pitchFamily="34" charset="0"/>
                <a:ea typeface="Open Sans" charset="0"/>
                <a:cs typeface="Segoe UI" panose="020B0502040204020203" pitchFamily="34" charset="0"/>
              </a:rPr>
              <a:t> the report by End/Date Time: Sort Ascending</a:t>
            </a:r>
          </a:p>
        </p:txBody>
      </p:sp>
      <p:sp>
        <p:nvSpPr>
          <p:cNvPr id="26" name="Oval 25">
            <a:extLst>
              <a:ext uri="{FF2B5EF4-FFF2-40B4-BE49-F238E27FC236}">
                <a16:creationId xmlns:a16="http://schemas.microsoft.com/office/drawing/2014/main" id="{00227574-3A08-4632-A86D-0D407B52031F}"/>
              </a:ext>
            </a:extLst>
          </p:cNvPr>
          <p:cNvSpPr/>
          <p:nvPr/>
        </p:nvSpPr>
        <p:spPr>
          <a:xfrm>
            <a:off x="574704" y="1614489"/>
            <a:ext cx="213186" cy="214578"/>
          </a:xfrm>
          <a:prstGeom prst="ellipse">
            <a:avLst/>
          </a:prstGeom>
          <a:solidFill>
            <a:schemeClr val="accent1">
              <a:lumMod val="50000"/>
            </a:schemeClr>
          </a:solidFill>
          <a:ln w="28575" cmpd="sng">
            <a:solidFill>
              <a:schemeClr val="tx2">
                <a:lumMod val="50000"/>
              </a:schemeClr>
            </a:solidFill>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r>
              <a:rPr lang="en-US" sz="1100" b="1">
                <a:solidFill>
                  <a:schemeClr val="bg1"/>
                </a:solidFill>
                <a:latin typeface="Segoe UI" panose="020B0502040204020203" pitchFamily="34" charset="0"/>
                <a:ea typeface="Open Sans" panose="020B0606030504020204" pitchFamily="34" charset="0"/>
                <a:cs typeface="Segoe UI" panose="020B0502040204020203" pitchFamily="34" charset="0"/>
              </a:rPr>
              <a:t>1</a:t>
            </a:r>
          </a:p>
        </p:txBody>
      </p:sp>
      <p:sp>
        <p:nvSpPr>
          <p:cNvPr id="27" name="Oval 26">
            <a:extLst>
              <a:ext uri="{FF2B5EF4-FFF2-40B4-BE49-F238E27FC236}">
                <a16:creationId xmlns:a16="http://schemas.microsoft.com/office/drawing/2014/main" id="{4E35C30F-6788-4D77-8486-386A4E5E019F}"/>
              </a:ext>
            </a:extLst>
          </p:cNvPr>
          <p:cNvSpPr/>
          <p:nvPr/>
        </p:nvSpPr>
        <p:spPr>
          <a:xfrm>
            <a:off x="574705" y="2073739"/>
            <a:ext cx="213186" cy="214578"/>
          </a:xfrm>
          <a:prstGeom prst="ellipse">
            <a:avLst/>
          </a:prstGeom>
          <a:solidFill>
            <a:schemeClr val="accent1">
              <a:lumMod val="50000"/>
            </a:schemeClr>
          </a:solidFill>
          <a:ln w="28575" cmpd="sng">
            <a:solidFill>
              <a:schemeClr val="tx2">
                <a:lumMod val="50000"/>
              </a:schemeClr>
            </a:solidFill>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r>
              <a:rPr lang="en-US" sz="1100" b="1">
                <a:solidFill>
                  <a:schemeClr val="bg1"/>
                </a:solidFill>
                <a:latin typeface="Segoe UI" panose="020B0502040204020203" pitchFamily="34" charset="0"/>
                <a:ea typeface="Open Sans" panose="020B0606030504020204" pitchFamily="34" charset="0"/>
                <a:cs typeface="Segoe UI" panose="020B0502040204020203" pitchFamily="34" charset="0"/>
              </a:rPr>
              <a:t>2</a:t>
            </a:r>
          </a:p>
        </p:txBody>
      </p:sp>
      <p:sp>
        <p:nvSpPr>
          <p:cNvPr id="28" name="Oval 27">
            <a:extLst>
              <a:ext uri="{FF2B5EF4-FFF2-40B4-BE49-F238E27FC236}">
                <a16:creationId xmlns:a16="http://schemas.microsoft.com/office/drawing/2014/main" id="{6B45A5DC-8291-4831-AB38-B5DC7E1F3DD1}"/>
              </a:ext>
            </a:extLst>
          </p:cNvPr>
          <p:cNvSpPr/>
          <p:nvPr/>
        </p:nvSpPr>
        <p:spPr>
          <a:xfrm>
            <a:off x="574705" y="2532989"/>
            <a:ext cx="213186" cy="214578"/>
          </a:xfrm>
          <a:prstGeom prst="ellipse">
            <a:avLst/>
          </a:prstGeom>
          <a:solidFill>
            <a:schemeClr val="accent1">
              <a:lumMod val="50000"/>
            </a:schemeClr>
          </a:solidFill>
          <a:ln w="28575" cmpd="sng">
            <a:solidFill>
              <a:schemeClr val="tx2">
                <a:lumMod val="50000"/>
              </a:schemeClr>
            </a:solidFill>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r>
              <a:rPr lang="en-US" sz="1100" b="1">
                <a:solidFill>
                  <a:schemeClr val="bg1"/>
                </a:solidFill>
                <a:latin typeface="Segoe UI" panose="020B0502040204020203" pitchFamily="34" charset="0"/>
                <a:ea typeface="Open Sans" panose="020B0606030504020204" pitchFamily="34" charset="0"/>
                <a:cs typeface="Segoe UI" panose="020B0502040204020203" pitchFamily="34" charset="0"/>
              </a:rPr>
              <a:t>3</a:t>
            </a:r>
          </a:p>
        </p:txBody>
      </p:sp>
      <p:sp>
        <p:nvSpPr>
          <p:cNvPr id="29" name="Oval 28">
            <a:extLst>
              <a:ext uri="{FF2B5EF4-FFF2-40B4-BE49-F238E27FC236}">
                <a16:creationId xmlns:a16="http://schemas.microsoft.com/office/drawing/2014/main" id="{73A0B38C-9C35-49A6-8560-041A0951AA16}"/>
              </a:ext>
            </a:extLst>
          </p:cNvPr>
          <p:cNvSpPr/>
          <p:nvPr/>
        </p:nvSpPr>
        <p:spPr>
          <a:xfrm>
            <a:off x="574705" y="2992239"/>
            <a:ext cx="213186" cy="214578"/>
          </a:xfrm>
          <a:prstGeom prst="ellipse">
            <a:avLst/>
          </a:prstGeom>
          <a:solidFill>
            <a:schemeClr val="accent1">
              <a:lumMod val="50000"/>
            </a:schemeClr>
          </a:solidFill>
          <a:ln w="28575" cmpd="sng">
            <a:solidFill>
              <a:schemeClr val="tx2">
                <a:lumMod val="50000"/>
              </a:schemeClr>
            </a:solidFill>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r>
              <a:rPr lang="en-US" sz="1100" b="1">
                <a:solidFill>
                  <a:schemeClr val="bg1"/>
                </a:solidFill>
                <a:latin typeface="Segoe UI" panose="020B0502040204020203" pitchFamily="34" charset="0"/>
                <a:ea typeface="Open Sans" panose="020B0606030504020204" pitchFamily="34" charset="0"/>
                <a:cs typeface="Segoe UI" panose="020B0502040204020203" pitchFamily="34" charset="0"/>
              </a:rPr>
              <a:t>4</a:t>
            </a:r>
          </a:p>
        </p:txBody>
      </p:sp>
      <p:sp>
        <p:nvSpPr>
          <p:cNvPr id="30" name="Oval 29">
            <a:extLst>
              <a:ext uri="{FF2B5EF4-FFF2-40B4-BE49-F238E27FC236}">
                <a16:creationId xmlns:a16="http://schemas.microsoft.com/office/drawing/2014/main" id="{4CFABF7E-6841-4846-94AB-9BA01E14B0A6}"/>
              </a:ext>
            </a:extLst>
          </p:cNvPr>
          <p:cNvSpPr/>
          <p:nvPr/>
        </p:nvSpPr>
        <p:spPr>
          <a:xfrm>
            <a:off x="574705" y="3451489"/>
            <a:ext cx="213186" cy="214578"/>
          </a:xfrm>
          <a:prstGeom prst="ellipse">
            <a:avLst/>
          </a:prstGeom>
          <a:solidFill>
            <a:schemeClr val="accent1">
              <a:lumMod val="50000"/>
            </a:schemeClr>
          </a:solidFill>
          <a:ln w="28575" cmpd="sng">
            <a:solidFill>
              <a:schemeClr val="tx2">
                <a:lumMod val="50000"/>
              </a:schemeClr>
            </a:solidFill>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r>
              <a:rPr lang="en-US" sz="1100" b="1">
                <a:solidFill>
                  <a:schemeClr val="bg1"/>
                </a:solidFill>
                <a:latin typeface="Segoe UI" panose="020B0502040204020203" pitchFamily="34" charset="0"/>
                <a:ea typeface="Open Sans" panose="020B0606030504020204" pitchFamily="34" charset="0"/>
                <a:cs typeface="Segoe UI" panose="020B0502040204020203" pitchFamily="34" charset="0"/>
              </a:rPr>
              <a:t>5</a:t>
            </a:r>
          </a:p>
        </p:txBody>
      </p:sp>
      <p:sp>
        <p:nvSpPr>
          <p:cNvPr id="31" name="Oval 30">
            <a:extLst>
              <a:ext uri="{FF2B5EF4-FFF2-40B4-BE49-F238E27FC236}">
                <a16:creationId xmlns:a16="http://schemas.microsoft.com/office/drawing/2014/main" id="{AFCB3729-868F-4979-A6A5-5ECA49569FDE}"/>
              </a:ext>
            </a:extLst>
          </p:cNvPr>
          <p:cNvSpPr/>
          <p:nvPr/>
        </p:nvSpPr>
        <p:spPr>
          <a:xfrm>
            <a:off x="574705" y="3910739"/>
            <a:ext cx="213186" cy="214578"/>
          </a:xfrm>
          <a:prstGeom prst="ellipse">
            <a:avLst/>
          </a:prstGeom>
          <a:solidFill>
            <a:schemeClr val="accent1">
              <a:lumMod val="50000"/>
            </a:schemeClr>
          </a:solidFill>
          <a:ln w="28575" cmpd="sng">
            <a:solidFill>
              <a:schemeClr val="tx2">
                <a:lumMod val="50000"/>
              </a:schemeClr>
            </a:solidFill>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r>
              <a:rPr lang="en-US" sz="1100" b="1">
                <a:solidFill>
                  <a:schemeClr val="bg1"/>
                </a:solidFill>
                <a:latin typeface="Segoe UI" panose="020B0502040204020203" pitchFamily="34" charset="0"/>
                <a:ea typeface="Open Sans" panose="020B0606030504020204" pitchFamily="34" charset="0"/>
                <a:cs typeface="Segoe UI" panose="020B0502040204020203" pitchFamily="34" charset="0"/>
              </a:rPr>
              <a:t>6</a:t>
            </a:r>
          </a:p>
        </p:txBody>
      </p:sp>
      <p:sp>
        <p:nvSpPr>
          <p:cNvPr id="32" name="Oval 31">
            <a:extLst>
              <a:ext uri="{FF2B5EF4-FFF2-40B4-BE49-F238E27FC236}">
                <a16:creationId xmlns:a16="http://schemas.microsoft.com/office/drawing/2014/main" id="{B5FD3543-3D45-46FB-9DAE-BD6890AE713D}"/>
              </a:ext>
            </a:extLst>
          </p:cNvPr>
          <p:cNvSpPr/>
          <p:nvPr/>
        </p:nvSpPr>
        <p:spPr>
          <a:xfrm>
            <a:off x="574705" y="4369987"/>
            <a:ext cx="213186" cy="214578"/>
          </a:xfrm>
          <a:prstGeom prst="ellipse">
            <a:avLst/>
          </a:prstGeom>
          <a:solidFill>
            <a:schemeClr val="accent1">
              <a:lumMod val="50000"/>
            </a:schemeClr>
          </a:solidFill>
          <a:ln w="28575" cmpd="sng">
            <a:solidFill>
              <a:schemeClr val="tx2">
                <a:lumMod val="50000"/>
              </a:schemeClr>
            </a:solidFill>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r>
              <a:rPr lang="en-US" sz="1100" b="1">
                <a:solidFill>
                  <a:schemeClr val="bg1"/>
                </a:solidFill>
                <a:latin typeface="Segoe UI" panose="020B0502040204020203" pitchFamily="34" charset="0"/>
                <a:ea typeface="Open Sans" panose="020B0606030504020204" pitchFamily="34" charset="0"/>
                <a:cs typeface="Segoe UI" panose="020B0502040204020203" pitchFamily="34" charset="0"/>
              </a:rPr>
              <a:t>7</a:t>
            </a:r>
          </a:p>
        </p:txBody>
      </p:sp>
      <p:cxnSp>
        <p:nvCxnSpPr>
          <p:cNvPr id="34" name="Straight Connector 33">
            <a:extLst>
              <a:ext uri="{FF2B5EF4-FFF2-40B4-BE49-F238E27FC236}">
                <a16:creationId xmlns:a16="http://schemas.microsoft.com/office/drawing/2014/main" id="{EAFC54FE-A4A8-4FC9-9AC8-1B9253338317}"/>
              </a:ext>
            </a:extLst>
          </p:cNvPr>
          <p:cNvCxnSpPr>
            <a:cxnSpLocks/>
          </p:cNvCxnSpPr>
          <p:nvPr/>
        </p:nvCxnSpPr>
        <p:spPr>
          <a:xfrm flipH="1">
            <a:off x="909749" y="5014324"/>
            <a:ext cx="5058319" cy="0"/>
          </a:xfrm>
          <a:prstGeom prst="line">
            <a:avLst/>
          </a:prstGeom>
          <a:ln w="12700" cmpd="sng">
            <a:solidFill>
              <a:schemeClr val="tx2"/>
            </a:solidFill>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E255AE16-1635-49F8-8EFC-529355B4A863}"/>
              </a:ext>
            </a:extLst>
          </p:cNvPr>
          <p:cNvSpPr/>
          <p:nvPr/>
        </p:nvSpPr>
        <p:spPr>
          <a:xfrm>
            <a:off x="932260" y="4713587"/>
            <a:ext cx="5486400" cy="244682"/>
          </a:xfrm>
          <a:prstGeom prst="rect">
            <a:avLst/>
          </a:prstGeom>
        </p:spPr>
        <p:txBody>
          <a:bodyPr wrap="square">
            <a:spAutoFit/>
          </a:bodyPr>
          <a:lstStyle/>
          <a:p>
            <a:pPr lvl="0">
              <a:lnSpc>
                <a:spcPct val="90000"/>
              </a:lnSpc>
              <a:spcAft>
                <a:spcPts val="600"/>
              </a:spcAft>
            </a:pPr>
            <a:r>
              <a:rPr lang="en-US" sz="1100">
                <a:latin typeface="Segoe UI" panose="020B0502040204020203" pitchFamily="34" charset="0"/>
                <a:ea typeface="Open Sans" charset="0"/>
                <a:cs typeface="Segoe UI" panose="020B0502040204020203" pitchFamily="34" charset="0"/>
              </a:rPr>
              <a:t>Invoice Reconciliation Report will be ready to use and enable you to view</a:t>
            </a:r>
            <a:r>
              <a:rPr lang="en-US" sz="1100">
                <a:latin typeface="Open Sans" charset="0"/>
                <a:ea typeface="Open Sans" charset="0"/>
                <a:cs typeface="Open Sans" charset="0"/>
              </a:rPr>
              <a:t>: </a:t>
            </a:r>
          </a:p>
        </p:txBody>
      </p:sp>
      <p:sp>
        <p:nvSpPr>
          <p:cNvPr id="36" name="Oval 35">
            <a:extLst>
              <a:ext uri="{FF2B5EF4-FFF2-40B4-BE49-F238E27FC236}">
                <a16:creationId xmlns:a16="http://schemas.microsoft.com/office/drawing/2014/main" id="{E397C70A-9BEF-4679-A97D-C4F473C471A9}"/>
              </a:ext>
            </a:extLst>
          </p:cNvPr>
          <p:cNvSpPr/>
          <p:nvPr/>
        </p:nvSpPr>
        <p:spPr>
          <a:xfrm>
            <a:off x="568077" y="4768877"/>
            <a:ext cx="213186" cy="214578"/>
          </a:xfrm>
          <a:prstGeom prst="ellipse">
            <a:avLst/>
          </a:prstGeom>
          <a:solidFill>
            <a:schemeClr val="accent1">
              <a:lumMod val="50000"/>
            </a:schemeClr>
          </a:solidFill>
          <a:ln w="28575" cmpd="sng">
            <a:solidFill>
              <a:schemeClr val="tx2">
                <a:lumMod val="50000"/>
              </a:schemeClr>
            </a:solidFill>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r>
              <a:rPr lang="en-US" sz="1100" b="1">
                <a:solidFill>
                  <a:schemeClr val="bg1"/>
                </a:solidFill>
                <a:latin typeface="Segoe UI" panose="020B0502040204020203" pitchFamily="34" charset="0"/>
                <a:ea typeface="Open Sans" panose="020B0606030504020204" pitchFamily="34" charset="0"/>
                <a:cs typeface="Segoe UI" panose="020B0502040204020203" pitchFamily="34" charset="0"/>
              </a:rPr>
              <a:t>8</a:t>
            </a:r>
          </a:p>
        </p:txBody>
      </p:sp>
      <p:sp>
        <p:nvSpPr>
          <p:cNvPr id="5" name="TextBox 4">
            <a:extLst>
              <a:ext uri="{FF2B5EF4-FFF2-40B4-BE49-F238E27FC236}">
                <a16:creationId xmlns:a16="http://schemas.microsoft.com/office/drawing/2014/main" id="{5C1ED6CC-F9AF-41D3-BA6E-4D9376D981E5}"/>
              </a:ext>
            </a:extLst>
          </p:cNvPr>
          <p:cNvSpPr txBox="1"/>
          <p:nvPr/>
        </p:nvSpPr>
        <p:spPr>
          <a:xfrm>
            <a:off x="916377" y="5007877"/>
            <a:ext cx="6524721" cy="1195199"/>
          </a:xfrm>
          <a:prstGeom prst="rect">
            <a:avLst/>
          </a:prstGeom>
          <a:noFill/>
        </p:spPr>
        <p:txBody>
          <a:bodyPr wrap="square" rtlCol="0">
            <a:spAutoFit/>
          </a:bodyPr>
          <a:lstStyle/>
          <a:p>
            <a:pPr marL="342900" indent="-342900">
              <a:lnSpc>
                <a:spcPct val="107000"/>
              </a:lnSpc>
              <a:buFont typeface="Symbol" panose="05050102010706020507" pitchFamily="18" charset="2"/>
              <a:buChar char=""/>
            </a:pPr>
            <a:r>
              <a:rPr lang="en-NZ" sz="1100" dirty="0">
                <a:latin typeface="Segoe UI" panose="020B0502040204020203" pitchFamily="34" charset="0"/>
                <a:ea typeface="Calibri" panose="020F0502020204030204" pitchFamily="34" charset="0"/>
                <a:cs typeface="Segoe UI" panose="020B0502040204020203" pitchFamily="34" charset="0"/>
              </a:rPr>
              <a:t>The total number of records within a specific payment run</a:t>
            </a:r>
          </a:p>
          <a:p>
            <a:pPr marL="342900" indent="-342900">
              <a:lnSpc>
                <a:spcPct val="107000"/>
              </a:lnSpc>
              <a:buFont typeface="Symbol" panose="05050102010706020507" pitchFamily="18" charset="2"/>
              <a:buChar char=""/>
            </a:pPr>
            <a:r>
              <a:rPr lang="en-NZ" sz="1100" dirty="0">
                <a:latin typeface="Segoe UI" panose="020B0502040204020203" pitchFamily="34" charset="0"/>
                <a:ea typeface="Calibri" panose="020F0502020204030204" pitchFamily="34" charset="0"/>
                <a:cs typeface="Segoe UI" panose="020B0502040204020203" pitchFamily="34" charset="0"/>
              </a:rPr>
              <a:t>The number of transactions made within hours (STD)</a:t>
            </a:r>
          </a:p>
          <a:p>
            <a:pPr marL="342900" indent="-342900">
              <a:lnSpc>
                <a:spcPct val="107000"/>
              </a:lnSpc>
              <a:spcAft>
                <a:spcPts val="800"/>
              </a:spcAft>
              <a:buFont typeface="Symbol" panose="05050102010706020507" pitchFamily="18" charset="2"/>
              <a:buChar char=""/>
            </a:pPr>
            <a:r>
              <a:rPr lang="en-NZ" sz="1100" dirty="0">
                <a:latin typeface="Segoe UI" panose="020B0502040204020203" pitchFamily="34" charset="0"/>
                <a:ea typeface="Calibri" panose="020F0502020204030204" pitchFamily="34" charset="0"/>
                <a:cs typeface="Segoe UI" panose="020B0502040204020203" pitchFamily="34" charset="0"/>
              </a:rPr>
              <a:t>The number of transactions made out of hours (OOH)</a:t>
            </a:r>
          </a:p>
          <a:p>
            <a:pPr marL="342900" indent="-342900">
              <a:lnSpc>
                <a:spcPct val="107000"/>
              </a:lnSpc>
              <a:spcAft>
                <a:spcPts val="800"/>
              </a:spcAft>
              <a:buFont typeface="Symbol" panose="05050102010706020507" pitchFamily="18" charset="2"/>
              <a:buChar char=""/>
            </a:pPr>
            <a:r>
              <a:rPr lang="en-US" sz="1100" dirty="0">
                <a:latin typeface="Segoe UI" panose="020B0502040204020203" pitchFamily="34" charset="0"/>
                <a:ea typeface="Calibri" panose="020F0502020204030204" pitchFamily="34" charset="0"/>
                <a:cs typeface="Segoe UI" panose="020B0502040204020203" pitchFamily="34" charset="0"/>
              </a:rPr>
              <a:t>Manually work out the same total displayed on your Remittance Advice and BCTI forms. </a:t>
            </a:r>
            <a:endParaRPr lang="en-NZ" sz="1100" dirty="0">
              <a:latin typeface="Segoe UI" panose="020B0502040204020203" pitchFamily="34" charset="0"/>
              <a:ea typeface="Calibri" panose="020F0502020204030204" pitchFamily="34" charset="0"/>
              <a:cs typeface="Segoe UI" panose="020B0502040204020203" pitchFamily="34" charset="0"/>
            </a:endParaRPr>
          </a:p>
          <a:p>
            <a:pPr marL="342900" indent="-342900">
              <a:lnSpc>
                <a:spcPct val="107000"/>
              </a:lnSpc>
              <a:spcAft>
                <a:spcPts val="800"/>
              </a:spcAft>
              <a:buFont typeface="Symbol" panose="05050102010706020507" pitchFamily="18" charset="2"/>
              <a:buChar char=""/>
            </a:pPr>
            <a:endParaRPr lang="en-NZ" sz="11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37" name="Picture 36">
            <a:extLst>
              <a:ext uri="{FF2B5EF4-FFF2-40B4-BE49-F238E27FC236}">
                <a16:creationId xmlns:a16="http://schemas.microsoft.com/office/drawing/2014/main" id="{6F814C89-BC27-4DC8-A4FD-3E3201DB5305}"/>
              </a:ext>
            </a:extLst>
          </p:cNvPr>
          <p:cNvPicPr/>
          <p:nvPr/>
        </p:nvPicPr>
        <p:blipFill>
          <a:blip r:embed="rId3">
            <a:extLst>
              <a:ext uri="{28A0092B-C50C-407E-A947-70E740481C1C}">
                <a14:useLocalDpi xmlns:a14="http://schemas.microsoft.com/office/drawing/2010/main" val="0"/>
              </a:ext>
            </a:extLst>
          </a:blip>
          <a:stretch>
            <a:fillRect/>
          </a:stretch>
        </p:blipFill>
        <p:spPr>
          <a:xfrm>
            <a:off x="6102595" y="1645079"/>
            <a:ext cx="3024935" cy="1690875"/>
          </a:xfrm>
          <a:prstGeom prst="rect">
            <a:avLst/>
          </a:prstGeom>
        </p:spPr>
      </p:pic>
      <p:pic>
        <p:nvPicPr>
          <p:cNvPr id="39" name="Picture 38">
            <a:extLst>
              <a:ext uri="{FF2B5EF4-FFF2-40B4-BE49-F238E27FC236}">
                <a16:creationId xmlns:a16="http://schemas.microsoft.com/office/drawing/2014/main" id="{2659D5DE-0E89-4923-A5D7-3A6B34E204F5}"/>
              </a:ext>
            </a:extLst>
          </p:cNvPr>
          <p:cNvPicPr/>
          <p:nvPr/>
        </p:nvPicPr>
        <p:blipFill>
          <a:blip r:embed="rId4"/>
          <a:stretch>
            <a:fillRect/>
          </a:stretch>
        </p:blipFill>
        <p:spPr>
          <a:xfrm>
            <a:off x="6050861" y="3318885"/>
            <a:ext cx="3066662" cy="1321733"/>
          </a:xfrm>
          <a:prstGeom prst="rect">
            <a:avLst/>
          </a:prstGeom>
        </p:spPr>
      </p:pic>
      <p:sp>
        <p:nvSpPr>
          <p:cNvPr id="42" name="Oval 41">
            <a:extLst>
              <a:ext uri="{FF2B5EF4-FFF2-40B4-BE49-F238E27FC236}">
                <a16:creationId xmlns:a16="http://schemas.microsoft.com/office/drawing/2014/main" id="{568EA9A8-2714-4D13-8331-9E14DD09ADD3}"/>
              </a:ext>
            </a:extLst>
          </p:cNvPr>
          <p:cNvSpPr/>
          <p:nvPr/>
        </p:nvSpPr>
        <p:spPr>
          <a:xfrm>
            <a:off x="8105147" y="4907035"/>
            <a:ext cx="213186" cy="214578"/>
          </a:xfrm>
          <a:prstGeom prst="ellipse">
            <a:avLst/>
          </a:prstGeom>
          <a:solidFill>
            <a:schemeClr val="accent1">
              <a:lumMod val="50000"/>
            </a:schemeClr>
          </a:solidFill>
          <a:ln w="28575" cmpd="sng">
            <a:solidFill>
              <a:schemeClr val="tx2">
                <a:lumMod val="50000"/>
              </a:schemeClr>
            </a:solidFill>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r>
              <a:rPr lang="en-US" sz="1100" b="1">
                <a:solidFill>
                  <a:schemeClr val="bg1"/>
                </a:solidFill>
                <a:latin typeface="Segoe UI" panose="020B0502040204020203" pitchFamily="34" charset="0"/>
                <a:ea typeface="Open Sans" panose="020B0606030504020204" pitchFamily="34" charset="0"/>
                <a:cs typeface="Segoe UI" panose="020B0502040204020203" pitchFamily="34" charset="0"/>
              </a:rPr>
              <a:t>4</a:t>
            </a:r>
          </a:p>
        </p:txBody>
      </p:sp>
      <p:sp>
        <p:nvSpPr>
          <p:cNvPr id="43" name="TextBox 42">
            <a:extLst>
              <a:ext uri="{FF2B5EF4-FFF2-40B4-BE49-F238E27FC236}">
                <a16:creationId xmlns:a16="http://schemas.microsoft.com/office/drawing/2014/main" id="{FBB4918C-F2EA-460B-876B-12481A9BEE77}"/>
              </a:ext>
            </a:extLst>
          </p:cNvPr>
          <p:cNvSpPr txBox="1"/>
          <p:nvPr/>
        </p:nvSpPr>
        <p:spPr>
          <a:xfrm>
            <a:off x="6369094" y="4660611"/>
            <a:ext cx="2157263" cy="461665"/>
          </a:xfrm>
          <a:prstGeom prst="rect">
            <a:avLst/>
          </a:prstGeom>
          <a:noFill/>
        </p:spPr>
        <p:txBody>
          <a:bodyPr wrap="square" rtlCol="0">
            <a:spAutoFit/>
          </a:bodyPr>
          <a:lstStyle/>
          <a:p>
            <a:r>
              <a:rPr lang="en-NZ" sz="1200" i="1">
                <a:latin typeface="Segoe UI" panose="020B0502040204020203" pitchFamily="34" charset="0"/>
                <a:cs typeface="Segoe UI" panose="020B0502040204020203" pitchFamily="34" charset="0"/>
              </a:rPr>
              <a:t>Remittance Advice and BCTI Form as detailed in Step </a:t>
            </a:r>
          </a:p>
        </p:txBody>
      </p:sp>
    </p:spTree>
    <p:extLst>
      <p:ext uri="{BB962C8B-B14F-4D97-AF65-F5344CB8AC3E}">
        <p14:creationId xmlns:p14="http://schemas.microsoft.com/office/powerpoint/2010/main" val="2099291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8615D-BC45-41E6-A477-8FED44FD7781}"/>
              </a:ext>
            </a:extLst>
          </p:cNvPr>
          <p:cNvSpPr>
            <a:spLocks noGrp="1"/>
          </p:cNvSpPr>
          <p:nvPr>
            <p:ph type="title"/>
          </p:nvPr>
        </p:nvSpPr>
        <p:spPr/>
        <p:txBody>
          <a:bodyPr/>
          <a:lstStyle/>
          <a:p>
            <a:r>
              <a:rPr lang="en-NZ"/>
              <a:t>How To: Complete Invoice Reconciliation – Multiple Sites </a:t>
            </a:r>
          </a:p>
        </p:txBody>
      </p:sp>
      <p:sp>
        <p:nvSpPr>
          <p:cNvPr id="4" name="Text Placeholder 3">
            <a:extLst>
              <a:ext uri="{FF2B5EF4-FFF2-40B4-BE49-F238E27FC236}">
                <a16:creationId xmlns:a16="http://schemas.microsoft.com/office/drawing/2014/main" id="{72F763C1-EFDB-44B6-AA28-4F11FD479066}"/>
              </a:ext>
            </a:extLst>
          </p:cNvPr>
          <p:cNvSpPr>
            <a:spLocks noGrp="1"/>
          </p:cNvSpPr>
          <p:nvPr>
            <p:ph type="body" sz="quarter" idx="10"/>
          </p:nvPr>
        </p:nvSpPr>
        <p:spPr/>
        <p:txBody>
          <a:bodyPr/>
          <a:lstStyle/>
          <a:p>
            <a:r>
              <a:rPr lang="en-NZ"/>
              <a:t>How to Complete Invoice Reconciliation for Multiple sites </a:t>
            </a:r>
          </a:p>
        </p:txBody>
      </p:sp>
      <p:sp>
        <p:nvSpPr>
          <p:cNvPr id="8" name="Content Placeholder 8">
            <a:extLst>
              <a:ext uri="{FF2B5EF4-FFF2-40B4-BE49-F238E27FC236}">
                <a16:creationId xmlns:a16="http://schemas.microsoft.com/office/drawing/2014/main" id="{011E9DFA-4D26-43B2-BD51-419AB7D51FE4}"/>
              </a:ext>
            </a:extLst>
          </p:cNvPr>
          <p:cNvSpPr txBox="1">
            <a:spLocks/>
          </p:cNvSpPr>
          <p:nvPr/>
        </p:nvSpPr>
        <p:spPr>
          <a:xfrm>
            <a:off x="620899" y="1866462"/>
            <a:ext cx="4023867" cy="4100652"/>
          </a:xfrm>
          <a:prstGeom prst="rect">
            <a:avLst/>
          </a:prstGeom>
        </p:spPr>
        <p:txBody>
          <a:bodyPr/>
          <a:lstStyle>
            <a:lvl1pPr marL="228600" indent="-228600" algn="l" defTabSz="914400" rtl="0" eaLnBrk="1" latinLnBrk="0" hangingPunct="1">
              <a:lnSpc>
                <a:spcPct val="100000"/>
              </a:lnSpc>
              <a:spcBef>
                <a:spcPts val="1000"/>
              </a:spcBef>
              <a:buClr>
                <a:schemeClr val="accent5"/>
              </a:buClr>
              <a:buSzPct val="75000"/>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E64823"/>
              </a:buClr>
              <a:buSzPct val="75000"/>
              <a:buFont typeface="Arial" panose="020B0604020202020204" pitchFamily="34" charset="0"/>
              <a:buNone/>
              <a:tabLst/>
              <a:defRPr/>
            </a:pPr>
            <a:endParaRPr kumimoji="0" lang="en-GB" sz="1100" b="1" i="0" u="none" strike="noStrike" kern="1200" cap="none" spc="0" normalizeH="0" baseline="0" noProof="0">
              <a:ln>
                <a:noFill/>
              </a:ln>
              <a:solidFill>
                <a:prstClr val="black"/>
              </a:solidFill>
              <a:effectLst/>
              <a:uLnTx/>
              <a:uFillTx/>
              <a:latin typeface="Segoe UI" panose="020B0502040204020203" pitchFamily="34" charset="0"/>
              <a:ea typeface="Open Sans" charset="0"/>
              <a:cs typeface="Segoe UI" panose="020B0502040204020203" pitchFamily="34" charset="0"/>
            </a:endParaRPr>
          </a:p>
        </p:txBody>
      </p:sp>
      <p:cxnSp>
        <p:nvCxnSpPr>
          <p:cNvPr id="9" name="Straight Connector 8">
            <a:extLst>
              <a:ext uri="{FF2B5EF4-FFF2-40B4-BE49-F238E27FC236}">
                <a16:creationId xmlns:a16="http://schemas.microsoft.com/office/drawing/2014/main" id="{CA98DC13-D0EB-4B92-8AAF-9528DF878C30}"/>
              </a:ext>
            </a:extLst>
          </p:cNvPr>
          <p:cNvCxnSpPr>
            <a:cxnSpLocks/>
          </p:cNvCxnSpPr>
          <p:nvPr/>
        </p:nvCxnSpPr>
        <p:spPr>
          <a:xfrm flipH="1">
            <a:off x="916377" y="2319748"/>
            <a:ext cx="5058319" cy="3560"/>
          </a:xfrm>
          <a:prstGeom prst="line">
            <a:avLst/>
          </a:prstGeom>
          <a:ln w="12700" cmpd="sng">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18D27326-94CF-44FB-88A9-F2EF57E35FA3}"/>
              </a:ext>
            </a:extLst>
          </p:cNvPr>
          <p:cNvSpPr/>
          <p:nvPr/>
        </p:nvSpPr>
        <p:spPr>
          <a:xfrm>
            <a:off x="932260" y="1596991"/>
            <a:ext cx="5486400" cy="244682"/>
          </a:xfrm>
          <a:prstGeom prst="rect">
            <a:avLst/>
          </a:prstGeom>
        </p:spPr>
        <p:txBody>
          <a:bodyPr wrap="square">
            <a:spAutoFit/>
          </a:bodyPr>
          <a:lstStyle/>
          <a:p>
            <a:pPr lvl="0">
              <a:lnSpc>
                <a:spcPct val="90000"/>
              </a:lnSpc>
              <a:spcAft>
                <a:spcPts val="600"/>
              </a:spcAft>
            </a:pPr>
            <a:r>
              <a:rPr lang="en-US" sz="1100">
                <a:latin typeface="Segoe UI" panose="020B0502040204020203" pitchFamily="34" charset="0"/>
                <a:ea typeface="Open Sans" charset="0"/>
                <a:cs typeface="Segoe UI" panose="020B0502040204020203" pitchFamily="34" charset="0"/>
              </a:rPr>
              <a:t>Run Reconciliation Report: </a:t>
            </a:r>
            <a:r>
              <a:rPr lang="en-US" sz="1100" err="1">
                <a:latin typeface="Segoe UI" panose="020B0502040204020203" pitchFamily="34" charset="0"/>
                <a:ea typeface="Open Sans" charset="0"/>
                <a:cs typeface="Segoe UI" panose="020B0502040204020203" pitchFamily="34" charset="0"/>
              </a:rPr>
              <a:t>Imms</a:t>
            </a:r>
            <a:r>
              <a:rPr lang="en-US" sz="1100">
                <a:latin typeface="Segoe UI" panose="020B0502040204020203" pitchFamily="34" charset="0"/>
                <a:ea typeface="Open Sans" charset="0"/>
                <a:cs typeface="Segoe UI" panose="020B0502040204020203" pitchFamily="34" charset="0"/>
              </a:rPr>
              <a:t> Payment Manager (Extended) Report </a:t>
            </a:r>
          </a:p>
        </p:txBody>
      </p:sp>
      <p:cxnSp>
        <p:nvCxnSpPr>
          <p:cNvPr id="11" name="Straight Connector 10">
            <a:extLst>
              <a:ext uri="{FF2B5EF4-FFF2-40B4-BE49-F238E27FC236}">
                <a16:creationId xmlns:a16="http://schemas.microsoft.com/office/drawing/2014/main" id="{75205741-BC84-4E57-8F17-9B4B36C17D13}"/>
              </a:ext>
            </a:extLst>
          </p:cNvPr>
          <p:cNvCxnSpPr>
            <a:cxnSpLocks/>
          </p:cNvCxnSpPr>
          <p:nvPr/>
        </p:nvCxnSpPr>
        <p:spPr>
          <a:xfrm flipH="1">
            <a:off x="916377" y="2795664"/>
            <a:ext cx="5058319" cy="0"/>
          </a:xfrm>
          <a:prstGeom prst="line">
            <a:avLst/>
          </a:prstGeom>
          <a:ln w="12700" cmpd="sng">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F9DD2AD1-3852-4984-B817-39282BD29DEC}"/>
              </a:ext>
            </a:extLst>
          </p:cNvPr>
          <p:cNvSpPr/>
          <p:nvPr/>
        </p:nvSpPr>
        <p:spPr>
          <a:xfrm>
            <a:off x="938442" y="2427587"/>
            <a:ext cx="5486400" cy="397032"/>
          </a:xfrm>
          <a:prstGeom prst="rect">
            <a:avLst/>
          </a:prstGeom>
        </p:spPr>
        <p:txBody>
          <a:bodyPr wrap="square">
            <a:spAutoFit/>
          </a:bodyPr>
          <a:lstStyle/>
          <a:p>
            <a:pPr lvl="0">
              <a:lnSpc>
                <a:spcPct val="90000"/>
              </a:lnSpc>
              <a:spcAft>
                <a:spcPts val="600"/>
              </a:spcAft>
            </a:pPr>
            <a:r>
              <a:rPr lang="en-US" sz="1100">
                <a:latin typeface="Segoe UI" panose="020B0502040204020203" pitchFamily="34" charset="0"/>
                <a:ea typeface="Open Sans" charset="0"/>
                <a:cs typeface="Segoe UI" panose="020B0502040204020203" pitchFamily="34" charset="0"/>
              </a:rPr>
              <a:t>Locate Reference Number field: Copy the Vaccination Activity Date ONLY from the Reference Number</a:t>
            </a:r>
          </a:p>
        </p:txBody>
      </p:sp>
      <p:cxnSp>
        <p:nvCxnSpPr>
          <p:cNvPr id="13" name="Straight Connector 12">
            <a:extLst>
              <a:ext uri="{FF2B5EF4-FFF2-40B4-BE49-F238E27FC236}">
                <a16:creationId xmlns:a16="http://schemas.microsoft.com/office/drawing/2014/main" id="{06C7CFAB-260A-4996-AC42-70E61A7D3DC5}"/>
              </a:ext>
            </a:extLst>
          </p:cNvPr>
          <p:cNvCxnSpPr>
            <a:cxnSpLocks/>
          </p:cNvCxnSpPr>
          <p:nvPr/>
        </p:nvCxnSpPr>
        <p:spPr>
          <a:xfrm flipH="1">
            <a:off x="916377" y="3250606"/>
            <a:ext cx="5058319" cy="0"/>
          </a:xfrm>
          <a:prstGeom prst="line">
            <a:avLst/>
          </a:prstGeom>
          <a:ln w="12700" cmpd="sng">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3B4282D4-C713-4C93-A984-F0CE1FEF708F}"/>
              </a:ext>
            </a:extLst>
          </p:cNvPr>
          <p:cNvSpPr/>
          <p:nvPr/>
        </p:nvSpPr>
        <p:spPr>
          <a:xfrm>
            <a:off x="938442" y="2865798"/>
            <a:ext cx="5042436" cy="397032"/>
          </a:xfrm>
          <a:prstGeom prst="rect">
            <a:avLst/>
          </a:prstGeom>
          <a:ln>
            <a:noFill/>
          </a:ln>
        </p:spPr>
        <p:txBody>
          <a:bodyPr wrap="square">
            <a:spAutoFit/>
          </a:bodyPr>
          <a:lstStyle/>
          <a:p>
            <a:pPr lvl="0">
              <a:lnSpc>
                <a:spcPct val="90000"/>
              </a:lnSpc>
              <a:spcAft>
                <a:spcPts val="600"/>
              </a:spcAft>
            </a:pPr>
            <a:r>
              <a:rPr lang="en-US" sz="1100">
                <a:latin typeface="Segoe UI" panose="020B0502040204020203" pitchFamily="34" charset="0"/>
                <a:ea typeface="Open Sans" charset="0"/>
                <a:cs typeface="Segoe UI" panose="020B0502040204020203" pitchFamily="34" charset="0"/>
              </a:rPr>
              <a:t>Ensure this matches the reference number on your Remittance Advice and BCTI Forms </a:t>
            </a:r>
          </a:p>
        </p:txBody>
      </p:sp>
      <p:cxnSp>
        <p:nvCxnSpPr>
          <p:cNvPr id="15" name="Straight Connector 14">
            <a:extLst>
              <a:ext uri="{FF2B5EF4-FFF2-40B4-BE49-F238E27FC236}">
                <a16:creationId xmlns:a16="http://schemas.microsoft.com/office/drawing/2014/main" id="{FB328AAD-64C8-4E35-B5E6-7630FDFB3D63}"/>
              </a:ext>
            </a:extLst>
          </p:cNvPr>
          <p:cNvCxnSpPr>
            <a:cxnSpLocks/>
          </p:cNvCxnSpPr>
          <p:nvPr/>
        </p:nvCxnSpPr>
        <p:spPr>
          <a:xfrm flipH="1">
            <a:off x="916377" y="3705548"/>
            <a:ext cx="5058319" cy="0"/>
          </a:xfrm>
          <a:prstGeom prst="line">
            <a:avLst/>
          </a:prstGeom>
          <a:ln w="12700" cmpd="sng">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3037A1B1-4284-4944-BA51-51508759B514}"/>
              </a:ext>
            </a:extLst>
          </p:cNvPr>
          <p:cNvSpPr/>
          <p:nvPr/>
        </p:nvSpPr>
        <p:spPr>
          <a:xfrm>
            <a:off x="932260" y="3366571"/>
            <a:ext cx="5486400" cy="244682"/>
          </a:xfrm>
          <a:prstGeom prst="rect">
            <a:avLst/>
          </a:prstGeom>
        </p:spPr>
        <p:txBody>
          <a:bodyPr wrap="square">
            <a:spAutoFit/>
          </a:bodyPr>
          <a:lstStyle/>
          <a:p>
            <a:pPr lvl="0">
              <a:lnSpc>
                <a:spcPct val="90000"/>
              </a:lnSpc>
              <a:spcAft>
                <a:spcPts val="600"/>
              </a:spcAft>
            </a:pPr>
            <a:r>
              <a:rPr lang="en-US" sz="1100">
                <a:latin typeface="Segoe UI" panose="020B0502040204020203" pitchFamily="34" charset="0"/>
                <a:ea typeface="Open Sans" charset="0"/>
                <a:cs typeface="Segoe UI" panose="020B0502040204020203" pitchFamily="34" charset="0"/>
              </a:rPr>
              <a:t>Select Filter Icon: Click Reference Number Field </a:t>
            </a:r>
          </a:p>
        </p:txBody>
      </p:sp>
      <p:cxnSp>
        <p:nvCxnSpPr>
          <p:cNvPr id="18" name="Straight Connector 17">
            <a:extLst>
              <a:ext uri="{FF2B5EF4-FFF2-40B4-BE49-F238E27FC236}">
                <a16:creationId xmlns:a16="http://schemas.microsoft.com/office/drawing/2014/main" id="{FDF709D7-510C-458C-8690-D6B1C1A89FF1}"/>
              </a:ext>
            </a:extLst>
          </p:cNvPr>
          <p:cNvCxnSpPr>
            <a:cxnSpLocks/>
          </p:cNvCxnSpPr>
          <p:nvPr/>
        </p:nvCxnSpPr>
        <p:spPr>
          <a:xfrm flipH="1">
            <a:off x="916377" y="4160490"/>
            <a:ext cx="5058319" cy="0"/>
          </a:xfrm>
          <a:prstGeom prst="line">
            <a:avLst/>
          </a:prstGeom>
          <a:ln w="12700" cmpd="sng">
            <a:solidFill>
              <a:schemeClr val="tx2"/>
            </a:solidFill>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56314E66-7F75-4140-9E28-CA5F127CE17E}"/>
              </a:ext>
            </a:extLst>
          </p:cNvPr>
          <p:cNvSpPr/>
          <p:nvPr/>
        </p:nvSpPr>
        <p:spPr>
          <a:xfrm>
            <a:off x="940231" y="3795393"/>
            <a:ext cx="5036253" cy="244682"/>
          </a:xfrm>
          <a:prstGeom prst="rect">
            <a:avLst/>
          </a:prstGeom>
        </p:spPr>
        <p:txBody>
          <a:bodyPr wrap="square">
            <a:spAutoFit/>
          </a:bodyPr>
          <a:lstStyle/>
          <a:p>
            <a:pPr lvl="0">
              <a:lnSpc>
                <a:spcPct val="90000"/>
              </a:lnSpc>
              <a:spcAft>
                <a:spcPts val="600"/>
              </a:spcAft>
            </a:pPr>
            <a:r>
              <a:rPr lang="en-US" sz="1100">
                <a:latin typeface="Segoe UI" panose="020B0502040204020203" pitchFamily="34" charset="0"/>
                <a:ea typeface="Open Sans" charset="0"/>
                <a:cs typeface="Segoe UI" panose="020B0502040204020203" pitchFamily="34" charset="0"/>
              </a:rPr>
              <a:t>Paste Reference Number you have copied into the blank field and Select Apply</a:t>
            </a:r>
          </a:p>
        </p:txBody>
      </p:sp>
      <p:cxnSp>
        <p:nvCxnSpPr>
          <p:cNvPr id="22" name="Straight Connector 21">
            <a:extLst>
              <a:ext uri="{FF2B5EF4-FFF2-40B4-BE49-F238E27FC236}">
                <a16:creationId xmlns:a16="http://schemas.microsoft.com/office/drawing/2014/main" id="{D5622614-5B41-418A-A3C7-5F4716A4C16F}"/>
              </a:ext>
            </a:extLst>
          </p:cNvPr>
          <p:cNvCxnSpPr>
            <a:cxnSpLocks/>
          </p:cNvCxnSpPr>
          <p:nvPr/>
        </p:nvCxnSpPr>
        <p:spPr>
          <a:xfrm flipH="1">
            <a:off x="916377" y="4615434"/>
            <a:ext cx="5058319" cy="0"/>
          </a:xfrm>
          <a:prstGeom prst="line">
            <a:avLst/>
          </a:prstGeom>
          <a:ln w="12700" cmpd="sng">
            <a:solidFill>
              <a:schemeClr val="tx2"/>
            </a:solidFill>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E992BE31-4D34-41E3-8C0A-8A84D92D3DC4}"/>
              </a:ext>
            </a:extLst>
          </p:cNvPr>
          <p:cNvSpPr/>
          <p:nvPr/>
        </p:nvSpPr>
        <p:spPr>
          <a:xfrm>
            <a:off x="938442" y="4314698"/>
            <a:ext cx="5486400" cy="244682"/>
          </a:xfrm>
          <a:prstGeom prst="rect">
            <a:avLst/>
          </a:prstGeom>
        </p:spPr>
        <p:txBody>
          <a:bodyPr wrap="square">
            <a:spAutoFit/>
          </a:bodyPr>
          <a:lstStyle/>
          <a:p>
            <a:pPr lvl="0">
              <a:lnSpc>
                <a:spcPct val="90000"/>
              </a:lnSpc>
              <a:spcAft>
                <a:spcPts val="600"/>
              </a:spcAft>
            </a:pPr>
            <a:r>
              <a:rPr lang="en-US" sz="1100">
                <a:latin typeface="Segoe UI" panose="020B0502040204020203" pitchFamily="34" charset="0"/>
                <a:ea typeface="Open Sans" charset="0"/>
                <a:cs typeface="Segoe UI" panose="020B0502040204020203" pitchFamily="34" charset="0"/>
              </a:rPr>
              <a:t>Delete Reference Number not equal to “” Field</a:t>
            </a:r>
          </a:p>
        </p:txBody>
      </p:sp>
      <p:cxnSp>
        <p:nvCxnSpPr>
          <p:cNvPr id="24" name="Straight Connector 23">
            <a:extLst>
              <a:ext uri="{FF2B5EF4-FFF2-40B4-BE49-F238E27FC236}">
                <a16:creationId xmlns:a16="http://schemas.microsoft.com/office/drawing/2014/main" id="{CFBA925E-A10D-4BA6-A345-526D71DCC086}"/>
              </a:ext>
            </a:extLst>
          </p:cNvPr>
          <p:cNvCxnSpPr>
            <a:cxnSpLocks/>
          </p:cNvCxnSpPr>
          <p:nvPr/>
        </p:nvCxnSpPr>
        <p:spPr>
          <a:xfrm flipH="1">
            <a:off x="916377" y="1885780"/>
            <a:ext cx="5058319" cy="0"/>
          </a:xfrm>
          <a:prstGeom prst="line">
            <a:avLst/>
          </a:prstGeom>
          <a:ln w="12700" cmpd="sng">
            <a:solidFill>
              <a:schemeClr val="tx2"/>
            </a:solidFill>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82D7FFEE-A6B7-4AC1-9ADA-4A2CB3B9A599}"/>
              </a:ext>
            </a:extLst>
          </p:cNvPr>
          <p:cNvSpPr/>
          <p:nvPr/>
        </p:nvSpPr>
        <p:spPr>
          <a:xfrm>
            <a:off x="932260" y="1982681"/>
            <a:ext cx="5486400" cy="244682"/>
          </a:xfrm>
          <a:prstGeom prst="rect">
            <a:avLst/>
          </a:prstGeom>
        </p:spPr>
        <p:txBody>
          <a:bodyPr wrap="square">
            <a:spAutoFit/>
          </a:bodyPr>
          <a:lstStyle/>
          <a:p>
            <a:pPr lvl="0">
              <a:lnSpc>
                <a:spcPct val="90000"/>
              </a:lnSpc>
              <a:spcAft>
                <a:spcPts val="600"/>
              </a:spcAft>
            </a:pPr>
            <a:r>
              <a:rPr lang="en-US" sz="1100" err="1">
                <a:latin typeface="Segoe UI" panose="020B0502040204020203" pitchFamily="34" charset="0"/>
                <a:ea typeface="Open Sans" charset="0"/>
                <a:cs typeface="Segoe UI" panose="020B0502040204020203" pitchFamily="34" charset="0"/>
              </a:rPr>
              <a:t>Organise</a:t>
            </a:r>
            <a:r>
              <a:rPr lang="en-US" sz="1100">
                <a:latin typeface="Segoe UI" panose="020B0502040204020203" pitchFamily="34" charset="0"/>
                <a:ea typeface="Open Sans" charset="0"/>
                <a:cs typeface="Segoe UI" panose="020B0502040204020203" pitchFamily="34" charset="0"/>
              </a:rPr>
              <a:t> the report by End/Date Time: Sort Ascending</a:t>
            </a:r>
          </a:p>
        </p:txBody>
      </p:sp>
      <p:sp>
        <p:nvSpPr>
          <p:cNvPr id="26" name="Oval 25">
            <a:extLst>
              <a:ext uri="{FF2B5EF4-FFF2-40B4-BE49-F238E27FC236}">
                <a16:creationId xmlns:a16="http://schemas.microsoft.com/office/drawing/2014/main" id="{00227574-3A08-4632-A86D-0D407B52031F}"/>
              </a:ext>
            </a:extLst>
          </p:cNvPr>
          <p:cNvSpPr/>
          <p:nvPr/>
        </p:nvSpPr>
        <p:spPr>
          <a:xfrm>
            <a:off x="574704" y="1614489"/>
            <a:ext cx="213186" cy="214578"/>
          </a:xfrm>
          <a:prstGeom prst="ellipse">
            <a:avLst/>
          </a:prstGeom>
          <a:solidFill>
            <a:schemeClr val="accent1">
              <a:lumMod val="50000"/>
            </a:schemeClr>
          </a:solidFill>
          <a:ln w="28575" cmpd="sng">
            <a:solidFill>
              <a:schemeClr val="tx2">
                <a:lumMod val="50000"/>
              </a:schemeClr>
            </a:solidFill>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r>
              <a:rPr lang="en-US" sz="1100" b="1">
                <a:solidFill>
                  <a:schemeClr val="bg1"/>
                </a:solidFill>
                <a:latin typeface="Segoe UI" panose="020B0502040204020203" pitchFamily="34" charset="0"/>
                <a:ea typeface="Open Sans" panose="020B0606030504020204" pitchFamily="34" charset="0"/>
                <a:cs typeface="Segoe UI" panose="020B0502040204020203" pitchFamily="34" charset="0"/>
              </a:rPr>
              <a:t>1</a:t>
            </a:r>
          </a:p>
        </p:txBody>
      </p:sp>
      <p:sp>
        <p:nvSpPr>
          <p:cNvPr id="27" name="Oval 26">
            <a:extLst>
              <a:ext uri="{FF2B5EF4-FFF2-40B4-BE49-F238E27FC236}">
                <a16:creationId xmlns:a16="http://schemas.microsoft.com/office/drawing/2014/main" id="{4E35C30F-6788-4D77-8486-386A4E5E019F}"/>
              </a:ext>
            </a:extLst>
          </p:cNvPr>
          <p:cNvSpPr/>
          <p:nvPr/>
        </p:nvSpPr>
        <p:spPr>
          <a:xfrm>
            <a:off x="574705" y="2073739"/>
            <a:ext cx="213186" cy="214578"/>
          </a:xfrm>
          <a:prstGeom prst="ellipse">
            <a:avLst/>
          </a:prstGeom>
          <a:solidFill>
            <a:schemeClr val="accent1">
              <a:lumMod val="50000"/>
            </a:schemeClr>
          </a:solidFill>
          <a:ln w="28575" cmpd="sng">
            <a:solidFill>
              <a:schemeClr val="tx2">
                <a:lumMod val="50000"/>
              </a:schemeClr>
            </a:solidFill>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r>
              <a:rPr lang="en-US" sz="1100" b="1">
                <a:solidFill>
                  <a:schemeClr val="bg1"/>
                </a:solidFill>
                <a:latin typeface="Segoe UI" panose="020B0502040204020203" pitchFamily="34" charset="0"/>
                <a:ea typeface="Open Sans" panose="020B0606030504020204" pitchFamily="34" charset="0"/>
                <a:cs typeface="Segoe UI" panose="020B0502040204020203" pitchFamily="34" charset="0"/>
              </a:rPr>
              <a:t>2</a:t>
            </a:r>
          </a:p>
        </p:txBody>
      </p:sp>
      <p:sp>
        <p:nvSpPr>
          <p:cNvPr id="28" name="Oval 27">
            <a:extLst>
              <a:ext uri="{FF2B5EF4-FFF2-40B4-BE49-F238E27FC236}">
                <a16:creationId xmlns:a16="http://schemas.microsoft.com/office/drawing/2014/main" id="{6B45A5DC-8291-4831-AB38-B5DC7E1F3DD1}"/>
              </a:ext>
            </a:extLst>
          </p:cNvPr>
          <p:cNvSpPr/>
          <p:nvPr/>
        </p:nvSpPr>
        <p:spPr>
          <a:xfrm>
            <a:off x="574705" y="2532989"/>
            <a:ext cx="213186" cy="214578"/>
          </a:xfrm>
          <a:prstGeom prst="ellipse">
            <a:avLst/>
          </a:prstGeom>
          <a:solidFill>
            <a:schemeClr val="accent1">
              <a:lumMod val="50000"/>
            </a:schemeClr>
          </a:solidFill>
          <a:ln w="28575" cmpd="sng">
            <a:solidFill>
              <a:schemeClr val="tx2">
                <a:lumMod val="50000"/>
              </a:schemeClr>
            </a:solidFill>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r>
              <a:rPr lang="en-US" sz="1100" b="1">
                <a:solidFill>
                  <a:schemeClr val="bg1"/>
                </a:solidFill>
                <a:latin typeface="Segoe UI" panose="020B0502040204020203" pitchFamily="34" charset="0"/>
                <a:ea typeface="Open Sans" panose="020B0606030504020204" pitchFamily="34" charset="0"/>
                <a:cs typeface="Segoe UI" panose="020B0502040204020203" pitchFamily="34" charset="0"/>
              </a:rPr>
              <a:t>3</a:t>
            </a:r>
          </a:p>
        </p:txBody>
      </p:sp>
      <p:sp>
        <p:nvSpPr>
          <p:cNvPr id="29" name="Oval 28">
            <a:extLst>
              <a:ext uri="{FF2B5EF4-FFF2-40B4-BE49-F238E27FC236}">
                <a16:creationId xmlns:a16="http://schemas.microsoft.com/office/drawing/2014/main" id="{73A0B38C-9C35-49A6-8560-041A0951AA16}"/>
              </a:ext>
            </a:extLst>
          </p:cNvPr>
          <p:cNvSpPr/>
          <p:nvPr/>
        </p:nvSpPr>
        <p:spPr>
          <a:xfrm>
            <a:off x="574705" y="2992239"/>
            <a:ext cx="213186" cy="214578"/>
          </a:xfrm>
          <a:prstGeom prst="ellipse">
            <a:avLst/>
          </a:prstGeom>
          <a:solidFill>
            <a:schemeClr val="accent1">
              <a:lumMod val="50000"/>
            </a:schemeClr>
          </a:solidFill>
          <a:ln w="28575" cmpd="sng">
            <a:solidFill>
              <a:schemeClr val="tx2">
                <a:lumMod val="50000"/>
              </a:schemeClr>
            </a:solidFill>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r>
              <a:rPr lang="en-US" sz="1100" b="1">
                <a:solidFill>
                  <a:schemeClr val="bg1"/>
                </a:solidFill>
                <a:latin typeface="Segoe UI" panose="020B0502040204020203" pitchFamily="34" charset="0"/>
                <a:ea typeface="Open Sans" panose="020B0606030504020204" pitchFamily="34" charset="0"/>
                <a:cs typeface="Segoe UI" panose="020B0502040204020203" pitchFamily="34" charset="0"/>
              </a:rPr>
              <a:t>4</a:t>
            </a:r>
          </a:p>
        </p:txBody>
      </p:sp>
      <p:sp>
        <p:nvSpPr>
          <p:cNvPr id="30" name="Oval 29">
            <a:extLst>
              <a:ext uri="{FF2B5EF4-FFF2-40B4-BE49-F238E27FC236}">
                <a16:creationId xmlns:a16="http://schemas.microsoft.com/office/drawing/2014/main" id="{4CFABF7E-6841-4846-94AB-9BA01E14B0A6}"/>
              </a:ext>
            </a:extLst>
          </p:cNvPr>
          <p:cNvSpPr/>
          <p:nvPr/>
        </p:nvSpPr>
        <p:spPr>
          <a:xfrm>
            <a:off x="574705" y="3451489"/>
            <a:ext cx="213186" cy="214578"/>
          </a:xfrm>
          <a:prstGeom prst="ellipse">
            <a:avLst/>
          </a:prstGeom>
          <a:solidFill>
            <a:schemeClr val="accent1">
              <a:lumMod val="50000"/>
            </a:schemeClr>
          </a:solidFill>
          <a:ln w="28575" cmpd="sng">
            <a:solidFill>
              <a:schemeClr val="tx2">
                <a:lumMod val="50000"/>
              </a:schemeClr>
            </a:solidFill>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r>
              <a:rPr lang="en-US" sz="1100" b="1">
                <a:solidFill>
                  <a:schemeClr val="bg1"/>
                </a:solidFill>
                <a:latin typeface="Segoe UI" panose="020B0502040204020203" pitchFamily="34" charset="0"/>
                <a:ea typeface="Open Sans" panose="020B0606030504020204" pitchFamily="34" charset="0"/>
                <a:cs typeface="Segoe UI" panose="020B0502040204020203" pitchFamily="34" charset="0"/>
              </a:rPr>
              <a:t>5</a:t>
            </a:r>
          </a:p>
        </p:txBody>
      </p:sp>
      <p:sp>
        <p:nvSpPr>
          <p:cNvPr id="31" name="Oval 30">
            <a:extLst>
              <a:ext uri="{FF2B5EF4-FFF2-40B4-BE49-F238E27FC236}">
                <a16:creationId xmlns:a16="http://schemas.microsoft.com/office/drawing/2014/main" id="{AFCB3729-868F-4979-A6A5-5ECA49569FDE}"/>
              </a:ext>
            </a:extLst>
          </p:cNvPr>
          <p:cNvSpPr/>
          <p:nvPr/>
        </p:nvSpPr>
        <p:spPr>
          <a:xfrm>
            <a:off x="574705" y="3910739"/>
            <a:ext cx="213186" cy="214578"/>
          </a:xfrm>
          <a:prstGeom prst="ellipse">
            <a:avLst/>
          </a:prstGeom>
          <a:solidFill>
            <a:schemeClr val="accent1">
              <a:lumMod val="50000"/>
            </a:schemeClr>
          </a:solidFill>
          <a:ln w="28575" cmpd="sng">
            <a:solidFill>
              <a:schemeClr val="tx2">
                <a:lumMod val="50000"/>
              </a:schemeClr>
            </a:solidFill>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r>
              <a:rPr lang="en-US" sz="1100" b="1">
                <a:solidFill>
                  <a:schemeClr val="bg1"/>
                </a:solidFill>
                <a:latin typeface="Segoe UI" panose="020B0502040204020203" pitchFamily="34" charset="0"/>
                <a:ea typeface="Open Sans" panose="020B0606030504020204" pitchFamily="34" charset="0"/>
                <a:cs typeface="Segoe UI" panose="020B0502040204020203" pitchFamily="34" charset="0"/>
              </a:rPr>
              <a:t>6</a:t>
            </a:r>
          </a:p>
        </p:txBody>
      </p:sp>
      <p:sp>
        <p:nvSpPr>
          <p:cNvPr id="32" name="Oval 31">
            <a:extLst>
              <a:ext uri="{FF2B5EF4-FFF2-40B4-BE49-F238E27FC236}">
                <a16:creationId xmlns:a16="http://schemas.microsoft.com/office/drawing/2014/main" id="{B5FD3543-3D45-46FB-9DAE-BD6890AE713D}"/>
              </a:ext>
            </a:extLst>
          </p:cNvPr>
          <p:cNvSpPr/>
          <p:nvPr/>
        </p:nvSpPr>
        <p:spPr>
          <a:xfrm>
            <a:off x="574705" y="4369987"/>
            <a:ext cx="213186" cy="214578"/>
          </a:xfrm>
          <a:prstGeom prst="ellipse">
            <a:avLst/>
          </a:prstGeom>
          <a:solidFill>
            <a:schemeClr val="accent1">
              <a:lumMod val="50000"/>
            </a:schemeClr>
          </a:solidFill>
          <a:ln w="28575" cmpd="sng">
            <a:solidFill>
              <a:schemeClr val="tx2">
                <a:lumMod val="50000"/>
              </a:schemeClr>
            </a:solidFill>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r>
              <a:rPr lang="en-US" sz="1100" b="1">
                <a:solidFill>
                  <a:schemeClr val="bg1"/>
                </a:solidFill>
                <a:latin typeface="Segoe UI" panose="020B0502040204020203" pitchFamily="34" charset="0"/>
                <a:ea typeface="Open Sans" panose="020B0606030504020204" pitchFamily="34" charset="0"/>
                <a:cs typeface="Segoe UI" panose="020B0502040204020203" pitchFamily="34" charset="0"/>
              </a:rPr>
              <a:t>7</a:t>
            </a:r>
          </a:p>
        </p:txBody>
      </p:sp>
      <p:cxnSp>
        <p:nvCxnSpPr>
          <p:cNvPr id="34" name="Straight Connector 33">
            <a:extLst>
              <a:ext uri="{FF2B5EF4-FFF2-40B4-BE49-F238E27FC236}">
                <a16:creationId xmlns:a16="http://schemas.microsoft.com/office/drawing/2014/main" id="{EAFC54FE-A4A8-4FC9-9AC8-1B9253338317}"/>
              </a:ext>
            </a:extLst>
          </p:cNvPr>
          <p:cNvCxnSpPr>
            <a:cxnSpLocks/>
          </p:cNvCxnSpPr>
          <p:nvPr/>
        </p:nvCxnSpPr>
        <p:spPr>
          <a:xfrm flipH="1">
            <a:off x="909749" y="5014324"/>
            <a:ext cx="5058319" cy="0"/>
          </a:xfrm>
          <a:prstGeom prst="line">
            <a:avLst/>
          </a:prstGeom>
          <a:ln w="12700" cmpd="sng">
            <a:solidFill>
              <a:schemeClr val="tx2"/>
            </a:solidFill>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E255AE16-1635-49F8-8EFC-529355B4A863}"/>
              </a:ext>
            </a:extLst>
          </p:cNvPr>
          <p:cNvSpPr/>
          <p:nvPr/>
        </p:nvSpPr>
        <p:spPr>
          <a:xfrm>
            <a:off x="932260" y="4713587"/>
            <a:ext cx="5486400" cy="244682"/>
          </a:xfrm>
          <a:prstGeom prst="rect">
            <a:avLst/>
          </a:prstGeom>
        </p:spPr>
        <p:txBody>
          <a:bodyPr wrap="square">
            <a:spAutoFit/>
          </a:bodyPr>
          <a:lstStyle/>
          <a:p>
            <a:pPr lvl="0">
              <a:lnSpc>
                <a:spcPct val="90000"/>
              </a:lnSpc>
              <a:spcAft>
                <a:spcPts val="600"/>
              </a:spcAft>
            </a:pPr>
            <a:r>
              <a:rPr lang="en-US" sz="1100">
                <a:latin typeface="Segoe UI" panose="020B0502040204020203" pitchFamily="34" charset="0"/>
                <a:ea typeface="Open Sans" charset="0"/>
                <a:cs typeface="Segoe UI" panose="020B0502040204020203" pitchFamily="34" charset="0"/>
              </a:rPr>
              <a:t>Invoice Reconciliation Report will be ready to use and enable you to view</a:t>
            </a:r>
            <a:r>
              <a:rPr lang="en-US" sz="1100">
                <a:latin typeface="Open Sans" charset="0"/>
                <a:ea typeface="Open Sans" charset="0"/>
                <a:cs typeface="Open Sans" charset="0"/>
              </a:rPr>
              <a:t>: </a:t>
            </a:r>
          </a:p>
        </p:txBody>
      </p:sp>
      <p:sp>
        <p:nvSpPr>
          <p:cNvPr id="36" name="Oval 35">
            <a:extLst>
              <a:ext uri="{FF2B5EF4-FFF2-40B4-BE49-F238E27FC236}">
                <a16:creationId xmlns:a16="http://schemas.microsoft.com/office/drawing/2014/main" id="{E397C70A-9BEF-4679-A97D-C4F473C471A9}"/>
              </a:ext>
            </a:extLst>
          </p:cNvPr>
          <p:cNvSpPr/>
          <p:nvPr/>
        </p:nvSpPr>
        <p:spPr>
          <a:xfrm>
            <a:off x="568077" y="4768877"/>
            <a:ext cx="213186" cy="214578"/>
          </a:xfrm>
          <a:prstGeom prst="ellipse">
            <a:avLst/>
          </a:prstGeom>
          <a:solidFill>
            <a:schemeClr val="accent1">
              <a:lumMod val="50000"/>
            </a:schemeClr>
          </a:solidFill>
          <a:ln w="28575" cmpd="sng">
            <a:solidFill>
              <a:schemeClr val="tx2">
                <a:lumMod val="50000"/>
              </a:schemeClr>
            </a:solidFill>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r>
              <a:rPr lang="en-US" sz="1100" b="1">
                <a:solidFill>
                  <a:schemeClr val="bg1"/>
                </a:solidFill>
                <a:latin typeface="Segoe UI" panose="020B0502040204020203" pitchFamily="34" charset="0"/>
                <a:ea typeface="Open Sans" panose="020B0606030504020204" pitchFamily="34" charset="0"/>
                <a:cs typeface="Segoe UI" panose="020B0502040204020203" pitchFamily="34" charset="0"/>
              </a:rPr>
              <a:t>8</a:t>
            </a:r>
          </a:p>
        </p:txBody>
      </p:sp>
      <p:sp>
        <p:nvSpPr>
          <p:cNvPr id="5" name="TextBox 4">
            <a:extLst>
              <a:ext uri="{FF2B5EF4-FFF2-40B4-BE49-F238E27FC236}">
                <a16:creationId xmlns:a16="http://schemas.microsoft.com/office/drawing/2014/main" id="{5C1ED6CC-F9AF-41D3-BA6E-4D9376D981E5}"/>
              </a:ext>
            </a:extLst>
          </p:cNvPr>
          <p:cNvSpPr txBox="1"/>
          <p:nvPr/>
        </p:nvSpPr>
        <p:spPr>
          <a:xfrm>
            <a:off x="916377" y="5007877"/>
            <a:ext cx="6524721" cy="1376339"/>
          </a:xfrm>
          <a:prstGeom prst="rect">
            <a:avLst/>
          </a:prstGeom>
          <a:noFill/>
        </p:spPr>
        <p:txBody>
          <a:bodyPr wrap="square" rtlCol="0">
            <a:spAutoFit/>
          </a:bodyPr>
          <a:lstStyle/>
          <a:p>
            <a:pPr marL="342900" indent="-342900">
              <a:lnSpc>
                <a:spcPct val="107000"/>
              </a:lnSpc>
              <a:buFont typeface="Symbol" panose="05050102010706020507" pitchFamily="18" charset="2"/>
              <a:buChar char=""/>
            </a:pPr>
            <a:r>
              <a:rPr lang="en-NZ" sz="1100">
                <a:latin typeface="Segoe UI" panose="020B0502040204020203" pitchFamily="34" charset="0"/>
                <a:ea typeface="Calibri" panose="020F0502020204030204" pitchFamily="34" charset="0"/>
                <a:cs typeface="Segoe UI" panose="020B0502040204020203" pitchFamily="34" charset="0"/>
              </a:rPr>
              <a:t>The total number of records within a specific payment run</a:t>
            </a:r>
          </a:p>
          <a:p>
            <a:pPr marL="342900" indent="-342900">
              <a:lnSpc>
                <a:spcPct val="107000"/>
              </a:lnSpc>
              <a:buFont typeface="Symbol" panose="05050102010706020507" pitchFamily="18" charset="2"/>
              <a:buChar char=""/>
            </a:pPr>
            <a:r>
              <a:rPr lang="en-NZ" sz="1100">
                <a:latin typeface="Segoe UI" panose="020B0502040204020203" pitchFamily="34" charset="0"/>
                <a:ea typeface="Calibri" panose="020F0502020204030204" pitchFamily="34" charset="0"/>
                <a:cs typeface="Segoe UI" panose="020B0502040204020203" pitchFamily="34" charset="0"/>
              </a:rPr>
              <a:t>The number of transactions made within hours (STD)</a:t>
            </a:r>
          </a:p>
          <a:p>
            <a:pPr marL="342900" indent="-342900">
              <a:lnSpc>
                <a:spcPct val="107000"/>
              </a:lnSpc>
              <a:spcAft>
                <a:spcPts val="800"/>
              </a:spcAft>
              <a:buFont typeface="Symbol" panose="05050102010706020507" pitchFamily="18" charset="2"/>
              <a:buChar char=""/>
            </a:pPr>
            <a:r>
              <a:rPr lang="en-NZ" sz="1100">
                <a:latin typeface="Segoe UI" panose="020B0502040204020203" pitchFamily="34" charset="0"/>
                <a:ea typeface="Calibri" panose="020F0502020204030204" pitchFamily="34" charset="0"/>
                <a:cs typeface="Segoe UI" panose="020B0502040204020203" pitchFamily="34" charset="0"/>
              </a:rPr>
              <a:t>The number of transactions made out of hours (OOH)</a:t>
            </a:r>
          </a:p>
          <a:p>
            <a:pPr marL="342900" indent="-342900">
              <a:lnSpc>
                <a:spcPct val="107000"/>
              </a:lnSpc>
              <a:spcAft>
                <a:spcPts val="800"/>
              </a:spcAft>
              <a:buFont typeface="Symbol" panose="05050102010706020507" pitchFamily="18" charset="2"/>
              <a:buChar char=""/>
            </a:pPr>
            <a:r>
              <a:rPr lang="en-US" sz="1100">
                <a:latin typeface="Segoe UI" panose="020B0502040204020203" pitchFamily="34" charset="0"/>
                <a:ea typeface="Calibri" panose="020F0502020204030204" pitchFamily="34" charset="0"/>
                <a:cs typeface="Segoe UI" panose="020B0502040204020203" pitchFamily="34" charset="0"/>
              </a:rPr>
              <a:t>Check the ability to manually work out the same total displayed on your Remittance Advice and BCTI forms. </a:t>
            </a:r>
            <a:endParaRPr lang="en-NZ" sz="1100">
              <a:latin typeface="Segoe UI" panose="020B0502040204020203" pitchFamily="34" charset="0"/>
              <a:ea typeface="Calibri" panose="020F0502020204030204" pitchFamily="34" charset="0"/>
              <a:cs typeface="Segoe UI" panose="020B0502040204020203" pitchFamily="34" charset="0"/>
            </a:endParaRPr>
          </a:p>
          <a:p>
            <a:pPr marL="342900" indent="-342900">
              <a:lnSpc>
                <a:spcPct val="107000"/>
              </a:lnSpc>
              <a:spcAft>
                <a:spcPts val="800"/>
              </a:spcAft>
              <a:buFont typeface="Symbol" panose="05050102010706020507" pitchFamily="18" charset="2"/>
              <a:buChar char=""/>
            </a:pPr>
            <a:endParaRPr lang="en-NZ" sz="1100">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a:extLst>
              <a:ext uri="{FF2B5EF4-FFF2-40B4-BE49-F238E27FC236}">
                <a16:creationId xmlns:a16="http://schemas.microsoft.com/office/drawing/2014/main" id="{85A23E03-0C82-453F-BB7B-B071D2D1334F}"/>
              </a:ext>
            </a:extLst>
          </p:cNvPr>
          <p:cNvPicPr>
            <a:picLocks noChangeAspect="1"/>
          </p:cNvPicPr>
          <p:nvPr/>
        </p:nvPicPr>
        <p:blipFill>
          <a:blip r:embed="rId3"/>
          <a:stretch>
            <a:fillRect/>
          </a:stretch>
        </p:blipFill>
        <p:spPr>
          <a:xfrm>
            <a:off x="6418660" y="1912315"/>
            <a:ext cx="2426418" cy="1310754"/>
          </a:xfrm>
          <a:prstGeom prst="rect">
            <a:avLst/>
          </a:prstGeom>
        </p:spPr>
      </p:pic>
      <p:sp>
        <p:nvSpPr>
          <p:cNvPr id="7" name="TextBox 6">
            <a:extLst>
              <a:ext uri="{FF2B5EF4-FFF2-40B4-BE49-F238E27FC236}">
                <a16:creationId xmlns:a16="http://schemas.microsoft.com/office/drawing/2014/main" id="{CA2E4644-EA78-422E-87E3-32A1A746B1FA}"/>
              </a:ext>
            </a:extLst>
          </p:cNvPr>
          <p:cNvSpPr txBox="1"/>
          <p:nvPr/>
        </p:nvSpPr>
        <p:spPr>
          <a:xfrm>
            <a:off x="6767218" y="3200376"/>
            <a:ext cx="1853728" cy="461665"/>
          </a:xfrm>
          <a:prstGeom prst="rect">
            <a:avLst/>
          </a:prstGeom>
          <a:noFill/>
        </p:spPr>
        <p:txBody>
          <a:bodyPr wrap="square" rtlCol="0">
            <a:spAutoFit/>
          </a:bodyPr>
          <a:lstStyle/>
          <a:p>
            <a:r>
              <a:rPr lang="en-NZ" sz="1200" i="1">
                <a:latin typeface="Segoe UI" panose="020B0502040204020203" pitchFamily="34" charset="0"/>
                <a:cs typeface="Segoe UI" panose="020B0502040204020203" pitchFamily="34" charset="0"/>
              </a:rPr>
              <a:t>Vaccination Activity Date as detailed in Step </a:t>
            </a:r>
          </a:p>
        </p:txBody>
      </p:sp>
      <p:sp>
        <p:nvSpPr>
          <p:cNvPr id="40" name="Oval 39">
            <a:extLst>
              <a:ext uri="{FF2B5EF4-FFF2-40B4-BE49-F238E27FC236}">
                <a16:creationId xmlns:a16="http://schemas.microsoft.com/office/drawing/2014/main" id="{25382606-69B5-43FF-8FB2-B289471F1B5C}"/>
              </a:ext>
            </a:extLst>
          </p:cNvPr>
          <p:cNvSpPr/>
          <p:nvPr/>
        </p:nvSpPr>
        <p:spPr>
          <a:xfrm>
            <a:off x="8105147" y="3429000"/>
            <a:ext cx="213186" cy="214578"/>
          </a:xfrm>
          <a:prstGeom prst="ellipse">
            <a:avLst/>
          </a:prstGeom>
          <a:solidFill>
            <a:schemeClr val="accent1">
              <a:lumMod val="50000"/>
            </a:schemeClr>
          </a:solidFill>
          <a:ln w="28575" cmpd="sng">
            <a:solidFill>
              <a:schemeClr val="tx2">
                <a:lumMod val="50000"/>
              </a:schemeClr>
            </a:solidFill>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r>
              <a:rPr lang="en-US" sz="1100" b="1">
                <a:solidFill>
                  <a:schemeClr val="bg1"/>
                </a:solidFill>
                <a:latin typeface="Segoe UI" panose="020B0502040204020203" pitchFamily="34" charset="0"/>
                <a:ea typeface="Open Sans" panose="020B0606030504020204" pitchFamily="34" charset="0"/>
                <a:cs typeface="Segoe UI" panose="020B0502040204020203" pitchFamily="34" charset="0"/>
              </a:rPr>
              <a:t>3</a:t>
            </a:r>
          </a:p>
        </p:txBody>
      </p:sp>
    </p:spTree>
    <p:extLst>
      <p:ext uri="{BB962C8B-B14F-4D97-AF65-F5344CB8AC3E}">
        <p14:creationId xmlns:p14="http://schemas.microsoft.com/office/powerpoint/2010/main" val="3784762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8615D-BC45-41E6-A477-8FED44FD7781}"/>
              </a:ext>
            </a:extLst>
          </p:cNvPr>
          <p:cNvSpPr>
            <a:spLocks noGrp="1"/>
          </p:cNvSpPr>
          <p:nvPr>
            <p:ph type="title"/>
          </p:nvPr>
        </p:nvSpPr>
        <p:spPr/>
        <p:txBody>
          <a:bodyPr/>
          <a:lstStyle/>
          <a:p>
            <a:r>
              <a:rPr lang="en-NZ"/>
              <a:t>How to Lock Activities </a:t>
            </a:r>
          </a:p>
        </p:txBody>
      </p:sp>
      <p:sp>
        <p:nvSpPr>
          <p:cNvPr id="4" name="Text Placeholder 3">
            <a:extLst>
              <a:ext uri="{FF2B5EF4-FFF2-40B4-BE49-F238E27FC236}">
                <a16:creationId xmlns:a16="http://schemas.microsoft.com/office/drawing/2014/main" id="{72F763C1-EFDB-44B6-AA28-4F11FD479066}"/>
              </a:ext>
            </a:extLst>
          </p:cNvPr>
          <p:cNvSpPr>
            <a:spLocks noGrp="1"/>
          </p:cNvSpPr>
          <p:nvPr>
            <p:ph type="body" sz="quarter" idx="10"/>
          </p:nvPr>
        </p:nvSpPr>
        <p:spPr>
          <a:xfrm>
            <a:off x="628650" y="800173"/>
            <a:ext cx="7886700" cy="202039"/>
          </a:xfrm>
        </p:spPr>
        <p:txBody>
          <a:bodyPr/>
          <a:lstStyle/>
          <a:p>
            <a:r>
              <a:rPr lang="en-US">
                <a:latin typeface="Segoe UI" panose="020B0502040204020203" pitchFamily="34" charset="0"/>
                <a:cs typeface="Segoe UI" panose="020B0502040204020203" pitchFamily="34" charset="0"/>
              </a:rPr>
              <a:t>How to lock an </a:t>
            </a:r>
            <a:r>
              <a:rPr lang="en-US" err="1">
                <a:latin typeface="Segoe UI" panose="020B0502040204020203" pitchFamily="34" charset="0"/>
                <a:cs typeface="Segoe UI" panose="020B0502040204020203" pitchFamily="34" charset="0"/>
              </a:rPr>
              <a:t>Immunisation</a:t>
            </a:r>
            <a:r>
              <a:rPr lang="en-US">
                <a:latin typeface="Segoe UI" panose="020B0502040204020203" pitchFamily="34" charset="0"/>
                <a:cs typeface="Segoe UI" panose="020B0502040204020203" pitchFamily="34" charset="0"/>
              </a:rPr>
              <a:t> Activity and stop the payment from processing</a:t>
            </a:r>
          </a:p>
          <a:p>
            <a:endParaRPr lang="en-NZ">
              <a:latin typeface="Segoe UI" panose="020B0502040204020203" pitchFamily="34" charset="0"/>
              <a:cs typeface="Segoe UI" panose="020B0502040204020203" pitchFamily="34" charset="0"/>
            </a:endParaRPr>
          </a:p>
        </p:txBody>
      </p:sp>
      <p:sp>
        <p:nvSpPr>
          <p:cNvPr id="8" name="Content Placeholder 8">
            <a:extLst>
              <a:ext uri="{FF2B5EF4-FFF2-40B4-BE49-F238E27FC236}">
                <a16:creationId xmlns:a16="http://schemas.microsoft.com/office/drawing/2014/main" id="{011E9DFA-4D26-43B2-BD51-419AB7D51FE4}"/>
              </a:ext>
            </a:extLst>
          </p:cNvPr>
          <p:cNvSpPr txBox="1">
            <a:spLocks/>
          </p:cNvSpPr>
          <p:nvPr/>
        </p:nvSpPr>
        <p:spPr>
          <a:xfrm>
            <a:off x="400250" y="1969827"/>
            <a:ext cx="4023867" cy="4100652"/>
          </a:xfrm>
          <a:prstGeom prst="rect">
            <a:avLst/>
          </a:prstGeom>
        </p:spPr>
        <p:txBody>
          <a:bodyPr/>
          <a:lstStyle>
            <a:lvl1pPr marL="228600" indent="-228600" algn="l" defTabSz="914400" rtl="0" eaLnBrk="1" latinLnBrk="0" hangingPunct="1">
              <a:lnSpc>
                <a:spcPct val="100000"/>
              </a:lnSpc>
              <a:spcBef>
                <a:spcPts val="1000"/>
              </a:spcBef>
              <a:buClr>
                <a:schemeClr val="accent5"/>
              </a:buClr>
              <a:buSzPct val="75000"/>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E64823"/>
              </a:buClr>
              <a:buSzPct val="75000"/>
              <a:buFont typeface="Arial" panose="020B0604020202020204" pitchFamily="34" charset="0"/>
              <a:buNone/>
              <a:tabLst/>
              <a:defRPr/>
            </a:pPr>
            <a:endParaRPr kumimoji="0" lang="en-GB" sz="2400" b="1" i="0" u="none" strike="noStrike" kern="1200" cap="none" spc="0" normalizeH="0" baseline="0" noProof="0">
              <a:ln>
                <a:noFill/>
              </a:ln>
              <a:solidFill>
                <a:prstClr val="black"/>
              </a:solidFill>
              <a:effectLst/>
              <a:uLnTx/>
              <a:uFillTx/>
              <a:latin typeface="Segoe UI" panose="020B0502040204020203" pitchFamily="34" charset="0"/>
              <a:ea typeface="Open Sans" charset="0"/>
              <a:cs typeface="Segoe UI" panose="020B0502040204020203" pitchFamily="34" charset="0"/>
            </a:endParaRPr>
          </a:p>
        </p:txBody>
      </p:sp>
      <p:sp>
        <p:nvSpPr>
          <p:cNvPr id="10" name="Rectangle: Rounded Corners 9">
            <a:extLst>
              <a:ext uri="{FF2B5EF4-FFF2-40B4-BE49-F238E27FC236}">
                <a16:creationId xmlns:a16="http://schemas.microsoft.com/office/drawing/2014/main" id="{E1BCCB80-6D49-41D5-9C5C-A3AB250A5576}"/>
              </a:ext>
            </a:extLst>
          </p:cNvPr>
          <p:cNvSpPr/>
          <p:nvPr/>
        </p:nvSpPr>
        <p:spPr>
          <a:xfrm rot="5400000">
            <a:off x="3564842" y="-1325808"/>
            <a:ext cx="396302" cy="5346045"/>
          </a:xfrm>
          <a:prstGeom prst="roundRect">
            <a:avLst/>
          </a:prstGeom>
          <a:noFill/>
          <a:ln>
            <a:solidFill>
              <a:srgbClr val="3849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Rounded Corners 17">
            <a:extLst>
              <a:ext uri="{FF2B5EF4-FFF2-40B4-BE49-F238E27FC236}">
                <a16:creationId xmlns:a16="http://schemas.microsoft.com/office/drawing/2014/main" id="{B1649F16-3C25-42DA-B449-08D2EA738794}"/>
              </a:ext>
            </a:extLst>
          </p:cNvPr>
          <p:cNvSpPr/>
          <p:nvPr/>
        </p:nvSpPr>
        <p:spPr>
          <a:xfrm>
            <a:off x="399995" y="1189905"/>
            <a:ext cx="604005" cy="357562"/>
          </a:xfrm>
          <a:prstGeom prst="roundRect">
            <a:avLst/>
          </a:prstGeom>
          <a:solidFill>
            <a:srgbClr val="213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2500" b="1">
                <a:solidFill>
                  <a:prstClr val="white"/>
                </a:solidFill>
                <a:latin typeface="Segoe UI" panose="020B0502040204020203" pitchFamily="34" charset="0"/>
                <a:cs typeface="Segoe UI" panose="020B0502040204020203" pitchFamily="34" charset="0"/>
              </a:rPr>
              <a:t>1</a:t>
            </a:r>
            <a:endParaRPr lang="en-NZ" sz="2500"/>
          </a:p>
        </p:txBody>
      </p:sp>
      <p:sp>
        <p:nvSpPr>
          <p:cNvPr id="20" name="Rectangle: Rounded Corners 19">
            <a:extLst>
              <a:ext uri="{FF2B5EF4-FFF2-40B4-BE49-F238E27FC236}">
                <a16:creationId xmlns:a16="http://schemas.microsoft.com/office/drawing/2014/main" id="{14D05FAB-A980-4C4F-AB0D-95E02BC8F7F0}"/>
              </a:ext>
            </a:extLst>
          </p:cNvPr>
          <p:cNvSpPr/>
          <p:nvPr/>
        </p:nvSpPr>
        <p:spPr>
          <a:xfrm rot="5400000">
            <a:off x="3192080" y="-445321"/>
            <a:ext cx="1116667" cy="5346045"/>
          </a:xfrm>
          <a:prstGeom prst="roundRect">
            <a:avLst/>
          </a:prstGeom>
          <a:noFill/>
          <a:ln>
            <a:solidFill>
              <a:srgbClr val="3849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6" name="Straight Arrow Connector 25">
            <a:extLst>
              <a:ext uri="{FF2B5EF4-FFF2-40B4-BE49-F238E27FC236}">
                <a16:creationId xmlns:a16="http://schemas.microsoft.com/office/drawing/2014/main" id="{D8854C82-82B5-4A1A-8751-1DADBD0E2841}"/>
              </a:ext>
            </a:extLst>
          </p:cNvPr>
          <p:cNvCxnSpPr>
            <a:cxnSpLocks/>
          </p:cNvCxnSpPr>
          <p:nvPr/>
        </p:nvCxnSpPr>
        <p:spPr>
          <a:xfrm>
            <a:off x="3628390" y="1545366"/>
            <a:ext cx="0" cy="19226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7" name="Rectangle: Rounded Corners 26">
            <a:extLst>
              <a:ext uri="{FF2B5EF4-FFF2-40B4-BE49-F238E27FC236}">
                <a16:creationId xmlns:a16="http://schemas.microsoft.com/office/drawing/2014/main" id="{DB54AC5E-F0EB-4EE0-917C-A516D274DCBD}"/>
              </a:ext>
            </a:extLst>
          </p:cNvPr>
          <p:cNvSpPr/>
          <p:nvPr/>
        </p:nvSpPr>
        <p:spPr>
          <a:xfrm rot="5400000">
            <a:off x="3434385" y="607775"/>
            <a:ext cx="607639" cy="5350852"/>
          </a:xfrm>
          <a:prstGeom prst="roundRect">
            <a:avLst/>
          </a:prstGeom>
          <a:noFill/>
          <a:ln>
            <a:solidFill>
              <a:srgbClr val="3849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Straight Arrow Connector 27">
            <a:extLst>
              <a:ext uri="{FF2B5EF4-FFF2-40B4-BE49-F238E27FC236}">
                <a16:creationId xmlns:a16="http://schemas.microsoft.com/office/drawing/2014/main" id="{749FC84E-A1A3-4A55-9561-5C8767D21C61}"/>
              </a:ext>
            </a:extLst>
          </p:cNvPr>
          <p:cNvCxnSpPr>
            <a:cxnSpLocks/>
          </p:cNvCxnSpPr>
          <p:nvPr/>
        </p:nvCxnSpPr>
        <p:spPr>
          <a:xfrm flipH="1">
            <a:off x="3617843" y="2773893"/>
            <a:ext cx="10549" cy="19790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Rectangle: Rounded Corners 28">
            <a:extLst>
              <a:ext uri="{FF2B5EF4-FFF2-40B4-BE49-F238E27FC236}">
                <a16:creationId xmlns:a16="http://schemas.microsoft.com/office/drawing/2014/main" id="{D9A53A99-F174-40FA-9F68-722B07EF8ADC}"/>
              </a:ext>
            </a:extLst>
          </p:cNvPr>
          <p:cNvSpPr/>
          <p:nvPr/>
        </p:nvSpPr>
        <p:spPr>
          <a:xfrm rot="5400000">
            <a:off x="3415433" y="1364978"/>
            <a:ext cx="634797" cy="5381208"/>
          </a:xfrm>
          <a:prstGeom prst="roundRect">
            <a:avLst/>
          </a:prstGeom>
          <a:noFill/>
          <a:ln>
            <a:solidFill>
              <a:srgbClr val="3849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30" name="Straight Arrow Connector 29">
            <a:extLst>
              <a:ext uri="{FF2B5EF4-FFF2-40B4-BE49-F238E27FC236}">
                <a16:creationId xmlns:a16="http://schemas.microsoft.com/office/drawing/2014/main" id="{5BAF2F7A-AA2A-4AF5-8BED-9D07BB2C6359}"/>
              </a:ext>
            </a:extLst>
          </p:cNvPr>
          <p:cNvCxnSpPr>
            <a:cxnSpLocks/>
          </p:cNvCxnSpPr>
          <p:nvPr/>
        </p:nvCxnSpPr>
        <p:spPr>
          <a:xfrm flipH="1">
            <a:off x="3617843" y="3536952"/>
            <a:ext cx="10550" cy="20809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2" name="Rectangle: Rounded Corners 31">
            <a:extLst>
              <a:ext uri="{FF2B5EF4-FFF2-40B4-BE49-F238E27FC236}">
                <a16:creationId xmlns:a16="http://schemas.microsoft.com/office/drawing/2014/main" id="{8398A72A-823F-4656-9CFB-6E6296AADF1B}"/>
              </a:ext>
            </a:extLst>
          </p:cNvPr>
          <p:cNvSpPr/>
          <p:nvPr/>
        </p:nvSpPr>
        <p:spPr>
          <a:xfrm rot="5400000">
            <a:off x="3418436" y="2151743"/>
            <a:ext cx="598415" cy="5378578"/>
          </a:xfrm>
          <a:prstGeom prst="roundRect">
            <a:avLst/>
          </a:prstGeom>
          <a:noFill/>
          <a:ln>
            <a:solidFill>
              <a:srgbClr val="3849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Rectangle: Rounded Corners 32">
            <a:extLst>
              <a:ext uri="{FF2B5EF4-FFF2-40B4-BE49-F238E27FC236}">
                <a16:creationId xmlns:a16="http://schemas.microsoft.com/office/drawing/2014/main" id="{F4FBA93F-547F-4455-8FCB-83246E9E63E2}"/>
              </a:ext>
            </a:extLst>
          </p:cNvPr>
          <p:cNvSpPr/>
          <p:nvPr/>
        </p:nvSpPr>
        <p:spPr>
          <a:xfrm rot="5400000">
            <a:off x="2215231" y="4261965"/>
            <a:ext cx="716485" cy="2967008"/>
          </a:xfrm>
          <a:prstGeom prst="roundRect">
            <a:avLst/>
          </a:prstGeom>
          <a:noFill/>
          <a:ln>
            <a:solidFill>
              <a:srgbClr val="3849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34" name="Straight Arrow Connector 33">
            <a:extLst>
              <a:ext uri="{FF2B5EF4-FFF2-40B4-BE49-F238E27FC236}">
                <a16:creationId xmlns:a16="http://schemas.microsoft.com/office/drawing/2014/main" id="{D013005E-5E28-4202-9AF2-4EFF204568BC}"/>
              </a:ext>
            </a:extLst>
          </p:cNvPr>
          <p:cNvCxnSpPr>
            <a:cxnSpLocks/>
          </p:cNvCxnSpPr>
          <p:nvPr/>
        </p:nvCxnSpPr>
        <p:spPr>
          <a:xfrm flipH="1">
            <a:off x="3628997" y="4329830"/>
            <a:ext cx="2782" cy="23758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6" name="Rectangle: Rounded Corners 35">
            <a:extLst>
              <a:ext uri="{FF2B5EF4-FFF2-40B4-BE49-F238E27FC236}">
                <a16:creationId xmlns:a16="http://schemas.microsoft.com/office/drawing/2014/main" id="{EBAC3A8F-A68E-4D6F-8B16-3B02C0253E40}"/>
              </a:ext>
            </a:extLst>
          </p:cNvPr>
          <p:cNvSpPr/>
          <p:nvPr/>
        </p:nvSpPr>
        <p:spPr>
          <a:xfrm>
            <a:off x="417178" y="1918889"/>
            <a:ext cx="604005" cy="360600"/>
          </a:xfrm>
          <a:prstGeom prst="roundRect">
            <a:avLst/>
          </a:prstGeom>
          <a:solidFill>
            <a:srgbClr val="213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2500" b="1">
                <a:solidFill>
                  <a:prstClr val="white"/>
                </a:solidFill>
                <a:latin typeface="Segoe UI" panose="020B0502040204020203" pitchFamily="34" charset="0"/>
                <a:cs typeface="Segoe UI" panose="020B0502040204020203" pitchFamily="34" charset="0"/>
              </a:rPr>
              <a:t>2</a:t>
            </a:r>
            <a:endParaRPr lang="en-NZ" sz="2500"/>
          </a:p>
        </p:txBody>
      </p:sp>
      <p:sp>
        <p:nvSpPr>
          <p:cNvPr id="37" name="Rectangle: Rounded Corners 36">
            <a:extLst>
              <a:ext uri="{FF2B5EF4-FFF2-40B4-BE49-F238E27FC236}">
                <a16:creationId xmlns:a16="http://schemas.microsoft.com/office/drawing/2014/main" id="{F503A00F-D126-49F4-980A-4C93F7A4DBEC}"/>
              </a:ext>
            </a:extLst>
          </p:cNvPr>
          <p:cNvSpPr/>
          <p:nvPr/>
        </p:nvSpPr>
        <p:spPr>
          <a:xfrm>
            <a:off x="399998" y="3024182"/>
            <a:ext cx="604003" cy="360600"/>
          </a:xfrm>
          <a:prstGeom prst="roundRect">
            <a:avLst/>
          </a:prstGeom>
          <a:solidFill>
            <a:srgbClr val="213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2500" b="1">
                <a:solidFill>
                  <a:prstClr val="white"/>
                </a:solidFill>
                <a:latin typeface="Segoe UI" panose="020B0502040204020203" pitchFamily="34" charset="0"/>
                <a:cs typeface="Segoe UI" panose="020B0502040204020203" pitchFamily="34" charset="0"/>
              </a:rPr>
              <a:t>3</a:t>
            </a:r>
            <a:endParaRPr lang="en-NZ" sz="2500"/>
          </a:p>
        </p:txBody>
      </p:sp>
      <p:sp>
        <p:nvSpPr>
          <p:cNvPr id="38" name="Rectangle: Rounded Corners 37">
            <a:extLst>
              <a:ext uri="{FF2B5EF4-FFF2-40B4-BE49-F238E27FC236}">
                <a16:creationId xmlns:a16="http://schemas.microsoft.com/office/drawing/2014/main" id="{7AD9232C-E857-44C9-B0EB-1BFC265A80E2}"/>
              </a:ext>
            </a:extLst>
          </p:cNvPr>
          <p:cNvSpPr/>
          <p:nvPr/>
        </p:nvSpPr>
        <p:spPr>
          <a:xfrm>
            <a:off x="412301" y="3838773"/>
            <a:ext cx="604005" cy="360600"/>
          </a:xfrm>
          <a:prstGeom prst="roundRect">
            <a:avLst/>
          </a:prstGeom>
          <a:solidFill>
            <a:srgbClr val="213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2500" b="1">
                <a:solidFill>
                  <a:prstClr val="white"/>
                </a:solidFill>
                <a:latin typeface="Segoe UI" panose="020B0502040204020203" pitchFamily="34" charset="0"/>
                <a:cs typeface="Segoe UI" panose="020B0502040204020203" pitchFamily="34" charset="0"/>
              </a:rPr>
              <a:t>4</a:t>
            </a:r>
            <a:endParaRPr lang="en-NZ" sz="2500"/>
          </a:p>
        </p:txBody>
      </p:sp>
      <p:sp>
        <p:nvSpPr>
          <p:cNvPr id="39" name="Rectangle: Rounded Corners 38">
            <a:extLst>
              <a:ext uri="{FF2B5EF4-FFF2-40B4-BE49-F238E27FC236}">
                <a16:creationId xmlns:a16="http://schemas.microsoft.com/office/drawing/2014/main" id="{5431C6AC-F0B9-4046-9827-CECD3C07A20B}"/>
              </a:ext>
            </a:extLst>
          </p:cNvPr>
          <p:cNvSpPr/>
          <p:nvPr/>
        </p:nvSpPr>
        <p:spPr>
          <a:xfrm>
            <a:off x="412301" y="4643110"/>
            <a:ext cx="604005" cy="360600"/>
          </a:xfrm>
          <a:prstGeom prst="roundRect">
            <a:avLst/>
          </a:prstGeom>
          <a:solidFill>
            <a:srgbClr val="213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2500" b="1">
                <a:solidFill>
                  <a:prstClr val="white"/>
                </a:solidFill>
                <a:latin typeface="Segoe UI" panose="020B0502040204020203" pitchFamily="34" charset="0"/>
                <a:cs typeface="Segoe UI" panose="020B0502040204020203" pitchFamily="34" charset="0"/>
              </a:rPr>
              <a:t>5</a:t>
            </a:r>
            <a:endParaRPr lang="en-NZ" sz="2500"/>
          </a:p>
        </p:txBody>
      </p:sp>
      <p:sp>
        <p:nvSpPr>
          <p:cNvPr id="40" name="Rectangle: Rounded Corners 39">
            <a:extLst>
              <a:ext uri="{FF2B5EF4-FFF2-40B4-BE49-F238E27FC236}">
                <a16:creationId xmlns:a16="http://schemas.microsoft.com/office/drawing/2014/main" id="{1A9D0640-2DB6-4793-8328-8646DA50AD88}"/>
              </a:ext>
            </a:extLst>
          </p:cNvPr>
          <p:cNvSpPr/>
          <p:nvPr/>
        </p:nvSpPr>
        <p:spPr>
          <a:xfrm>
            <a:off x="444633" y="5487795"/>
            <a:ext cx="549095" cy="360600"/>
          </a:xfrm>
          <a:prstGeom prst="roundRect">
            <a:avLst/>
          </a:prstGeom>
          <a:solidFill>
            <a:srgbClr val="213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2500" b="1">
                <a:solidFill>
                  <a:prstClr val="white"/>
                </a:solidFill>
                <a:latin typeface="Segoe UI" panose="020B0502040204020203" pitchFamily="34" charset="0"/>
                <a:cs typeface="Segoe UI" panose="020B0502040204020203" pitchFamily="34" charset="0"/>
              </a:rPr>
              <a:t>6</a:t>
            </a:r>
            <a:endParaRPr lang="en-NZ" sz="2500"/>
          </a:p>
        </p:txBody>
      </p:sp>
      <p:sp>
        <p:nvSpPr>
          <p:cNvPr id="41" name="Text Placeholder 3">
            <a:extLst>
              <a:ext uri="{FF2B5EF4-FFF2-40B4-BE49-F238E27FC236}">
                <a16:creationId xmlns:a16="http://schemas.microsoft.com/office/drawing/2014/main" id="{55D396D6-EA4D-4DC4-99D2-6088E14717DD}"/>
              </a:ext>
            </a:extLst>
          </p:cNvPr>
          <p:cNvSpPr txBox="1">
            <a:spLocks/>
          </p:cNvSpPr>
          <p:nvPr/>
        </p:nvSpPr>
        <p:spPr>
          <a:xfrm>
            <a:off x="1104019" y="1237881"/>
            <a:ext cx="2977395" cy="499747"/>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Tx/>
              <a:buNone/>
              <a:defRPr sz="14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Tx/>
              <a:buNone/>
              <a:defRPr sz="1200" kern="1200">
                <a:solidFill>
                  <a:schemeClr val="bg1"/>
                </a:solidFill>
                <a:latin typeface="+mn-lt"/>
                <a:ea typeface="+mn-ea"/>
                <a:cs typeface="+mn-cs"/>
              </a:defRPr>
            </a:lvl2pPr>
            <a:lvl3pPr marL="914400" indent="0" algn="l" defTabSz="914400" rtl="0" eaLnBrk="1" latinLnBrk="0" hangingPunct="1">
              <a:lnSpc>
                <a:spcPct val="90000"/>
              </a:lnSpc>
              <a:spcBef>
                <a:spcPts val="500"/>
              </a:spcBef>
              <a:buFontTx/>
              <a:buNone/>
              <a:defRPr sz="1200"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Tx/>
              <a:buNone/>
              <a:defRPr sz="1200"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Tx/>
              <a:buNone/>
              <a:defRPr sz="12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NZ" sz="1100">
                <a:latin typeface="Segoe UI" panose="020B0502040204020203" pitchFamily="34" charset="0"/>
                <a:cs typeface="Segoe UI" panose="020B0502040204020203" pitchFamily="34" charset="0"/>
              </a:rPr>
              <a:t>Navigate to Immunisation Activities Tab</a:t>
            </a:r>
          </a:p>
        </p:txBody>
      </p:sp>
      <p:sp>
        <p:nvSpPr>
          <p:cNvPr id="42" name="Text Placeholder 3">
            <a:extLst>
              <a:ext uri="{FF2B5EF4-FFF2-40B4-BE49-F238E27FC236}">
                <a16:creationId xmlns:a16="http://schemas.microsoft.com/office/drawing/2014/main" id="{341FEA0F-8F90-41EA-873F-9E25471CB774}"/>
              </a:ext>
            </a:extLst>
          </p:cNvPr>
          <p:cNvSpPr txBox="1">
            <a:spLocks/>
          </p:cNvSpPr>
          <p:nvPr/>
        </p:nvSpPr>
        <p:spPr>
          <a:xfrm>
            <a:off x="1072567" y="1744269"/>
            <a:ext cx="5622639" cy="1131836"/>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Tx/>
              <a:buNone/>
              <a:defRPr sz="14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Tx/>
              <a:buNone/>
              <a:defRPr sz="1200" kern="1200">
                <a:solidFill>
                  <a:schemeClr val="bg1"/>
                </a:solidFill>
                <a:latin typeface="+mn-lt"/>
                <a:ea typeface="+mn-ea"/>
                <a:cs typeface="+mn-cs"/>
              </a:defRPr>
            </a:lvl2pPr>
            <a:lvl3pPr marL="914400" indent="0" algn="l" defTabSz="914400" rtl="0" eaLnBrk="1" latinLnBrk="0" hangingPunct="1">
              <a:lnSpc>
                <a:spcPct val="90000"/>
              </a:lnSpc>
              <a:spcBef>
                <a:spcPts val="500"/>
              </a:spcBef>
              <a:buFontTx/>
              <a:buNone/>
              <a:defRPr sz="1200"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Tx/>
              <a:buNone/>
              <a:defRPr sz="1200"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Tx/>
              <a:buNone/>
              <a:defRPr sz="12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NZ" sz="1100">
                <a:latin typeface="Segoe UI" panose="020B0502040204020203" pitchFamily="34" charset="0"/>
                <a:cs typeface="Segoe UI" panose="020B0502040204020203" pitchFamily="34" charset="0"/>
              </a:rPr>
              <a:t>Select list view Drop Down – Select Lock Payments – Last 7 Days. This will show you:</a:t>
            </a:r>
          </a:p>
          <a:p>
            <a:r>
              <a:rPr lang="en-NZ" sz="1100">
                <a:latin typeface="Segoe UI" panose="020B0502040204020203" pitchFamily="34" charset="0"/>
                <a:cs typeface="Segoe UI" panose="020B0502040204020203" pitchFamily="34" charset="0"/>
              </a:rPr>
              <a:t> All immunisation activities from the past 7 days which</a:t>
            </a:r>
          </a:p>
          <a:p>
            <a:pPr marL="171450" indent="-171450">
              <a:buFont typeface="Arial" panose="020B0604020202020204" pitchFamily="34" charset="0"/>
              <a:buChar char="•"/>
            </a:pPr>
            <a:r>
              <a:rPr lang="en-NZ" sz="1100">
                <a:latin typeface="Segoe UI" panose="020B0502040204020203" pitchFamily="34" charset="0"/>
                <a:cs typeface="Segoe UI" panose="020B0502040204020203" pitchFamily="34" charset="0"/>
              </a:rPr>
              <a:t>Have not been sent for Payment Processing yet OR </a:t>
            </a:r>
          </a:p>
          <a:p>
            <a:pPr marL="171450" indent="-171450">
              <a:buFont typeface="Arial" panose="020B0604020202020204" pitchFamily="34" charset="0"/>
              <a:buChar char="•"/>
            </a:pPr>
            <a:r>
              <a:rPr lang="en-NZ" sz="1100">
                <a:latin typeface="Segoe UI" panose="020B0502040204020203" pitchFamily="34" charset="0"/>
                <a:cs typeface="Segoe UI" panose="020B0502040204020203" pitchFamily="34" charset="0"/>
              </a:rPr>
              <a:t>Have been sent for Payment Processing but need to be corrected </a:t>
            </a:r>
          </a:p>
        </p:txBody>
      </p:sp>
      <p:sp>
        <p:nvSpPr>
          <p:cNvPr id="50" name="Text Placeholder 3">
            <a:extLst>
              <a:ext uri="{FF2B5EF4-FFF2-40B4-BE49-F238E27FC236}">
                <a16:creationId xmlns:a16="http://schemas.microsoft.com/office/drawing/2014/main" id="{694EF4F7-E20C-4D97-B6AA-084E7D2AE1A0}"/>
              </a:ext>
            </a:extLst>
          </p:cNvPr>
          <p:cNvSpPr txBox="1">
            <a:spLocks/>
          </p:cNvSpPr>
          <p:nvPr/>
        </p:nvSpPr>
        <p:spPr>
          <a:xfrm>
            <a:off x="1077391" y="3039218"/>
            <a:ext cx="5527173" cy="499747"/>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Tx/>
              <a:buNone/>
              <a:defRPr sz="14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Tx/>
              <a:buNone/>
              <a:defRPr sz="1200" kern="1200">
                <a:solidFill>
                  <a:schemeClr val="bg1"/>
                </a:solidFill>
                <a:latin typeface="+mn-lt"/>
                <a:ea typeface="+mn-ea"/>
                <a:cs typeface="+mn-cs"/>
              </a:defRPr>
            </a:lvl2pPr>
            <a:lvl3pPr marL="914400" indent="0" algn="l" defTabSz="914400" rtl="0" eaLnBrk="1" latinLnBrk="0" hangingPunct="1">
              <a:lnSpc>
                <a:spcPct val="90000"/>
              </a:lnSpc>
              <a:spcBef>
                <a:spcPts val="500"/>
              </a:spcBef>
              <a:buFontTx/>
              <a:buNone/>
              <a:defRPr sz="1200"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Tx/>
              <a:buNone/>
              <a:defRPr sz="1200"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Tx/>
              <a:buNone/>
              <a:defRPr sz="12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7000"/>
              </a:lnSpc>
              <a:spcAft>
                <a:spcPts val="800"/>
              </a:spcAft>
            </a:pPr>
            <a:r>
              <a:rPr lang="en-NZ" sz="1100">
                <a:latin typeface="Segoe UI" panose="020B0502040204020203" pitchFamily="34" charset="0"/>
                <a:ea typeface="Calibri" panose="020F0502020204030204" pitchFamily="34" charset="0"/>
                <a:cs typeface="Segoe UI" panose="020B0502040204020203" pitchFamily="34" charset="0"/>
              </a:rPr>
              <a:t>On the Immunisation Activity you need to lock – click on to the pencil in the vaccinator payment notification field on the same row</a:t>
            </a:r>
          </a:p>
        </p:txBody>
      </p:sp>
      <p:sp>
        <p:nvSpPr>
          <p:cNvPr id="56" name="TextBox 55">
            <a:extLst>
              <a:ext uri="{FF2B5EF4-FFF2-40B4-BE49-F238E27FC236}">
                <a16:creationId xmlns:a16="http://schemas.microsoft.com/office/drawing/2014/main" id="{764C1614-1C42-4F9B-BF02-D97FACC438ED}"/>
              </a:ext>
            </a:extLst>
          </p:cNvPr>
          <p:cNvSpPr txBox="1"/>
          <p:nvPr/>
        </p:nvSpPr>
        <p:spPr>
          <a:xfrm>
            <a:off x="1028355" y="3840139"/>
            <a:ext cx="5323661" cy="430887"/>
          </a:xfrm>
          <a:prstGeom prst="rect">
            <a:avLst/>
          </a:prstGeom>
          <a:noFill/>
        </p:spPr>
        <p:txBody>
          <a:bodyPr wrap="square">
            <a:spAutoFit/>
          </a:bodyPr>
          <a:lstStyle/>
          <a:p>
            <a:r>
              <a:rPr lang="en-US" sz="1100">
                <a:latin typeface="Segoe UI" panose="020B0502040204020203" pitchFamily="34" charset="0"/>
                <a:cs typeface="Segoe UI" panose="020B0502040204020203" pitchFamily="34" charset="0"/>
              </a:rPr>
              <a:t>Click on to the Drop Down, and use the scroll bar to scroll downwards and Select “On Hold”</a:t>
            </a:r>
            <a:endParaRPr lang="en-NZ"/>
          </a:p>
        </p:txBody>
      </p:sp>
      <p:pic>
        <p:nvPicPr>
          <p:cNvPr id="57" name="Picture 56">
            <a:extLst>
              <a:ext uri="{FF2B5EF4-FFF2-40B4-BE49-F238E27FC236}">
                <a16:creationId xmlns:a16="http://schemas.microsoft.com/office/drawing/2014/main" id="{EEB666A6-B3BA-4A77-B294-E2B6FFB45960}"/>
              </a:ext>
            </a:extLst>
          </p:cNvPr>
          <p:cNvPicPr>
            <a:picLocks noChangeAspect="1"/>
          </p:cNvPicPr>
          <p:nvPr/>
        </p:nvPicPr>
        <p:blipFill>
          <a:blip r:embed="rId3"/>
          <a:stretch>
            <a:fillRect/>
          </a:stretch>
        </p:blipFill>
        <p:spPr>
          <a:xfrm>
            <a:off x="6629265" y="1969827"/>
            <a:ext cx="2440962" cy="2257890"/>
          </a:xfrm>
          <a:prstGeom prst="rect">
            <a:avLst/>
          </a:prstGeom>
        </p:spPr>
      </p:pic>
      <p:sp>
        <p:nvSpPr>
          <p:cNvPr id="60" name="TextBox 59">
            <a:extLst>
              <a:ext uri="{FF2B5EF4-FFF2-40B4-BE49-F238E27FC236}">
                <a16:creationId xmlns:a16="http://schemas.microsoft.com/office/drawing/2014/main" id="{FB4D57B1-074D-48C8-AD92-D95A75225A1C}"/>
              </a:ext>
            </a:extLst>
          </p:cNvPr>
          <p:cNvSpPr txBox="1"/>
          <p:nvPr/>
        </p:nvSpPr>
        <p:spPr>
          <a:xfrm>
            <a:off x="1083272" y="4593127"/>
            <a:ext cx="5323661" cy="430887"/>
          </a:xfrm>
          <a:prstGeom prst="rect">
            <a:avLst/>
          </a:prstGeom>
          <a:noFill/>
        </p:spPr>
        <p:txBody>
          <a:bodyPr wrap="square">
            <a:spAutoFit/>
          </a:bodyPr>
          <a:lstStyle/>
          <a:p>
            <a:r>
              <a:rPr lang="en-US" sz="1100">
                <a:latin typeface="Segoe UI" panose="020B0502040204020203" pitchFamily="34" charset="0"/>
                <a:cs typeface="Segoe UI" panose="020B0502040204020203" pitchFamily="34" charset="0"/>
              </a:rPr>
              <a:t>Click Save - The Vaccinator Payment Notification field will now appear yellow and show as On Hold. </a:t>
            </a:r>
          </a:p>
        </p:txBody>
      </p:sp>
      <p:sp>
        <p:nvSpPr>
          <p:cNvPr id="65" name="TextBox 64">
            <a:extLst>
              <a:ext uri="{FF2B5EF4-FFF2-40B4-BE49-F238E27FC236}">
                <a16:creationId xmlns:a16="http://schemas.microsoft.com/office/drawing/2014/main" id="{3B5B5C0A-189B-4E32-B8AF-C11E9B2BC56B}"/>
              </a:ext>
            </a:extLst>
          </p:cNvPr>
          <p:cNvSpPr txBox="1"/>
          <p:nvPr/>
        </p:nvSpPr>
        <p:spPr>
          <a:xfrm>
            <a:off x="1089970" y="5367942"/>
            <a:ext cx="2917114" cy="626582"/>
          </a:xfrm>
          <a:prstGeom prst="rect">
            <a:avLst/>
          </a:prstGeom>
          <a:noFill/>
        </p:spPr>
        <p:txBody>
          <a:bodyPr wrap="square">
            <a:spAutoFit/>
          </a:bodyPr>
          <a:lstStyle/>
          <a:p>
            <a:pPr>
              <a:lnSpc>
                <a:spcPct val="107000"/>
              </a:lnSpc>
              <a:spcAft>
                <a:spcPts val="800"/>
              </a:spcAft>
            </a:pPr>
            <a:r>
              <a:rPr lang="en-NZ" sz="1100">
                <a:latin typeface="Segoe UI" panose="020B0502040204020203" pitchFamily="34" charset="0"/>
                <a:ea typeface="Calibri" panose="020F0502020204030204" pitchFamily="34" charset="0"/>
                <a:cs typeface="Segoe UI" panose="020B0502040204020203" pitchFamily="34" charset="0"/>
              </a:rPr>
              <a:t>This means that the Immunisation Activity is now locked and cannot be processed for payment until it is unlocked</a:t>
            </a:r>
            <a:r>
              <a:rPr lang="en-NZ" sz="1100" b="1">
                <a:latin typeface="Calibri" panose="020F0502020204030204" pitchFamily="34" charset="0"/>
                <a:ea typeface="Calibri" panose="020F0502020204030204" pitchFamily="34" charset="0"/>
                <a:cs typeface="Times New Roman" panose="02020603050405020304" pitchFamily="18" charset="0"/>
              </a:rPr>
              <a:t>.</a:t>
            </a:r>
            <a:endParaRPr lang="en-NZ" sz="1100">
              <a:solidFill>
                <a:prstClr val="black"/>
              </a:solidFill>
              <a:latin typeface="Segoe UI" panose="020B0502040204020203" pitchFamily="34" charset="0"/>
              <a:cs typeface="Segoe UI" panose="020B0502040204020203" pitchFamily="34" charset="0"/>
            </a:endParaRPr>
          </a:p>
        </p:txBody>
      </p:sp>
      <p:pic>
        <p:nvPicPr>
          <p:cNvPr id="66" name="Picture 65">
            <a:extLst>
              <a:ext uri="{FF2B5EF4-FFF2-40B4-BE49-F238E27FC236}">
                <a16:creationId xmlns:a16="http://schemas.microsoft.com/office/drawing/2014/main" id="{18822516-8AD4-4472-82A3-DE9B313351D6}"/>
              </a:ext>
            </a:extLst>
          </p:cNvPr>
          <p:cNvPicPr>
            <a:picLocks noChangeAspect="1"/>
          </p:cNvPicPr>
          <p:nvPr/>
        </p:nvPicPr>
        <p:blipFill>
          <a:blip r:embed="rId4"/>
          <a:stretch>
            <a:fillRect/>
          </a:stretch>
        </p:blipFill>
        <p:spPr>
          <a:xfrm>
            <a:off x="4221067" y="5254892"/>
            <a:ext cx="4702654" cy="761883"/>
          </a:xfrm>
          <a:prstGeom prst="rect">
            <a:avLst/>
          </a:prstGeom>
        </p:spPr>
      </p:pic>
      <p:cxnSp>
        <p:nvCxnSpPr>
          <p:cNvPr id="31" name="Straight Arrow Connector 30">
            <a:extLst>
              <a:ext uri="{FF2B5EF4-FFF2-40B4-BE49-F238E27FC236}">
                <a16:creationId xmlns:a16="http://schemas.microsoft.com/office/drawing/2014/main" id="{CBB26B16-55E2-4B57-8FBB-64C00955B890}"/>
              </a:ext>
            </a:extLst>
          </p:cNvPr>
          <p:cNvCxnSpPr>
            <a:cxnSpLocks/>
          </p:cNvCxnSpPr>
          <p:nvPr/>
        </p:nvCxnSpPr>
        <p:spPr>
          <a:xfrm flipH="1">
            <a:off x="2548527" y="5116291"/>
            <a:ext cx="2628" cy="27746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5" name="Arrow: Right 4">
            <a:extLst>
              <a:ext uri="{FF2B5EF4-FFF2-40B4-BE49-F238E27FC236}">
                <a16:creationId xmlns:a16="http://schemas.microsoft.com/office/drawing/2014/main" id="{CDD65080-8D0E-46F0-AAEE-4DB674725D8B}"/>
              </a:ext>
            </a:extLst>
          </p:cNvPr>
          <p:cNvSpPr/>
          <p:nvPr/>
        </p:nvSpPr>
        <p:spPr>
          <a:xfrm>
            <a:off x="4001859" y="5509786"/>
            <a:ext cx="274329" cy="380942"/>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3" name="Arrow: Right 42">
            <a:extLst>
              <a:ext uri="{FF2B5EF4-FFF2-40B4-BE49-F238E27FC236}">
                <a16:creationId xmlns:a16="http://schemas.microsoft.com/office/drawing/2014/main" id="{C67727B4-D639-4891-86F6-40B0D54A51DE}"/>
              </a:ext>
            </a:extLst>
          </p:cNvPr>
          <p:cNvSpPr/>
          <p:nvPr/>
        </p:nvSpPr>
        <p:spPr>
          <a:xfrm>
            <a:off x="6347208" y="3824148"/>
            <a:ext cx="274329" cy="380942"/>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Tree>
    <p:extLst>
      <p:ext uri="{BB962C8B-B14F-4D97-AF65-F5344CB8AC3E}">
        <p14:creationId xmlns:p14="http://schemas.microsoft.com/office/powerpoint/2010/main" val="31764664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3E569-BF08-4BEE-97F1-2C9264368151}"/>
              </a:ext>
            </a:extLst>
          </p:cNvPr>
          <p:cNvSpPr>
            <a:spLocks noGrp="1"/>
          </p:cNvSpPr>
          <p:nvPr>
            <p:ph type="ctrTitle"/>
          </p:nvPr>
        </p:nvSpPr>
        <p:spPr>
          <a:xfrm>
            <a:off x="852946" y="755289"/>
            <a:ext cx="7945307" cy="2553395"/>
          </a:xfrm>
        </p:spPr>
        <p:txBody>
          <a:bodyPr>
            <a:normAutofit/>
          </a:bodyPr>
          <a:lstStyle/>
          <a:p>
            <a:pPr fontAlgn="ctr"/>
            <a:r>
              <a:rPr lang="en-NZ" sz="2800" dirty="0"/>
              <a:t>Appendix</a:t>
            </a:r>
            <a:endParaRPr lang="en-NZ" sz="2800" b="0" i="1" dirty="0"/>
          </a:p>
        </p:txBody>
      </p:sp>
    </p:spTree>
    <p:extLst>
      <p:ext uri="{BB962C8B-B14F-4D97-AF65-F5344CB8AC3E}">
        <p14:creationId xmlns:p14="http://schemas.microsoft.com/office/powerpoint/2010/main" val="552336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8615D-BC45-41E6-A477-8FED44FD7781}"/>
              </a:ext>
            </a:extLst>
          </p:cNvPr>
          <p:cNvSpPr>
            <a:spLocks noGrp="1"/>
          </p:cNvSpPr>
          <p:nvPr>
            <p:ph type="title"/>
          </p:nvPr>
        </p:nvSpPr>
        <p:spPr/>
        <p:txBody>
          <a:bodyPr/>
          <a:lstStyle/>
          <a:p>
            <a:r>
              <a:rPr lang="en-NZ"/>
              <a:t>Completing Site Transition Form</a:t>
            </a:r>
          </a:p>
        </p:txBody>
      </p:sp>
      <p:sp>
        <p:nvSpPr>
          <p:cNvPr id="4" name="Text Placeholder 3">
            <a:extLst>
              <a:ext uri="{FF2B5EF4-FFF2-40B4-BE49-F238E27FC236}">
                <a16:creationId xmlns:a16="http://schemas.microsoft.com/office/drawing/2014/main" id="{72F763C1-EFDB-44B6-AA28-4F11FD479066}"/>
              </a:ext>
            </a:extLst>
          </p:cNvPr>
          <p:cNvSpPr>
            <a:spLocks noGrp="1"/>
          </p:cNvSpPr>
          <p:nvPr>
            <p:ph type="body" sz="quarter" idx="10"/>
          </p:nvPr>
        </p:nvSpPr>
        <p:spPr/>
        <p:txBody>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400" i="0" u="none" strike="noStrike" kern="1200" cap="none" spc="0" normalizeH="0" baseline="0" noProof="0" dirty="0">
                <a:ln>
                  <a:noFill/>
                </a:ln>
                <a:solidFill>
                  <a:srgbClr val="000000"/>
                </a:solidFill>
                <a:effectLst/>
                <a:uLnTx/>
                <a:uFillTx/>
                <a:ea typeface="Microsoft YaHei"/>
              </a:rPr>
              <a:t>Complete the PPD Transition Form if you are an existing site on CIR transitioning to Price Per Dose Payments: </a:t>
            </a:r>
            <a:r>
              <a:rPr lang="en-US" i="1" dirty="0">
                <a:solidFill>
                  <a:srgbClr val="000000"/>
                </a:solidFill>
                <a:ea typeface="Microsoft YaHei"/>
              </a:rPr>
              <a:t>Important - Include Contract Number and Regional Public Holiday(s) Observed</a:t>
            </a:r>
            <a:endParaRPr kumimoji="0" lang="en-US" sz="1400" i="1" u="none" strike="noStrike" kern="1200" cap="none" spc="0" normalizeH="0" baseline="0" noProof="0" dirty="0">
              <a:ln>
                <a:noFill/>
              </a:ln>
              <a:solidFill>
                <a:srgbClr val="000000"/>
              </a:solidFill>
              <a:effectLst/>
              <a:uLnTx/>
              <a:uFillTx/>
              <a:ea typeface="Microsoft YaHei"/>
            </a:endParaRPr>
          </a:p>
        </p:txBody>
      </p:sp>
      <p:pic>
        <p:nvPicPr>
          <p:cNvPr id="16" name="Picture 15">
            <a:extLst>
              <a:ext uri="{FF2B5EF4-FFF2-40B4-BE49-F238E27FC236}">
                <a16:creationId xmlns:a16="http://schemas.microsoft.com/office/drawing/2014/main" id="{52675ECF-5635-41FB-BB5C-55AE240788E1}"/>
              </a:ext>
            </a:extLst>
          </p:cNvPr>
          <p:cNvPicPr>
            <a:picLocks noChangeAspect="1"/>
          </p:cNvPicPr>
          <p:nvPr/>
        </p:nvPicPr>
        <p:blipFill>
          <a:blip r:embed="rId3"/>
          <a:stretch>
            <a:fillRect/>
          </a:stretch>
        </p:blipFill>
        <p:spPr>
          <a:xfrm>
            <a:off x="628650" y="1726030"/>
            <a:ext cx="7903104" cy="3757652"/>
          </a:xfrm>
          <a:prstGeom prst="rect">
            <a:avLst/>
          </a:prstGeom>
        </p:spPr>
      </p:pic>
    </p:spTree>
    <p:extLst>
      <p:ext uri="{BB962C8B-B14F-4D97-AF65-F5344CB8AC3E}">
        <p14:creationId xmlns:p14="http://schemas.microsoft.com/office/powerpoint/2010/main" val="4162198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A1F3C-ECAE-4FFA-8AA2-27A763DEC464}"/>
              </a:ext>
            </a:extLst>
          </p:cNvPr>
          <p:cNvSpPr>
            <a:spLocks noGrp="1"/>
          </p:cNvSpPr>
          <p:nvPr>
            <p:ph type="title"/>
          </p:nvPr>
        </p:nvSpPr>
        <p:spPr/>
        <p:txBody>
          <a:bodyPr/>
          <a:lstStyle/>
          <a:p>
            <a:r>
              <a:rPr lang="en-NZ" dirty="0"/>
              <a:t>CIR User Set Up Template</a:t>
            </a:r>
          </a:p>
        </p:txBody>
      </p:sp>
      <p:sp>
        <p:nvSpPr>
          <p:cNvPr id="4" name="Text Placeholder 3">
            <a:extLst>
              <a:ext uri="{FF2B5EF4-FFF2-40B4-BE49-F238E27FC236}">
                <a16:creationId xmlns:a16="http://schemas.microsoft.com/office/drawing/2014/main" id="{ACB3470F-F220-4B39-A21C-195F6BA21DF8}"/>
              </a:ext>
            </a:extLst>
          </p:cNvPr>
          <p:cNvSpPr>
            <a:spLocks noGrp="1"/>
          </p:cNvSpPr>
          <p:nvPr>
            <p:ph type="body" sz="quarter" idx="10"/>
          </p:nvPr>
        </p:nvSpPr>
        <p:spPr/>
        <p:txBody>
          <a:bodyPr/>
          <a:lstStyle/>
          <a:p>
            <a:r>
              <a:rPr kumimoji="0" lang="en-US" sz="1400" i="0" u="none" strike="noStrike" kern="1200" cap="none" spc="0" normalizeH="0" baseline="0" noProof="0" dirty="0">
                <a:ln>
                  <a:noFill/>
                </a:ln>
                <a:solidFill>
                  <a:srgbClr val="000000"/>
                </a:solidFill>
                <a:effectLst/>
                <a:uLnTx/>
                <a:uFillTx/>
                <a:ea typeface="Microsoft YaHei"/>
              </a:rPr>
              <a:t>Complete the CIR User Set Up Request form if you are a New Site on CIR and send back to Service Desk to be set up with CIR access</a:t>
            </a:r>
            <a:endParaRPr lang="en-NZ" dirty="0"/>
          </a:p>
        </p:txBody>
      </p:sp>
      <p:pic>
        <p:nvPicPr>
          <p:cNvPr id="13" name="Picture 12">
            <a:extLst>
              <a:ext uri="{FF2B5EF4-FFF2-40B4-BE49-F238E27FC236}">
                <a16:creationId xmlns:a16="http://schemas.microsoft.com/office/drawing/2014/main" id="{9DFFEEFB-19B2-458B-8F57-73566B187FD5}"/>
              </a:ext>
            </a:extLst>
          </p:cNvPr>
          <p:cNvPicPr>
            <a:picLocks noChangeAspect="1"/>
          </p:cNvPicPr>
          <p:nvPr/>
        </p:nvPicPr>
        <p:blipFill>
          <a:blip r:embed="rId3"/>
          <a:stretch>
            <a:fillRect/>
          </a:stretch>
        </p:blipFill>
        <p:spPr>
          <a:xfrm>
            <a:off x="406929" y="1902155"/>
            <a:ext cx="8330141" cy="2767549"/>
          </a:xfrm>
          <a:prstGeom prst="rect">
            <a:avLst/>
          </a:prstGeom>
        </p:spPr>
      </p:pic>
    </p:spTree>
    <p:extLst>
      <p:ext uri="{BB962C8B-B14F-4D97-AF65-F5344CB8AC3E}">
        <p14:creationId xmlns:p14="http://schemas.microsoft.com/office/powerpoint/2010/main" val="29145065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A1F3C-ECAE-4FFA-8AA2-27A763DEC464}"/>
              </a:ext>
            </a:extLst>
          </p:cNvPr>
          <p:cNvSpPr>
            <a:spLocks noGrp="1"/>
          </p:cNvSpPr>
          <p:nvPr>
            <p:ph type="title"/>
          </p:nvPr>
        </p:nvSpPr>
        <p:spPr/>
        <p:txBody>
          <a:bodyPr/>
          <a:lstStyle/>
          <a:p>
            <a:r>
              <a:rPr lang="en-NZ" dirty="0"/>
              <a:t>CIR Site Set Up Form</a:t>
            </a:r>
          </a:p>
        </p:txBody>
      </p:sp>
      <p:sp>
        <p:nvSpPr>
          <p:cNvPr id="4" name="Text Placeholder 3">
            <a:extLst>
              <a:ext uri="{FF2B5EF4-FFF2-40B4-BE49-F238E27FC236}">
                <a16:creationId xmlns:a16="http://schemas.microsoft.com/office/drawing/2014/main" id="{ACB3470F-F220-4B39-A21C-195F6BA21DF8}"/>
              </a:ext>
            </a:extLst>
          </p:cNvPr>
          <p:cNvSpPr>
            <a:spLocks noGrp="1"/>
          </p:cNvSpPr>
          <p:nvPr>
            <p:ph type="body" sz="quarter" idx="10"/>
          </p:nvPr>
        </p:nvSpPr>
        <p:spPr/>
        <p:txBody>
          <a:bodyPr/>
          <a:lstStyle/>
          <a:p>
            <a:r>
              <a:rPr kumimoji="0" lang="en-US" i="0" u="none" strike="noStrike" kern="1200" cap="none" spc="0" normalizeH="0" baseline="0" noProof="0" dirty="0">
                <a:ln>
                  <a:noFill/>
                </a:ln>
                <a:solidFill>
                  <a:srgbClr val="000000"/>
                </a:solidFill>
                <a:effectLst/>
                <a:uLnTx/>
                <a:uFillTx/>
                <a:ea typeface="Microsoft YaHei"/>
              </a:rPr>
              <a:t>Complete the CIR </a:t>
            </a:r>
            <a:r>
              <a:rPr lang="en-US" dirty="0">
                <a:solidFill>
                  <a:srgbClr val="000000"/>
                </a:solidFill>
                <a:ea typeface="Microsoft YaHei"/>
              </a:rPr>
              <a:t>Site </a:t>
            </a:r>
            <a:r>
              <a:rPr kumimoji="0" lang="en-US" i="0" u="none" strike="noStrike" kern="1200" cap="none" spc="0" normalizeH="0" baseline="0" noProof="0" dirty="0">
                <a:ln>
                  <a:noFill/>
                </a:ln>
                <a:solidFill>
                  <a:srgbClr val="000000"/>
                </a:solidFill>
                <a:effectLst/>
                <a:uLnTx/>
                <a:uFillTx/>
                <a:ea typeface="Microsoft YaHei"/>
              </a:rPr>
              <a:t>Set Up Request form if you are a New Site </a:t>
            </a:r>
            <a:r>
              <a:rPr lang="en-US" dirty="0">
                <a:solidFill>
                  <a:srgbClr val="000000"/>
                </a:solidFill>
                <a:ea typeface="Microsoft YaHei"/>
              </a:rPr>
              <a:t>to</a:t>
            </a:r>
            <a:r>
              <a:rPr kumimoji="0" lang="en-US" i="0" u="none" strike="noStrike" kern="1200" cap="none" spc="0" normalizeH="0" baseline="0" noProof="0" dirty="0">
                <a:ln>
                  <a:noFill/>
                </a:ln>
                <a:solidFill>
                  <a:srgbClr val="000000"/>
                </a:solidFill>
                <a:effectLst/>
                <a:uLnTx/>
                <a:uFillTx/>
                <a:ea typeface="Microsoft YaHei"/>
              </a:rPr>
              <a:t> CIR. </a:t>
            </a:r>
            <a:r>
              <a:rPr lang="en-NZ" dirty="0">
                <a:effectLst/>
                <a:latin typeface="Calibri" panose="020F0502020204030204" pitchFamily="34" charset="0"/>
                <a:ea typeface="Times New Roman" panose="02020603050405020304" pitchFamily="18" charset="0"/>
              </a:rPr>
              <a:t>This information is crucial to link the CIR vaccination records to the existing contract and therefore payment processing. </a:t>
            </a:r>
            <a:r>
              <a:rPr lang="en-US" i="1" dirty="0">
                <a:solidFill>
                  <a:srgbClr val="000000"/>
                </a:solidFill>
                <a:ea typeface="Microsoft YaHei"/>
              </a:rPr>
              <a:t>Important - Include Contract Number and Regional Public Holiday(s) Observed</a:t>
            </a:r>
            <a:endParaRPr lang="en-NZ" dirty="0"/>
          </a:p>
        </p:txBody>
      </p:sp>
      <p:pic>
        <p:nvPicPr>
          <p:cNvPr id="7" name="Picture 6">
            <a:extLst>
              <a:ext uri="{FF2B5EF4-FFF2-40B4-BE49-F238E27FC236}">
                <a16:creationId xmlns:a16="http://schemas.microsoft.com/office/drawing/2014/main" id="{7FBDAEB1-BB2B-46DD-A339-DA1F224FAF91}"/>
              </a:ext>
            </a:extLst>
          </p:cNvPr>
          <p:cNvPicPr>
            <a:picLocks noChangeAspect="1"/>
          </p:cNvPicPr>
          <p:nvPr/>
        </p:nvPicPr>
        <p:blipFill>
          <a:blip r:embed="rId3"/>
          <a:stretch>
            <a:fillRect/>
          </a:stretch>
        </p:blipFill>
        <p:spPr>
          <a:xfrm>
            <a:off x="1440873" y="1822908"/>
            <a:ext cx="6012873" cy="4014655"/>
          </a:xfrm>
          <a:prstGeom prst="rect">
            <a:avLst/>
          </a:prstGeom>
        </p:spPr>
      </p:pic>
    </p:spTree>
    <p:extLst>
      <p:ext uri="{BB962C8B-B14F-4D97-AF65-F5344CB8AC3E}">
        <p14:creationId xmlns:p14="http://schemas.microsoft.com/office/powerpoint/2010/main" val="2382683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8615D-BC45-41E6-A477-8FED44FD7781}"/>
              </a:ext>
            </a:extLst>
          </p:cNvPr>
          <p:cNvSpPr>
            <a:spLocks noGrp="1"/>
          </p:cNvSpPr>
          <p:nvPr>
            <p:ph type="title"/>
          </p:nvPr>
        </p:nvSpPr>
        <p:spPr>
          <a:xfrm>
            <a:off x="628650" y="274922"/>
            <a:ext cx="7886700" cy="1074060"/>
          </a:xfrm>
        </p:spPr>
        <p:txBody>
          <a:bodyPr/>
          <a:lstStyle/>
          <a:p>
            <a:r>
              <a:rPr lang="en-NZ"/>
              <a:t>IMMS Payment Management Report – </a:t>
            </a:r>
            <a:br>
              <a:rPr lang="en-NZ"/>
            </a:br>
            <a:r>
              <a:rPr lang="en-NZ"/>
              <a:t>Vaccination Payments Status</a:t>
            </a:r>
          </a:p>
        </p:txBody>
      </p:sp>
      <p:graphicFrame>
        <p:nvGraphicFramePr>
          <p:cNvPr id="123" name="Content Placeholder 6">
            <a:extLst>
              <a:ext uri="{FF2B5EF4-FFF2-40B4-BE49-F238E27FC236}">
                <a16:creationId xmlns:a16="http://schemas.microsoft.com/office/drawing/2014/main" id="{D2E9E011-74E4-4928-A8E6-DE864AA11B4E}"/>
              </a:ext>
            </a:extLst>
          </p:cNvPr>
          <p:cNvGraphicFramePr>
            <a:graphicFrameLocks/>
          </p:cNvGraphicFramePr>
          <p:nvPr/>
        </p:nvGraphicFramePr>
        <p:xfrm>
          <a:off x="346898" y="1348982"/>
          <a:ext cx="8513406" cy="4316914"/>
        </p:xfrm>
        <a:graphic>
          <a:graphicData uri="http://schemas.openxmlformats.org/drawingml/2006/table">
            <a:tbl>
              <a:tblPr firstRow="1" bandRow="1"/>
              <a:tblGrid>
                <a:gridCol w="326145">
                  <a:extLst>
                    <a:ext uri="{9D8B030D-6E8A-4147-A177-3AD203B41FA5}">
                      <a16:colId xmlns:a16="http://schemas.microsoft.com/office/drawing/2014/main" val="20000"/>
                    </a:ext>
                  </a:extLst>
                </a:gridCol>
                <a:gridCol w="2348453">
                  <a:extLst>
                    <a:ext uri="{9D8B030D-6E8A-4147-A177-3AD203B41FA5}">
                      <a16:colId xmlns:a16="http://schemas.microsoft.com/office/drawing/2014/main" val="20002"/>
                    </a:ext>
                  </a:extLst>
                </a:gridCol>
                <a:gridCol w="5838808">
                  <a:extLst>
                    <a:ext uri="{9D8B030D-6E8A-4147-A177-3AD203B41FA5}">
                      <a16:colId xmlns:a16="http://schemas.microsoft.com/office/drawing/2014/main" val="20003"/>
                    </a:ext>
                  </a:extLst>
                </a:gridCol>
              </a:tblGrid>
              <a:tr h="522685">
                <a:tc>
                  <a:txBody>
                    <a:bodyPr/>
                    <a:lstStyle>
                      <a:lvl1pPr marL="0" algn="l" defTabSz="914400" rtl="0" eaLnBrk="1" latinLnBrk="0" hangingPunct="1">
                        <a:defRPr sz="1800" b="1" kern="1200">
                          <a:solidFill>
                            <a:schemeClr val="lt1"/>
                          </a:solidFill>
                          <a:latin typeface="Open Sans"/>
                        </a:defRPr>
                      </a:lvl1pPr>
                      <a:lvl2pPr marL="457200" algn="l" defTabSz="914400" rtl="0" eaLnBrk="1" latinLnBrk="0" hangingPunct="1">
                        <a:defRPr sz="1800" b="1" kern="1200">
                          <a:solidFill>
                            <a:schemeClr val="lt1"/>
                          </a:solidFill>
                          <a:latin typeface="Open Sans"/>
                        </a:defRPr>
                      </a:lvl2pPr>
                      <a:lvl3pPr marL="914400" algn="l" defTabSz="914400" rtl="0" eaLnBrk="1" latinLnBrk="0" hangingPunct="1">
                        <a:defRPr sz="1800" b="1" kern="1200">
                          <a:solidFill>
                            <a:schemeClr val="lt1"/>
                          </a:solidFill>
                          <a:latin typeface="Open Sans"/>
                        </a:defRPr>
                      </a:lvl3pPr>
                      <a:lvl4pPr marL="1371600" algn="l" defTabSz="914400" rtl="0" eaLnBrk="1" latinLnBrk="0" hangingPunct="1">
                        <a:defRPr sz="1800" b="1" kern="1200">
                          <a:solidFill>
                            <a:schemeClr val="lt1"/>
                          </a:solidFill>
                          <a:latin typeface="Open Sans"/>
                        </a:defRPr>
                      </a:lvl4pPr>
                      <a:lvl5pPr marL="1828800" algn="l" defTabSz="914400" rtl="0" eaLnBrk="1" latinLnBrk="0" hangingPunct="1">
                        <a:defRPr sz="1800" b="1" kern="1200">
                          <a:solidFill>
                            <a:schemeClr val="lt1"/>
                          </a:solidFill>
                          <a:latin typeface="Open Sans"/>
                        </a:defRPr>
                      </a:lvl5pPr>
                      <a:lvl6pPr marL="2286000" algn="l" defTabSz="914400" rtl="0" eaLnBrk="1" latinLnBrk="0" hangingPunct="1">
                        <a:defRPr sz="1800" b="1" kern="1200">
                          <a:solidFill>
                            <a:schemeClr val="lt1"/>
                          </a:solidFill>
                          <a:latin typeface="Open Sans"/>
                        </a:defRPr>
                      </a:lvl6pPr>
                      <a:lvl7pPr marL="2743200" algn="l" defTabSz="914400" rtl="0" eaLnBrk="1" latinLnBrk="0" hangingPunct="1">
                        <a:defRPr sz="1800" b="1" kern="1200">
                          <a:solidFill>
                            <a:schemeClr val="lt1"/>
                          </a:solidFill>
                          <a:latin typeface="Open Sans"/>
                        </a:defRPr>
                      </a:lvl7pPr>
                      <a:lvl8pPr marL="3200400" algn="l" defTabSz="914400" rtl="0" eaLnBrk="1" latinLnBrk="0" hangingPunct="1">
                        <a:defRPr sz="1800" b="1" kern="1200">
                          <a:solidFill>
                            <a:schemeClr val="lt1"/>
                          </a:solidFill>
                          <a:latin typeface="Open Sans"/>
                        </a:defRPr>
                      </a:lvl8pPr>
                      <a:lvl9pPr marL="3657600" algn="l" defTabSz="914400" rtl="0" eaLnBrk="1" latinLnBrk="0" hangingPunct="1">
                        <a:defRPr sz="1800" b="1" kern="1200">
                          <a:solidFill>
                            <a:schemeClr val="lt1"/>
                          </a:solidFill>
                          <a:latin typeface="Open Sans"/>
                        </a:defRPr>
                      </a:lvl9pPr>
                    </a:lstStyle>
                    <a:p>
                      <a:endParaRPr lang="en-GB" sz="1200" b="0">
                        <a:solidFill>
                          <a:schemeClr val="accent1"/>
                        </a:solidFill>
                        <a:latin typeface="Segoe UI" panose="020B0502040204020203" pitchFamily="34" charset="0"/>
                        <a:cs typeface="Segoe UI" panose="020B0502040204020203" pitchFamily="34" charset="0"/>
                      </a:endParaRPr>
                    </a:p>
                  </a:txBody>
                  <a:tcPr marL="91320" marR="91320" marT="90000" marB="90000" anchor="ctr">
                    <a:lnL w="12700" cmpd="sng">
                      <a:noFill/>
                    </a:lnL>
                    <a:lnR w="12700" cmpd="sng">
                      <a:noFill/>
                    </a:lnR>
                    <a:lnT w="12700" cap="flat" cmpd="sng" algn="ctr">
                      <a:noFill/>
                      <a:prstDash val="solid"/>
                      <a:round/>
                      <a:headEnd type="none" w="med" len="med"/>
                      <a:tailEnd type="none" w="med" len="med"/>
                    </a:lnT>
                    <a:lnB w="1905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Open Sans"/>
                        </a:defRPr>
                      </a:lvl1pPr>
                      <a:lvl2pPr marL="457200" algn="l" defTabSz="914400" rtl="0" eaLnBrk="1" latinLnBrk="0" hangingPunct="1">
                        <a:defRPr sz="1800" b="1" kern="1200">
                          <a:solidFill>
                            <a:schemeClr val="lt1"/>
                          </a:solidFill>
                          <a:latin typeface="Open Sans"/>
                        </a:defRPr>
                      </a:lvl2pPr>
                      <a:lvl3pPr marL="914400" algn="l" defTabSz="914400" rtl="0" eaLnBrk="1" latinLnBrk="0" hangingPunct="1">
                        <a:defRPr sz="1800" b="1" kern="1200">
                          <a:solidFill>
                            <a:schemeClr val="lt1"/>
                          </a:solidFill>
                          <a:latin typeface="Open Sans"/>
                        </a:defRPr>
                      </a:lvl3pPr>
                      <a:lvl4pPr marL="1371600" algn="l" defTabSz="914400" rtl="0" eaLnBrk="1" latinLnBrk="0" hangingPunct="1">
                        <a:defRPr sz="1800" b="1" kern="1200">
                          <a:solidFill>
                            <a:schemeClr val="lt1"/>
                          </a:solidFill>
                          <a:latin typeface="Open Sans"/>
                        </a:defRPr>
                      </a:lvl4pPr>
                      <a:lvl5pPr marL="1828800" algn="l" defTabSz="914400" rtl="0" eaLnBrk="1" latinLnBrk="0" hangingPunct="1">
                        <a:defRPr sz="1800" b="1" kern="1200">
                          <a:solidFill>
                            <a:schemeClr val="lt1"/>
                          </a:solidFill>
                          <a:latin typeface="Open Sans"/>
                        </a:defRPr>
                      </a:lvl5pPr>
                      <a:lvl6pPr marL="2286000" algn="l" defTabSz="914400" rtl="0" eaLnBrk="1" latinLnBrk="0" hangingPunct="1">
                        <a:defRPr sz="1800" b="1" kern="1200">
                          <a:solidFill>
                            <a:schemeClr val="lt1"/>
                          </a:solidFill>
                          <a:latin typeface="Open Sans"/>
                        </a:defRPr>
                      </a:lvl6pPr>
                      <a:lvl7pPr marL="2743200" algn="l" defTabSz="914400" rtl="0" eaLnBrk="1" latinLnBrk="0" hangingPunct="1">
                        <a:defRPr sz="1800" b="1" kern="1200">
                          <a:solidFill>
                            <a:schemeClr val="lt1"/>
                          </a:solidFill>
                          <a:latin typeface="Open Sans"/>
                        </a:defRPr>
                      </a:lvl7pPr>
                      <a:lvl8pPr marL="3200400" algn="l" defTabSz="914400" rtl="0" eaLnBrk="1" latinLnBrk="0" hangingPunct="1">
                        <a:defRPr sz="1800" b="1" kern="1200">
                          <a:solidFill>
                            <a:schemeClr val="lt1"/>
                          </a:solidFill>
                          <a:latin typeface="Open Sans"/>
                        </a:defRPr>
                      </a:lvl8pPr>
                      <a:lvl9pPr marL="3657600" algn="l" defTabSz="914400" rtl="0" eaLnBrk="1" latinLnBrk="0" hangingPunct="1">
                        <a:defRPr sz="1800" b="1" kern="1200">
                          <a:solidFill>
                            <a:schemeClr val="lt1"/>
                          </a:solidFill>
                          <a:latin typeface="Open Sans"/>
                        </a:defRPr>
                      </a:lvl9pPr>
                    </a:lstStyle>
                    <a:p>
                      <a:r>
                        <a:rPr lang="en-GB" sz="1100" b="1" spc="0">
                          <a:solidFill>
                            <a:schemeClr val="tx1"/>
                          </a:solidFill>
                          <a:latin typeface="Segoe UI" panose="020B0502040204020203" pitchFamily="34" charset="0"/>
                          <a:ea typeface="Open Sans" charset="0"/>
                          <a:cs typeface="Segoe UI" panose="020B0502040204020203" pitchFamily="34" charset="0"/>
                        </a:rPr>
                        <a:t>Payment Notification Status</a:t>
                      </a:r>
                    </a:p>
                  </a:txBody>
                  <a:tcPr marL="91320" marR="91320" marT="90000" marB="90000" anchor="ctr">
                    <a:lnL w="12700" cmpd="sng">
                      <a:noFill/>
                    </a:lnL>
                    <a:lnR w="12700" cmpd="sng">
                      <a:noFill/>
                    </a:lnR>
                    <a:lnT w="12700" cap="flat" cmpd="sng" algn="ctr">
                      <a:noFill/>
                      <a:prstDash val="solid"/>
                      <a:round/>
                      <a:headEnd type="none" w="med" len="med"/>
                      <a:tailEnd type="none" w="med" len="med"/>
                    </a:lnT>
                    <a:lnB w="1905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Open Sans"/>
                        </a:defRPr>
                      </a:lvl1pPr>
                      <a:lvl2pPr marL="457200" algn="l" defTabSz="914400" rtl="0" eaLnBrk="1" latinLnBrk="0" hangingPunct="1">
                        <a:defRPr sz="1800" b="1" kern="1200">
                          <a:solidFill>
                            <a:schemeClr val="lt1"/>
                          </a:solidFill>
                          <a:latin typeface="Open Sans"/>
                        </a:defRPr>
                      </a:lvl2pPr>
                      <a:lvl3pPr marL="914400" algn="l" defTabSz="914400" rtl="0" eaLnBrk="1" latinLnBrk="0" hangingPunct="1">
                        <a:defRPr sz="1800" b="1" kern="1200">
                          <a:solidFill>
                            <a:schemeClr val="lt1"/>
                          </a:solidFill>
                          <a:latin typeface="Open Sans"/>
                        </a:defRPr>
                      </a:lvl3pPr>
                      <a:lvl4pPr marL="1371600" algn="l" defTabSz="914400" rtl="0" eaLnBrk="1" latinLnBrk="0" hangingPunct="1">
                        <a:defRPr sz="1800" b="1" kern="1200">
                          <a:solidFill>
                            <a:schemeClr val="lt1"/>
                          </a:solidFill>
                          <a:latin typeface="Open Sans"/>
                        </a:defRPr>
                      </a:lvl4pPr>
                      <a:lvl5pPr marL="1828800" algn="l" defTabSz="914400" rtl="0" eaLnBrk="1" latinLnBrk="0" hangingPunct="1">
                        <a:defRPr sz="1800" b="1" kern="1200">
                          <a:solidFill>
                            <a:schemeClr val="lt1"/>
                          </a:solidFill>
                          <a:latin typeface="Open Sans"/>
                        </a:defRPr>
                      </a:lvl5pPr>
                      <a:lvl6pPr marL="2286000" algn="l" defTabSz="914400" rtl="0" eaLnBrk="1" latinLnBrk="0" hangingPunct="1">
                        <a:defRPr sz="1800" b="1" kern="1200">
                          <a:solidFill>
                            <a:schemeClr val="lt1"/>
                          </a:solidFill>
                          <a:latin typeface="Open Sans"/>
                        </a:defRPr>
                      </a:lvl6pPr>
                      <a:lvl7pPr marL="2743200" algn="l" defTabSz="914400" rtl="0" eaLnBrk="1" latinLnBrk="0" hangingPunct="1">
                        <a:defRPr sz="1800" b="1" kern="1200">
                          <a:solidFill>
                            <a:schemeClr val="lt1"/>
                          </a:solidFill>
                          <a:latin typeface="Open Sans"/>
                        </a:defRPr>
                      </a:lvl7pPr>
                      <a:lvl8pPr marL="3200400" algn="l" defTabSz="914400" rtl="0" eaLnBrk="1" latinLnBrk="0" hangingPunct="1">
                        <a:defRPr sz="1800" b="1" kern="1200">
                          <a:solidFill>
                            <a:schemeClr val="lt1"/>
                          </a:solidFill>
                          <a:latin typeface="Open Sans"/>
                        </a:defRPr>
                      </a:lvl8pPr>
                      <a:lvl9pPr marL="3657600" algn="l" defTabSz="914400" rtl="0" eaLnBrk="1" latinLnBrk="0" hangingPunct="1">
                        <a:defRPr sz="1800" b="1" kern="1200">
                          <a:solidFill>
                            <a:schemeClr val="lt1"/>
                          </a:solidFill>
                          <a:latin typeface="Open Sans"/>
                        </a:defRPr>
                      </a:lvl9pPr>
                    </a:lstStyle>
                    <a:p>
                      <a:r>
                        <a:rPr lang="en-GB" sz="1100" b="1" spc="0">
                          <a:solidFill>
                            <a:schemeClr val="tx1"/>
                          </a:solidFill>
                          <a:latin typeface="Segoe UI" panose="020B0502040204020203" pitchFamily="34" charset="0"/>
                          <a:ea typeface="Open Sans" charset="0"/>
                          <a:cs typeface="Segoe UI" panose="020B0502040204020203" pitchFamily="34" charset="0"/>
                        </a:rPr>
                        <a:t>Description of Status</a:t>
                      </a:r>
                    </a:p>
                  </a:txBody>
                  <a:tcPr marL="91320" marR="91320" marT="90000" marB="90000" anchor="ctr">
                    <a:lnL w="12700" cmpd="sng">
                      <a:noFill/>
                    </a:lnL>
                    <a:lnR w="12700" cmpd="sng">
                      <a:noFill/>
                    </a:lnR>
                    <a:lnT w="12700" cap="flat" cmpd="sng" algn="ctr">
                      <a:noFill/>
                      <a:prstDash val="solid"/>
                      <a:round/>
                      <a:headEnd type="none" w="med" len="med"/>
                      <a:tailEnd type="none" w="med" len="med"/>
                    </a:lnT>
                    <a:lnB w="1905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30719">
                <a:tc>
                  <a:txBody>
                    <a:bodyPr/>
                    <a:lstStyle>
                      <a:lvl1pPr marL="0" algn="l" defTabSz="914400" rtl="0" eaLnBrk="1" latinLnBrk="0" hangingPunct="1">
                        <a:defRPr sz="1800" kern="1200">
                          <a:solidFill>
                            <a:schemeClr val="dk1"/>
                          </a:solidFill>
                          <a:latin typeface="Open Sans"/>
                        </a:defRPr>
                      </a:lvl1pPr>
                      <a:lvl2pPr marL="457200" algn="l" defTabSz="914400" rtl="0" eaLnBrk="1" latinLnBrk="0" hangingPunct="1">
                        <a:defRPr sz="1800" kern="1200">
                          <a:solidFill>
                            <a:schemeClr val="dk1"/>
                          </a:solidFill>
                          <a:latin typeface="Open Sans"/>
                        </a:defRPr>
                      </a:lvl2pPr>
                      <a:lvl3pPr marL="914400" algn="l" defTabSz="914400" rtl="0" eaLnBrk="1" latinLnBrk="0" hangingPunct="1">
                        <a:defRPr sz="1800" kern="1200">
                          <a:solidFill>
                            <a:schemeClr val="dk1"/>
                          </a:solidFill>
                          <a:latin typeface="Open Sans"/>
                        </a:defRPr>
                      </a:lvl3pPr>
                      <a:lvl4pPr marL="1371600" algn="l" defTabSz="914400" rtl="0" eaLnBrk="1" latinLnBrk="0" hangingPunct="1">
                        <a:defRPr sz="1800" kern="1200">
                          <a:solidFill>
                            <a:schemeClr val="dk1"/>
                          </a:solidFill>
                          <a:latin typeface="Open Sans"/>
                        </a:defRPr>
                      </a:lvl4pPr>
                      <a:lvl5pPr marL="1828800" algn="l" defTabSz="914400" rtl="0" eaLnBrk="1" latinLnBrk="0" hangingPunct="1">
                        <a:defRPr sz="1800" kern="1200">
                          <a:solidFill>
                            <a:schemeClr val="dk1"/>
                          </a:solidFill>
                          <a:latin typeface="Open Sans"/>
                        </a:defRPr>
                      </a:lvl5pPr>
                      <a:lvl6pPr marL="2286000" algn="l" defTabSz="914400" rtl="0" eaLnBrk="1" latinLnBrk="0" hangingPunct="1">
                        <a:defRPr sz="1800" kern="1200">
                          <a:solidFill>
                            <a:schemeClr val="dk1"/>
                          </a:solidFill>
                          <a:latin typeface="Open Sans"/>
                        </a:defRPr>
                      </a:lvl6pPr>
                      <a:lvl7pPr marL="2743200" algn="l" defTabSz="914400" rtl="0" eaLnBrk="1" latinLnBrk="0" hangingPunct="1">
                        <a:defRPr sz="1800" kern="1200">
                          <a:solidFill>
                            <a:schemeClr val="dk1"/>
                          </a:solidFill>
                          <a:latin typeface="Open Sans"/>
                        </a:defRPr>
                      </a:lvl7pPr>
                      <a:lvl8pPr marL="3200400" algn="l" defTabSz="914400" rtl="0" eaLnBrk="1" latinLnBrk="0" hangingPunct="1">
                        <a:defRPr sz="1800" kern="1200">
                          <a:solidFill>
                            <a:schemeClr val="dk1"/>
                          </a:solidFill>
                          <a:latin typeface="Open Sans"/>
                        </a:defRPr>
                      </a:lvl8pPr>
                      <a:lvl9pPr marL="3657600" algn="l" defTabSz="914400" rtl="0" eaLnBrk="1" latinLnBrk="0" hangingPunct="1">
                        <a:defRPr sz="1800" kern="1200">
                          <a:solidFill>
                            <a:schemeClr val="dk1"/>
                          </a:solidFill>
                          <a:latin typeface="Open Sans"/>
                        </a:defRPr>
                      </a:lvl9pPr>
                    </a:lstStyle>
                    <a:p>
                      <a:endParaRPr lang="en-GB" sz="1400">
                        <a:solidFill>
                          <a:schemeClr val="tx1"/>
                        </a:solidFill>
                        <a:latin typeface="Frutiger Next Pro" panose="020B0503040204020203" pitchFamily="34" charset="0"/>
                      </a:endParaRPr>
                    </a:p>
                  </a:txBody>
                  <a:tcPr marL="91320" marR="91320" marT="90000" marB="90000" anchor="ctr">
                    <a:lnL w="12700" cmpd="sng">
                      <a:noFill/>
                    </a:lnL>
                    <a:lnR w="12700" cmpd="sng">
                      <a:noFill/>
                    </a:lnR>
                    <a:lnT w="19050" cap="flat" cmpd="sng" algn="ctr">
                      <a:solidFill>
                        <a:srgbClr val="FFFFFF">
                          <a:lumMod val="85000"/>
                        </a:srgbClr>
                      </a:solidFill>
                      <a:prstDash val="solid"/>
                      <a:round/>
                      <a:headEnd type="none" w="med" len="med"/>
                      <a:tailEnd type="none" w="med" len="med"/>
                    </a:lnT>
                    <a:lnB w="12700" cap="flat" cmpd="sng" algn="ctr">
                      <a:solidFill>
                        <a:srgbClr val="F7F5F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Open Sans"/>
                        </a:defRPr>
                      </a:lvl1pPr>
                      <a:lvl2pPr marL="457200" algn="l" defTabSz="914400" rtl="0" eaLnBrk="1" latinLnBrk="0" hangingPunct="1">
                        <a:defRPr sz="1800" kern="1200">
                          <a:solidFill>
                            <a:schemeClr val="dk1"/>
                          </a:solidFill>
                          <a:latin typeface="Open Sans"/>
                        </a:defRPr>
                      </a:lvl2pPr>
                      <a:lvl3pPr marL="914400" algn="l" defTabSz="914400" rtl="0" eaLnBrk="1" latinLnBrk="0" hangingPunct="1">
                        <a:defRPr sz="1800" kern="1200">
                          <a:solidFill>
                            <a:schemeClr val="dk1"/>
                          </a:solidFill>
                          <a:latin typeface="Open Sans"/>
                        </a:defRPr>
                      </a:lvl3pPr>
                      <a:lvl4pPr marL="1371600" algn="l" defTabSz="914400" rtl="0" eaLnBrk="1" latinLnBrk="0" hangingPunct="1">
                        <a:defRPr sz="1800" kern="1200">
                          <a:solidFill>
                            <a:schemeClr val="dk1"/>
                          </a:solidFill>
                          <a:latin typeface="Open Sans"/>
                        </a:defRPr>
                      </a:lvl4pPr>
                      <a:lvl5pPr marL="1828800" algn="l" defTabSz="914400" rtl="0" eaLnBrk="1" latinLnBrk="0" hangingPunct="1">
                        <a:defRPr sz="1800" kern="1200">
                          <a:solidFill>
                            <a:schemeClr val="dk1"/>
                          </a:solidFill>
                          <a:latin typeface="Open Sans"/>
                        </a:defRPr>
                      </a:lvl5pPr>
                      <a:lvl6pPr marL="2286000" algn="l" defTabSz="914400" rtl="0" eaLnBrk="1" latinLnBrk="0" hangingPunct="1">
                        <a:defRPr sz="1800" kern="1200">
                          <a:solidFill>
                            <a:schemeClr val="dk1"/>
                          </a:solidFill>
                          <a:latin typeface="Open Sans"/>
                        </a:defRPr>
                      </a:lvl6pPr>
                      <a:lvl7pPr marL="2743200" algn="l" defTabSz="914400" rtl="0" eaLnBrk="1" latinLnBrk="0" hangingPunct="1">
                        <a:defRPr sz="1800" kern="1200">
                          <a:solidFill>
                            <a:schemeClr val="dk1"/>
                          </a:solidFill>
                          <a:latin typeface="Open Sans"/>
                        </a:defRPr>
                      </a:lvl7pPr>
                      <a:lvl8pPr marL="3200400" algn="l" defTabSz="914400" rtl="0" eaLnBrk="1" latinLnBrk="0" hangingPunct="1">
                        <a:defRPr sz="1800" kern="1200">
                          <a:solidFill>
                            <a:schemeClr val="dk1"/>
                          </a:solidFill>
                          <a:latin typeface="Open Sans"/>
                        </a:defRPr>
                      </a:lvl8pPr>
                      <a:lvl9pPr marL="3657600" algn="l" defTabSz="914400" rtl="0" eaLnBrk="1" latinLnBrk="0" hangingPunct="1">
                        <a:defRPr sz="1800" kern="1200">
                          <a:solidFill>
                            <a:schemeClr val="dk1"/>
                          </a:solidFill>
                          <a:latin typeface="Open Sans"/>
                        </a:defRPr>
                      </a:lvl9pPr>
                    </a:lstStyle>
                    <a:p>
                      <a:pPr lvl="0"/>
                      <a:r>
                        <a:rPr lang="en-US" sz="1100" b="0">
                          <a:solidFill>
                            <a:schemeClr val="tx1"/>
                          </a:solidFill>
                          <a:latin typeface="Segoe UI" panose="020B0502040204020203" pitchFamily="34" charset="0"/>
                          <a:ea typeface="Open Sans" charset="0"/>
                          <a:cs typeface="Segoe UI" panose="020B0502040204020203" pitchFamily="34" charset="0"/>
                        </a:rPr>
                        <a:t>Correct</a:t>
                      </a:r>
                    </a:p>
                  </a:txBody>
                  <a:tcPr marL="91320" marR="91320" marT="90000" marB="90000" anchor="ctr">
                    <a:lnL w="12700" cmpd="sng">
                      <a:noFill/>
                    </a:lnL>
                    <a:lnR w="12700" cmpd="sng">
                      <a:noFill/>
                    </a:lnR>
                    <a:lnT w="19050" cap="flat" cmpd="sng" algn="ctr">
                      <a:solidFill>
                        <a:srgbClr val="FFFFFF">
                          <a:lumMod val="85000"/>
                        </a:srgbClr>
                      </a:solidFill>
                      <a:prstDash val="solid"/>
                      <a:round/>
                      <a:headEnd type="none" w="med" len="med"/>
                      <a:tailEnd type="none" w="med" len="med"/>
                    </a:lnT>
                    <a:lnB w="12700" cap="flat" cmpd="sng" algn="ctr">
                      <a:solidFill>
                        <a:srgbClr val="F7F5F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Open Sans"/>
                        </a:defRPr>
                      </a:lvl1pPr>
                      <a:lvl2pPr marL="457200" algn="l" defTabSz="914400" rtl="0" eaLnBrk="1" latinLnBrk="0" hangingPunct="1">
                        <a:defRPr sz="1800" kern="1200">
                          <a:solidFill>
                            <a:schemeClr val="dk1"/>
                          </a:solidFill>
                          <a:latin typeface="Open Sans"/>
                        </a:defRPr>
                      </a:lvl2pPr>
                      <a:lvl3pPr marL="914400" algn="l" defTabSz="914400" rtl="0" eaLnBrk="1" latinLnBrk="0" hangingPunct="1">
                        <a:defRPr sz="1800" kern="1200">
                          <a:solidFill>
                            <a:schemeClr val="dk1"/>
                          </a:solidFill>
                          <a:latin typeface="Open Sans"/>
                        </a:defRPr>
                      </a:lvl3pPr>
                      <a:lvl4pPr marL="1371600" algn="l" defTabSz="914400" rtl="0" eaLnBrk="1" latinLnBrk="0" hangingPunct="1">
                        <a:defRPr sz="1800" kern="1200">
                          <a:solidFill>
                            <a:schemeClr val="dk1"/>
                          </a:solidFill>
                          <a:latin typeface="Open Sans"/>
                        </a:defRPr>
                      </a:lvl4pPr>
                      <a:lvl5pPr marL="1828800" algn="l" defTabSz="914400" rtl="0" eaLnBrk="1" latinLnBrk="0" hangingPunct="1">
                        <a:defRPr sz="1800" kern="1200">
                          <a:solidFill>
                            <a:schemeClr val="dk1"/>
                          </a:solidFill>
                          <a:latin typeface="Open Sans"/>
                        </a:defRPr>
                      </a:lvl5pPr>
                      <a:lvl6pPr marL="2286000" algn="l" defTabSz="914400" rtl="0" eaLnBrk="1" latinLnBrk="0" hangingPunct="1">
                        <a:defRPr sz="1800" kern="1200">
                          <a:solidFill>
                            <a:schemeClr val="dk1"/>
                          </a:solidFill>
                          <a:latin typeface="Open Sans"/>
                        </a:defRPr>
                      </a:lvl6pPr>
                      <a:lvl7pPr marL="2743200" algn="l" defTabSz="914400" rtl="0" eaLnBrk="1" latinLnBrk="0" hangingPunct="1">
                        <a:defRPr sz="1800" kern="1200">
                          <a:solidFill>
                            <a:schemeClr val="dk1"/>
                          </a:solidFill>
                          <a:latin typeface="Open Sans"/>
                        </a:defRPr>
                      </a:lvl7pPr>
                      <a:lvl8pPr marL="3200400" algn="l" defTabSz="914400" rtl="0" eaLnBrk="1" latinLnBrk="0" hangingPunct="1">
                        <a:defRPr sz="1800" kern="1200">
                          <a:solidFill>
                            <a:schemeClr val="dk1"/>
                          </a:solidFill>
                          <a:latin typeface="Open Sans"/>
                        </a:defRPr>
                      </a:lvl8pPr>
                      <a:lvl9pPr marL="3657600" algn="l" defTabSz="914400" rtl="0" eaLnBrk="1" latinLnBrk="0" hangingPunct="1">
                        <a:defRPr sz="1800" kern="1200">
                          <a:solidFill>
                            <a:schemeClr val="dk1"/>
                          </a:solidFill>
                          <a:latin typeface="Open Sans"/>
                        </a:defRPr>
                      </a:lvl9pPr>
                    </a:lstStyle>
                    <a:p>
                      <a:r>
                        <a:rPr lang="en-US" sz="1100">
                          <a:solidFill>
                            <a:schemeClr val="tx1"/>
                          </a:solidFill>
                          <a:latin typeface="Segoe UI" panose="020B0502040204020203" pitchFamily="34" charset="0"/>
                          <a:ea typeface="Open Sans" charset="0"/>
                          <a:cs typeface="Segoe UI" panose="020B0502040204020203" pitchFamily="34" charset="0"/>
                        </a:rPr>
                        <a:t>If the status of the activity is </a:t>
                      </a:r>
                      <a:r>
                        <a:rPr lang="en-US" sz="1100" b="0">
                          <a:solidFill>
                            <a:schemeClr val="tx1"/>
                          </a:solidFill>
                          <a:latin typeface="Segoe UI" panose="020B0502040204020203" pitchFamily="34" charset="0"/>
                          <a:ea typeface="Open Sans" charset="0"/>
                          <a:cs typeface="Segoe UI" panose="020B0502040204020203" pitchFamily="34" charset="0"/>
                        </a:rPr>
                        <a:t>Correct </a:t>
                      </a:r>
                      <a:r>
                        <a:rPr lang="en-US" sz="1100">
                          <a:solidFill>
                            <a:schemeClr val="tx1"/>
                          </a:solidFill>
                          <a:latin typeface="Segoe UI" panose="020B0502040204020203" pitchFamily="34" charset="0"/>
                          <a:ea typeface="Open Sans" charset="0"/>
                          <a:cs typeface="Segoe UI" panose="020B0502040204020203" pitchFamily="34" charset="0"/>
                        </a:rPr>
                        <a:t>a previously incorrect record has been corrected at individual activity level and will get picked up again automatically by the system</a:t>
                      </a:r>
                    </a:p>
                  </a:txBody>
                  <a:tcPr marL="91320" marR="91320" marT="90000" marB="90000" anchor="ctr">
                    <a:lnL w="12700" cmpd="sng">
                      <a:noFill/>
                    </a:lnL>
                    <a:lnR w="12700" cmpd="sng">
                      <a:noFill/>
                    </a:lnR>
                    <a:lnT w="19050" cap="flat" cmpd="sng" algn="ctr">
                      <a:solidFill>
                        <a:srgbClr val="FFFFFF">
                          <a:lumMod val="85000"/>
                        </a:srgbClr>
                      </a:solidFill>
                      <a:prstDash val="solid"/>
                      <a:round/>
                      <a:headEnd type="none" w="med" len="med"/>
                      <a:tailEnd type="none" w="med" len="med"/>
                    </a:lnT>
                    <a:lnB w="12700" cap="flat" cmpd="sng" algn="ctr">
                      <a:solidFill>
                        <a:srgbClr val="F7F5F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50110">
                <a:tc>
                  <a:txBody>
                    <a:bodyPr/>
                    <a:lstStyle>
                      <a:lvl1pPr marL="0" algn="l" defTabSz="914400" rtl="0" eaLnBrk="1" latinLnBrk="0" hangingPunct="1">
                        <a:defRPr sz="1800" kern="1200">
                          <a:solidFill>
                            <a:schemeClr val="dk1"/>
                          </a:solidFill>
                          <a:latin typeface="Open Sans"/>
                        </a:defRPr>
                      </a:lvl1pPr>
                      <a:lvl2pPr marL="457200" algn="l" defTabSz="914400" rtl="0" eaLnBrk="1" latinLnBrk="0" hangingPunct="1">
                        <a:defRPr sz="1800" kern="1200">
                          <a:solidFill>
                            <a:schemeClr val="dk1"/>
                          </a:solidFill>
                          <a:latin typeface="Open Sans"/>
                        </a:defRPr>
                      </a:lvl2pPr>
                      <a:lvl3pPr marL="914400" algn="l" defTabSz="914400" rtl="0" eaLnBrk="1" latinLnBrk="0" hangingPunct="1">
                        <a:defRPr sz="1800" kern="1200">
                          <a:solidFill>
                            <a:schemeClr val="dk1"/>
                          </a:solidFill>
                          <a:latin typeface="Open Sans"/>
                        </a:defRPr>
                      </a:lvl3pPr>
                      <a:lvl4pPr marL="1371600" algn="l" defTabSz="914400" rtl="0" eaLnBrk="1" latinLnBrk="0" hangingPunct="1">
                        <a:defRPr sz="1800" kern="1200">
                          <a:solidFill>
                            <a:schemeClr val="dk1"/>
                          </a:solidFill>
                          <a:latin typeface="Open Sans"/>
                        </a:defRPr>
                      </a:lvl4pPr>
                      <a:lvl5pPr marL="1828800" algn="l" defTabSz="914400" rtl="0" eaLnBrk="1" latinLnBrk="0" hangingPunct="1">
                        <a:defRPr sz="1800" kern="1200">
                          <a:solidFill>
                            <a:schemeClr val="dk1"/>
                          </a:solidFill>
                          <a:latin typeface="Open Sans"/>
                        </a:defRPr>
                      </a:lvl5pPr>
                      <a:lvl6pPr marL="2286000" algn="l" defTabSz="914400" rtl="0" eaLnBrk="1" latinLnBrk="0" hangingPunct="1">
                        <a:defRPr sz="1800" kern="1200">
                          <a:solidFill>
                            <a:schemeClr val="dk1"/>
                          </a:solidFill>
                          <a:latin typeface="Open Sans"/>
                        </a:defRPr>
                      </a:lvl6pPr>
                      <a:lvl7pPr marL="2743200" algn="l" defTabSz="914400" rtl="0" eaLnBrk="1" latinLnBrk="0" hangingPunct="1">
                        <a:defRPr sz="1800" kern="1200">
                          <a:solidFill>
                            <a:schemeClr val="dk1"/>
                          </a:solidFill>
                          <a:latin typeface="Open Sans"/>
                        </a:defRPr>
                      </a:lvl7pPr>
                      <a:lvl8pPr marL="3200400" algn="l" defTabSz="914400" rtl="0" eaLnBrk="1" latinLnBrk="0" hangingPunct="1">
                        <a:defRPr sz="1800" kern="1200">
                          <a:solidFill>
                            <a:schemeClr val="dk1"/>
                          </a:solidFill>
                          <a:latin typeface="Open Sans"/>
                        </a:defRPr>
                      </a:lvl8pPr>
                      <a:lvl9pPr marL="3657600" algn="l" defTabSz="914400" rtl="0" eaLnBrk="1" latinLnBrk="0" hangingPunct="1">
                        <a:defRPr sz="1800" kern="1200">
                          <a:solidFill>
                            <a:schemeClr val="dk1"/>
                          </a:solidFill>
                          <a:latin typeface="Open Sans"/>
                        </a:defRPr>
                      </a:lvl9pPr>
                    </a:lstStyle>
                    <a:p>
                      <a:endParaRPr lang="en-GB" sz="1400">
                        <a:solidFill>
                          <a:schemeClr val="tx1"/>
                        </a:solidFill>
                        <a:latin typeface="Frutiger Next Pro" panose="020B0503040204020203" pitchFamily="34" charset="0"/>
                      </a:endParaRPr>
                    </a:p>
                  </a:txBody>
                  <a:tcPr marL="91320" marR="91320" marT="90000" marB="90000" anchor="ctr">
                    <a:lnL w="12700" cmpd="sng">
                      <a:noFill/>
                    </a:lnL>
                    <a:lnR w="12700" cmpd="sng">
                      <a:noFill/>
                    </a:lnR>
                    <a:lnT w="12700" cap="flat" cmpd="sng" algn="ctr">
                      <a:solidFill>
                        <a:srgbClr val="F7F5F3"/>
                      </a:solidFill>
                      <a:prstDash val="solid"/>
                      <a:round/>
                      <a:headEnd type="none" w="med" len="med"/>
                      <a:tailEnd type="none" w="med" len="med"/>
                    </a:lnT>
                    <a:lnB w="12700" cap="flat" cmpd="sng" algn="ctr">
                      <a:solidFill>
                        <a:srgbClr val="F7F5F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Open Sans"/>
                        </a:defRPr>
                      </a:lvl1pPr>
                      <a:lvl2pPr marL="457200" algn="l" defTabSz="914400" rtl="0" eaLnBrk="1" latinLnBrk="0" hangingPunct="1">
                        <a:defRPr sz="1800" kern="1200">
                          <a:solidFill>
                            <a:schemeClr val="dk1"/>
                          </a:solidFill>
                          <a:latin typeface="Open Sans"/>
                        </a:defRPr>
                      </a:lvl2pPr>
                      <a:lvl3pPr marL="914400" algn="l" defTabSz="914400" rtl="0" eaLnBrk="1" latinLnBrk="0" hangingPunct="1">
                        <a:defRPr sz="1800" kern="1200">
                          <a:solidFill>
                            <a:schemeClr val="dk1"/>
                          </a:solidFill>
                          <a:latin typeface="Open Sans"/>
                        </a:defRPr>
                      </a:lvl3pPr>
                      <a:lvl4pPr marL="1371600" algn="l" defTabSz="914400" rtl="0" eaLnBrk="1" latinLnBrk="0" hangingPunct="1">
                        <a:defRPr sz="1800" kern="1200">
                          <a:solidFill>
                            <a:schemeClr val="dk1"/>
                          </a:solidFill>
                          <a:latin typeface="Open Sans"/>
                        </a:defRPr>
                      </a:lvl4pPr>
                      <a:lvl5pPr marL="1828800" algn="l" defTabSz="914400" rtl="0" eaLnBrk="1" latinLnBrk="0" hangingPunct="1">
                        <a:defRPr sz="1800" kern="1200">
                          <a:solidFill>
                            <a:schemeClr val="dk1"/>
                          </a:solidFill>
                          <a:latin typeface="Open Sans"/>
                        </a:defRPr>
                      </a:lvl5pPr>
                      <a:lvl6pPr marL="2286000" algn="l" defTabSz="914400" rtl="0" eaLnBrk="1" latinLnBrk="0" hangingPunct="1">
                        <a:defRPr sz="1800" kern="1200">
                          <a:solidFill>
                            <a:schemeClr val="dk1"/>
                          </a:solidFill>
                          <a:latin typeface="Open Sans"/>
                        </a:defRPr>
                      </a:lvl6pPr>
                      <a:lvl7pPr marL="2743200" algn="l" defTabSz="914400" rtl="0" eaLnBrk="1" latinLnBrk="0" hangingPunct="1">
                        <a:defRPr sz="1800" kern="1200">
                          <a:solidFill>
                            <a:schemeClr val="dk1"/>
                          </a:solidFill>
                          <a:latin typeface="Open Sans"/>
                        </a:defRPr>
                      </a:lvl7pPr>
                      <a:lvl8pPr marL="3200400" algn="l" defTabSz="914400" rtl="0" eaLnBrk="1" latinLnBrk="0" hangingPunct="1">
                        <a:defRPr sz="1800" kern="1200">
                          <a:solidFill>
                            <a:schemeClr val="dk1"/>
                          </a:solidFill>
                          <a:latin typeface="Open Sans"/>
                        </a:defRPr>
                      </a:lvl8pPr>
                      <a:lvl9pPr marL="3657600" algn="l" defTabSz="914400" rtl="0" eaLnBrk="1" latinLnBrk="0" hangingPunct="1">
                        <a:defRPr sz="1800" kern="1200">
                          <a:solidFill>
                            <a:schemeClr val="dk1"/>
                          </a:solidFill>
                          <a:latin typeface="Open Sans"/>
                        </a:defRPr>
                      </a:lvl9pPr>
                    </a:lstStyle>
                    <a:p>
                      <a:pPr lvl="0"/>
                      <a:r>
                        <a:rPr lang="en-US" sz="1100">
                          <a:solidFill>
                            <a:schemeClr val="tx1"/>
                          </a:solidFill>
                          <a:latin typeface="Segoe UI" panose="020B0502040204020203" pitchFamily="34" charset="0"/>
                          <a:ea typeface="Open Sans" charset="0"/>
                          <a:cs typeface="Segoe UI" panose="020B0502040204020203" pitchFamily="34" charset="0"/>
                        </a:rPr>
                        <a:t>Positively Acknowledged</a:t>
                      </a:r>
                    </a:p>
                  </a:txBody>
                  <a:tcPr marL="91320" marR="91320" marT="90000" marB="90000" anchor="ctr">
                    <a:lnL w="12700" cmpd="sng">
                      <a:noFill/>
                    </a:lnL>
                    <a:lnR w="12700" cmpd="sng">
                      <a:noFill/>
                    </a:lnR>
                    <a:lnT w="12700" cap="flat" cmpd="sng" algn="ctr">
                      <a:solidFill>
                        <a:srgbClr val="F7F5F3"/>
                      </a:solidFill>
                      <a:prstDash val="solid"/>
                      <a:round/>
                      <a:headEnd type="none" w="med" len="med"/>
                      <a:tailEnd type="none" w="med" len="med"/>
                    </a:lnT>
                    <a:lnB w="12700" cap="flat" cmpd="sng" algn="ctr">
                      <a:solidFill>
                        <a:srgbClr val="F7F5F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Open Sans"/>
                        </a:defRPr>
                      </a:lvl1pPr>
                      <a:lvl2pPr marL="457200" algn="l" defTabSz="914400" rtl="0" eaLnBrk="1" latinLnBrk="0" hangingPunct="1">
                        <a:defRPr sz="1800" kern="1200">
                          <a:solidFill>
                            <a:schemeClr val="dk1"/>
                          </a:solidFill>
                          <a:latin typeface="Open Sans"/>
                        </a:defRPr>
                      </a:lvl2pPr>
                      <a:lvl3pPr marL="914400" algn="l" defTabSz="914400" rtl="0" eaLnBrk="1" latinLnBrk="0" hangingPunct="1">
                        <a:defRPr sz="1800" kern="1200">
                          <a:solidFill>
                            <a:schemeClr val="dk1"/>
                          </a:solidFill>
                          <a:latin typeface="Open Sans"/>
                        </a:defRPr>
                      </a:lvl3pPr>
                      <a:lvl4pPr marL="1371600" algn="l" defTabSz="914400" rtl="0" eaLnBrk="1" latinLnBrk="0" hangingPunct="1">
                        <a:defRPr sz="1800" kern="1200">
                          <a:solidFill>
                            <a:schemeClr val="dk1"/>
                          </a:solidFill>
                          <a:latin typeface="Open Sans"/>
                        </a:defRPr>
                      </a:lvl4pPr>
                      <a:lvl5pPr marL="1828800" algn="l" defTabSz="914400" rtl="0" eaLnBrk="1" latinLnBrk="0" hangingPunct="1">
                        <a:defRPr sz="1800" kern="1200">
                          <a:solidFill>
                            <a:schemeClr val="dk1"/>
                          </a:solidFill>
                          <a:latin typeface="Open Sans"/>
                        </a:defRPr>
                      </a:lvl5pPr>
                      <a:lvl6pPr marL="2286000" algn="l" defTabSz="914400" rtl="0" eaLnBrk="1" latinLnBrk="0" hangingPunct="1">
                        <a:defRPr sz="1800" kern="1200">
                          <a:solidFill>
                            <a:schemeClr val="dk1"/>
                          </a:solidFill>
                          <a:latin typeface="Open Sans"/>
                        </a:defRPr>
                      </a:lvl6pPr>
                      <a:lvl7pPr marL="2743200" algn="l" defTabSz="914400" rtl="0" eaLnBrk="1" latinLnBrk="0" hangingPunct="1">
                        <a:defRPr sz="1800" kern="1200">
                          <a:solidFill>
                            <a:schemeClr val="dk1"/>
                          </a:solidFill>
                          <a:latin typeface="Open Sans"/>
                        </a:defRPr>
                      </a:lvl7pPr>
                      <a:lvl8pPr marL="3200400" algn="l" defTabSz="914400" rtl="0" eaLnBrk="1" latinLnBrk="0" hangingPunct="1">
                        <a:defRPr sz="1800" kern="1200">
                          <a:solidFill>
                            <a:schemeClr val="dk1"/>
                          </a:solidFill>
                          <a:latin typeface="Open Sans"/>
                        </a:defRPr>
                      </a:lvl8pPr>
                      <a:lvl9pPr marL="3657600" algn="l" defTabSz="914400" rtl="0" eaLnBrk="1" latinLnBrk="0" hangingPunct="1">
                        <a:defRPr sz="1800" kern="1200">
                          <a:solidFill>
                            <a:schemeClr val="dk1"/>
                          </a:solidFill>
                          <a:latin typeface="Open Sans"/>
                        </a:defRPr>
                      </a:lvl9pPr>
                    </a:lstStyle>
                    <a:p>
                      <a:r>
                        <a:rPr lang="en-US" sz="1100" b="0">
                          <a:solidFill>
                            <a:schemeClr val="tx1"/>
                          </a:solidFill>
                          <a:latin typeface="Segoe UI" panose="020B0502040204020203" pitchFamily="34" charset="0"/>
                          <a:ea typeface="Open Sans" charset="0"/>
                          <a:cs typeface="Segoe UI" panose="020B0502040204020203" pitchFamily="34" charset="0"/>
                        </a:rPr>
                        <a:t>The </a:t>
                      </a:r>
                      <a:r>
                        <a:rPr lang="en-US" sz="1100">
                          <a:solidFill>
                            <a:schemeClr val="tx1"/>
                          </a:solidFill>
                          <a:latin typeface="Segoe UI" panose="020B0502040204020203" pitchFamily="34" charset="0"/>
                          <a:ea typeface="Open Sans" charset="0"/>
                          <a:cs typeface="Segoe UI" panose="020B0502040204020203" pitchFamily="34" charset="0"/>
                        </a:rPr>
                        <a:t>record has been processed and is ready for payment, no action required.</a:t>
                      </a:r>
                    </a:p>
                  </a:txBody>
                  <a:tcPr marL="91320" marR="91320" marT="90000" marB="90000" anchor="ctr">
                    <a:lnL w="12700" cmpd="sng">
                      <a:noFill/>
                    </a:lnL>
                    <a:lnR w="12700" cmpd="sng">
                      <a:noFill/>
                    </a:lnR>
                    <a:lnT w="12700" cap="flat" cmpd="sng" algn="ctr">
                      <a:solidFill>
                        <a:srgbClr val="F7F5F3"/>
                      </a:solidFill>
                      <a:prstDash val="solid"/>
                      <a:round/>
                      <a:headEnd type="none" w="med" len="med"/>
                      <a:tailEnd type="none" w="med" len="med"/>
                    </a:lnT>
                    <a:lnB w="12700" cap="flat" cmpd="sng" algn="ctr">
                      <a:solidFill>
                        <a:srgbClr val="F7F5F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50110">
                <a:tc>
                  <a:txBody>
                    <a:bodyPr/>
                    <a:lstStyle>
                      <a:lvl1pPr marL="0" algn="l" defTabSz="914400" rtl="0" eaLnBrk="1" latinLnBrk="0" hangingPunct="1">
                        <a:defRPr sz="1800" kern="1200">
                          <a:solidFill>
                            <a:schemeClr val="dk1"/>
                          </a:solidFill>
                          <a:latin typeface="Open Sans"/>
                        </a:defRPr>
                      </a:lvl1pPr>
                      <a:lvl2pPr marL="457200" algn="l" defTabSz="914400" rtl="0" eaLnBrk="1" latinLnBrk="0" hangingPunct="1">
                        <a:defRPr sz="1800" kern="1200">
                          <a:solidFill>
                            <a:schemeClr val="dk1"/>
                          </a:solidFill>
                          <a:latin typeface="Open Sans"/>
                        </a:defRPr>
                      </a:lvl2pPr>
                      <a:lvl3pPr marL="914400" algn="l" defTabSz="914400" rtl="0" eaLnBrk="1" latinLnBrk="0" hangingPunct="1">
                        <a:defRPr sz="1800" kern="1200">
                          <a:solidFill>
                            <a:schemeClr val="dk1"/>
                          </a:solidFill>
                          <a:latin typeface="Open Sans"/>
                        </a:defRPr>
                      </a:lvl3pPr>
                      <a:lvl4pPr marL="1371600" algn="l" defTabSz="914400" rtl="0" eaLnBrk="1" latinLnBrk="0" hangingPunct="1">
                        <a:defRPr sz="1800" kern="1200">
                          <a:solidFill>
                            <a:schemeClr val="dk1"/>
                          </a:solidFill>
                          <a:latin typeface="Open Sans"/>
                        </a:defRPr>
                      </a:lvl4pPr>
                      <a:lvl5pPr marL="1828800" algn="l" defTabSz="914400" rtl="0" eaLnBrk="1" latinLnBrk="0" hangingPunct="1">
                        <a:defRPr sz="1800" kern="1200">
                          <a:solidFill>
                            <a:schemeClr val="dk1"/>
                          </a:solidFill>
                          <a:latin typeface="Open Sans"/>
                        </a:defRPr>
                      </a:lvl5pPr>
                      <a:lvl6pPr marL="2286000" algn="l" defTabSz="914400" rtl="0" eaLnBrk="1" latinLnBrk="0" hangingPunct="1">
                        <a:defRPr sz="1800" kern="1200">
                          <a:solidFill>
                            <a:schemeClr val="dk1"/>
                          </a:solidFill>
                          <a:latin typeface="Open Sans"/>
                        </a:defRPr>
                      </a:lvl6pPr>
                      <a:lvl7pPr marL="2743200" algn="l" defTabSz="914400" rtl="0" eaLnBrk="1" latinLnBrk="0" hangingPunct="1">
                        <a:defRPr sz="1800" kern="1200">
                          <a:solidFill>
                            <a:schemeClr val="dk1"/>
                          </a:solidFill>
                          <a:latin typeface="Open Sans"/>
                        </a:defRPr>
                      </a:lvl7pPr>
                      <a:lvl8pPr marL="3200400" algn="l" defTabSz="914400" rtl="0" eaLnBrk="1" latinLnBrk="0" hangingPunct="1">
                        <a:defRPr sz="1800" kern="1200">
                          <a:solidFill>
                            <a:schemeClr val="dk1"/>
                          </a:solidFill>
                          <a:latin typeface="Open Sans"/>
                        </a:defRPr>
                      </a:lvl8pPr>
                      <a:lvl9pPr marL="3657600" algn="l" defTabSz="914400" rtl="0" eaLnBrk="1" latinLnBrk="0" hangingPunct="1">
                        <a:defRPr sz="1800" kern="1200">
                          <a:solidFill>
                            <a:schemeClr val="dk1"/>
                          </a:solidFill>
                          <a:latin typeface="Open Sans"/>
                        </a:defRPr>
                      </a:lvl9p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400">
                        <a:solidFill>
                          <a:schemeClr val="tx1"/>
                        </a:solidFill>
                        <a:latin typeface="Frutiger Next Pro" panose="020B0503040204020203" pitchFamily="34" charset="0"/>
                      </a:endParaRPr>
                    </a:p>
                  </a:txBody>
                  <a:tcPr marL="91320" marR="91320" marT="90000" marB="90000" anchor="ctr">
                    <a:lnL w="12700" cmpd="sng">
                      <a:noFill/>
                    </a:lnL>
                    <a:lnR w="12700" cmpd="sng">
                      <a:noFill/>
                    </a:lnR>
                    <a:lnT w="12700" cap="flat" cmpd="sng" algn="ctr">
                      <a:solidFill>
                        <a:srgbClr val="F7F5F3"/>
                      </a:solidFill>
                      <a:prstDash val="solid"/>
                      <a:round/>
                      <a:headEnd type="none" w="med" len="med"/>
                      <a:tailEnd type="none" w="med" len="med"/>
                    </a:lnT>
                    <a:lnB w="12700" cap="flat" cmpd="sng" algn="ctr">
                      <a:solidFill>
                        <a:srgbClr val="F7F5F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Open Sans"/>
                        </a:defRPr>
                      </a:lvl1pPr>
                      <a:lvl2pPr marL="457200" algn="l" defTabSz="914400" rtl="0" eaLnBrk="1" latinLnBrk="0" hangingPunct="1">
                        <a:defRPr sz="1800" kern="1200">
                          <a:solidFill>
                            <a:schemeClr val="dk1"/>
                          </a:solidFill>
                          <a:latin typeface="Open Sans"/>
                        </a:defRPr>
                      </a:lvl2pPr>
                      <a:lvl3pPr marL="914400" algn="l" defTabSz="914400" rtl="0" eaLnBrk="1" latinLnBrk="0" hangingPunct="1">
                        <a:defRPr sz="1800" kern="1200">
                          <a:solidFill>
                            <a:schemeClr val="dk1"/>
                          </a:solidFill>
                          <a:latin typeface="Open Sans"/>
                        </a:defRPr>
                      </a:lvl3pPr>
                      <a:lvl4pPr marL="1371600" algn="l" defTabSz="914400" rtl="0" eaLnBrk="1" latinLnBrk="0" hangingPunct="1">
                        <a:defRPr sz="1800" kern="1200">
                          <a:solidFill>
                            <a:schemeClr val="dk1"/>
                          </a:solidFill>
                          <a:latin typeface="Open Sans"/>
                        </a:defRPr>
                      </a:lvl4pPr>
                      <a:lvl5pPr marL="1828800" algn="l" defTabSz="914400" rtl="0" eaLnBrk="1" latinLnBrk="0" hangingPunct="1">
                        <a:defRPr sz="1800" kern="1200">
                          <a:solidFill>
                            <a:schemeClr val="dk1"/>
                          </a:solidFill>
                          <a:latin typeface="Open Sans"/>
                        </a:defRPr>
                      </a:lvl5pPr>
                      <a:lvl6pPr marL="2286000" algn="l" defTabSz="914400" rtl="0" eaLnBrk="1" latinLnBrk="0" hangingPunct="1">
                        <a:defRPr sz="1800" kern="1200">
                          <a:solidFill>
                            <a:schemeClr val="dk1"/>
                          </a:solidFill>
                          <a:latin typeface="Open Sans"/>
                        </a:defRPr>
                      </a:lvl6pPr>
                      <a:lvl7pPr marL="2743200" algn="l" defTabSz="914400" rtl="0" eaLnBrk="1" latinLnBrk="0" hangingPunct="1">
                        <a:defRPr sz="1800" kern="1200">
                          <a:solidFill>
                            <a:schemeClr val="dk1"/>
                          </a:solidFill>
                          <a:latin typeface="Open Sans"/>
                        </a:defRPr>
                      </a:lvl7pPr>
                      <a:lvl8pPr marL="3200400" algn="l" defTabSz="914400" rtl="0" eaLnBrk="1" latinLnBrk="0" hangingPunct="1">
                        <a:defRPr sz="1800" kern="1200">
                          <a:solidFill>
                            <a:schemeClr val="dk1"/>
                          </a:solidFill>
                          <a:latin typeface="Open Sans"/>
                        </a:defRPr>
                      </a:lvl8pPr>
                      <a:lvl9pPr marL="3657600" algn="l" defTabSz="914400" rtl="0" eaLnBrk="1" latinLnBrk="0" hangingPunct="1">
                        <a:defRPr sz="1800" kern="1200">
                          <a:solidFill>
                            <a:schemeClr val="dk1"/>
                          </a:solidFill>
                          <a:latin typeface="Open Sans"/>
                        </a:defRPr>
                      </a:lvl9pPr>
                    </a:lstStyle>
                    <a:p>
                      <a:r>
                        <a:rPr lang="en-US" sz="1100">
                          <a:solidFill>
                            <a:schemeClr val="tx1"/>
                          </a:solidFill>
                          <a:latin typeface="Segoe UI" panose="020B0502040204020203" pitchFamily="34" charset="0"/>
                          <a:ea typeface="Open Sans" charset="0"/>
                          <a:cs typeface="Segoe UI" panose="020B0502040204020203" pitchFamily="34" charset="0"/>
                        </a:rPr>
                        <a:t>Invoiced</a:t>
                      </a:r>
                    </a:p>
                  </a:txBody>
                  <a:tcPr marL="91320" marR="91320" marT="90000" marB="90000" anchor="ctr">
                    <a:lnL w="12700" cmpd="sng">
                      <a:noFill/>
                    </a:lnL>
                    <a:lnR w="12700" cmpd="sng">
                      <a:noFill/>
                    </a:lnR>
                    <a:lnT w="12700" cap="flat" cmpd="sng" algn="ctr">
                      <a:solidFill>
                        <a:srgbClr val="F7F5F3"/>
                      </a:solidFill>
                      <a:prstDash val="solid"/>
                      <a:round/>
                      <a:headEnd type="none" w="med" len="med"/>
                      <a:tailEnd type="none" w="med" len="med"/>
                    </a:lnT>
                    <a:lnB w="12700" cap="flat" cmpd="sng" algn="ctr">
                      <a:solidFill>
                        <a:srgbClr val="F7F5F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Open Sans"/>
                        </a:defRPr>
                      </a:lvl1pPr>
                      <a:lvl2pPr marL="457200" algn="l" defTabSz="914400" rtl="0" eaLnBrk="1" latinLnBrk="0" hangingPunct="1">
                        <a:defRPr sz="1800" kern="1200">
                          <a:solidFill>
                            <a:schemeClr val="dk1"/>
                          </a:solidFill>
                          <a:latin typeface="Open Sans"/>
                        </a:defRPr>
                      </a:lvl2pPr>
                      <a:lvl3pPr marL="914400" algn="l" defTabSz="914400" rtl="0" eaLnBrk="1" latinLnBrk="0" hangingPunct="1">
                        <a:defRPr sz="1800" kern="1200">
                          <a:solidFill>
                            <a:schemeClr val="dk1"/>
                          </a:solidFill>
                          <a:latin typeface="Open Sans"/>
                        </a:defRPr>
                      </a:lvl3pPr>
                      <a:lvl4pPr marL="1371600" algn="l" defTabSz="914400" rtl="0" eaLnBrk="1" latinLnBrk="0" hangingPunct="1">
                        <a:defRPr sz="1800" kern="1200">
                          <a:solidFill>
                            <a:schemeClr val="dk1"/>
                          </a:solidFill>
                          <a:latin typeface="Open Sans"/>
                        </a:defRPr>
                      </a:lvl4pPr>
                      <a:lvl5pPr marL="1828800" algn="l" defTabSz="914400" rtl="0" eaLnBrk="1" latinLnBrk="0" hangingPunct="1">
                        <a:defRPr sz="1800" kern="1200">
                          <a:solidFill>
                            <a:schemeClr val="dk1"/>
                          </a:solidFill>
                          <a:latin typeface="Open Sans"/>
                        </a:defRPr>
                      </a:lvl5pPr>
                      <a:lvl6pPr marL="2286000" algn="l" defTabSz="914400" rtl="0" eaLnBrk="1" latinLnBrk="0" hangingPunct="1">
                        <a:defRPr sz="1800" kern="1200">
                          <a:solidFill>
                            <a:schemeClr val="dk1"/>
                          </a:solidFill>
                          <a:latin typeface="Open Sans"/>
                        </a:defRPr>
                      </a:lvl6pPr>
                      <a:lvl7pPr marL="2743200" algn="l" defTabSz="914400" rtl="0" eaLnBrk="1" latinLnBrk="0" hangingPunct="1">
                        <a:defRPr sz="1800" kern="1200">
                          <a:solidFill>
                            <a:schemeClr val="dk1"/>
                          </a:solidFill>
                          <a:latin typeface="Open Sans"/>
                        </a:defRPr>
                      </a:lvl7pPr>
                      <a:lvl8pPr marL="3200400" algn="l" defTabSz="914400" rtl="0" eaLnBrk="1" latinLnBrk="0" hangingPunct="1">
                        <a:defRPr sz="1800" kern="1200">
                          <a:solidFill>
                            <a:schemeClr val="dk1"/>
                          </a:solidFill>
                          <a:latin typeface="Open Sans"/>
                        </a:defRPr>
                      </a:lvl8pPr>
                      <a:lvl9pPr marL="3657600" algn="l" defTabSz="914400" rtl="0" eaLnBrk="1" latinLnBrk="0" hangingPunct="1">
                        <a:defRPr sz="1800" kern="1200">
                          <a:solidFill>
                            <a:schemeClr val="dk1"/>
                          </a:solidFill>
                          <a:latin typeface="Open Sans"/>
                        </a:defRPr>
                      </a:lvl9pPr>
                    </a:lstStyle>
                    <a:p>
                      <a:r>
                        <a:rPr lang="en-US" sz="1100">
                          <a:solidFill>
                            <a:schemeClr val="tx1"/>
                          </a:solidFill>
                          <a:latin typeface="Segoe UI" panose="020B0502040204020203" pitchFamily="34" charset="0"/>
                          <a:ea typeface="Open Sans" charset="0"/>
                          <a:cs typeface="Segoe UI" panose="020B0502040204020203" pitchFamily="34" charset="0"/>
                        </a:rPr>
                        <a:t>The invoice payment has been completed and no action is required.</a:t>
                      </a:r>
                    </a:p>
                  </a:txBody>
                  <a:tcPr marL="91320" marR="91320" marT="90000" marB="90000" anchor="ctr">
                    <a:lnL w="12700" cmpd="sng">
                      <a:noFill/>
                    </a:lnL>
                    <a:lnR w="12700" cmpd="sng">
                      <a:noFill/>
                    </a:lnR>
                    <a:lnT w="12700" cap="flat" cmpd="sng" algn="ctr">
                      <a:solidFill>
                        <a:srgbClr val="F7F5F3"/>
                      </a:solidFill>
                      <a:prstDash val="solid"/>
                      <a:round/>
                      <a:headEnd type="none" w="med" len="med"/>
                      <a:tailEnd type="none" w="med" len="med"/>
                    </a:lnT>
                    <a:lnB w="12700" cap="flat" cmpd="sng" algn="ctr">
                      <a:solidFill>
                        <a:srgbClr val="F7F5F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51841">
                <a:tc>
                  <a:txBody>
                    <a:bodyPr/>
                    <a:lstStyle>
                      <a:lvl1pPr marL="0" algn="l" defTabSz="914400" rtl="0" eaLnBrk="1" latinLnBrk="0" hangingPunct="1">
                        <a:defRPr sz="1800" kern="1200">
                          <a:solidFill>
                            <a:schemeClr val="dk1"/>
                          </a:solidFill>
                          <a:latin typeface="Open Sans"/>
                        </a:defRPr>
                      </a:lvl1pPr>
                      <a:lvl2pPr marL="457200" algn="l" defTabSz="914400" rtl="0" eaLnBrk="1" latinLnBrk="0" hangingPunct="1">
                        <a:defRPr sz="1800" kern="1200">
                          <a:solidFill>
                            <a:schemeClr val="dk1"/>
                          </a:solidFill>
                          <a:latin typeface="Open Sans"/>
                        </a:defRPr>
                      </a:lvl2pPr>
                      <a:lvl3pPr marL="914400" algn="l" defTabSz="914400" rtl="0" eaLnBrk="1" latinLnBrk="0" hangingPunct="1">
                        <a:defRPr sz="1800" kern="1200">
                          <a:solidFill>
                            <a:schemeClr val="dk1"/>
                          </a:solidFill>
                          <a:latin typeface="Open Sans"/>
                        </a:defRPr>
                      </a:lvl3pPr>
                      <a:lvl4pPr marL="1371600" algn="l" defTabSz="914400" rtl="0" eaLnBrk="1" latinLnBrk="0" hangingPunct="1">
                        <a:defRPr sz="1800" kern="1200">
                          <a:solidFill>
                            <a:schemeClr val="dk1"/>
                          </a:solidFill>
                          <a:latin typeface="Open Sans"/>
                        </a:defRPr>
                      </a:lvl4pPr>
                      <a:lvl5pPr marL="1828800" algn="l" defTabSz="914400" rtl="0" eaLnBrk="1" latinLnBrk="0" hangingPunct="1">
                        <a:defRPr sz="1800" kern="1200">
                          <a:solidFill>
                            <a:schemeClr val="dk1"/>
                          </a:solidFill>
                          <a:latin typeface="Open Sans"/>
                        </a:defRPr>
                      </a:lvl5pPr>
                      <a:lvl6pPr marL="2286000" algn="l" defTabSz="914400" rtl="0" eaLnBrk="1" latinLnBrk="0" hangingPunct="1">
                        <a:defRPr sz="1800" kern="1200">
                          <a:solidFill>
                            <a:schemeClr val="dk1"/>
                          </a:solidFill>
                          <a:latin typeface="Open Sans"/>
                        </a:defRPr>
                      </a:lvl6pPr>
                      <a:lvl7pPr marL="2743200" algn="l" defTabSz="914400" rtl="0" eaLnBrk="1" latinLnBrk="0" hangingPunct="1">
                        <a:defRPr sz="1800" kern="1200">
                          <a:solidFill>
                            <a:schemeClr val="dk1"/>
                          </a:solidFill>
                          <a:latin typeface="Open Sans"/>
                        </a:defRPr>
                      </a:lvl7pPr>
                      <a:lvl8pPr marL="3200400" algn="l" defTabSz="914400" rtl="0" eaLnBrk="1" latinLnBrk="0" hangingPunct="1">
                        <a:defRPr sz="1800" kern="1200">
                          <a:solidFill>
                            <a:schemeClr val="dk1"/>
                          </a:solidFill>
                          <a:latin typeface="Open Sans"/>
                        </a:defRPr>
                      </a:lvl8pPr>
                      <a:lvl9pPr marL="3657600" algn="l" defTabSz="914400" rtl="0" eaLnBrk="1" latinLnBrk="0" hangingPunct="1">
                        <a:defRPr sz="1800" kern="1200">
                          <a:solidFill>
                            <a:schemeClr val="dk1"/>
                          </a:solidFill>
                          <a:latin typeface="Open Sans"/>
                        </a:defRPr>
                      </a:lvl9p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400">
                        <a:solidFill>
                          <a:schemeClr val="tx1"/>
                        </a:solidFill>
                        <a:latin typeface="Frutiger Next Pro" panose="020B0503040204020203" pitchFamily="34" charset="0"/>
                      </a:endParaRPr>
                    </a:p>
                  </a:txBody>
                  <a:tcPr marL="91320" marR="91320" marT="90000" marB="90000" anchor="ctr">
                    <a:lnL w="12700" cmpd="sng">
                      <a:noFill/>
                    </a:lnL>
                    <a:lnR w="12700" cmpd="sng">
                      <a:noFill/>
                    </a:lnR>
                    <a:lnT w="12700" cap="flat" cmpd="sng" algn="ctr">
                      <a:solidFill>
                        <a:srgbClr val="F7F5F3"/>
                      </a:solidFill>
                      <a:prstDash val="solid"/>
                      <a:round/>
                      <a:headEnd type="none" w="med" len="med"/>
                      <a:tailEnd type="none" w="med" len="med"/>
                    </a:lnT>
                    <a:lnB w="12700" cap="flat" cmpd="sng" algn="ctr">
                      <a:solidFill>
                        <a:srgbClr val="F7F5F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Open Sans"/>
                        </a:defRPr>
                      </a:lvl1pPr>
                      <a:lvl2pPr marL="457200" algn="l" defTabSz="914400" rtl="0" eaLnBrk="1" latinLnBrk="0" hangingPunct="1">
                        <a:defRPr sz="1800" kern="1200">
                          <a:solidFill>
                            <a:schemeClr val="dk1"/>
                          </a:solidFill>
                          <a:latin typeface="Open Sans"/>
                        </a:defRPr>
                      </a:lvl2pPr>
                      <a:lvl3pPr marL="914400" algn="l" defTabSz="914400" rtl="0" eaLnBrk="1" latinLnBrk="0" hangingPunct="1">
                        <a:defRPr sz="1800" kern="1200">
                          <a:solidFill>
                            <a:schemeClr val="dk1"/>
                          </a:solidFill>
                          <a:latin typeface="Open Sans"/>
                        </a:defRPr>
                      </a:lvl3pPr>
                      <a:lvl4pPr marL="1371600" algn="l" defTabSz="914400" rtl="0" eaLnBrk="1" latinLnBrk="0" hangingPunct="1">
                        <a:defRPr sz="1800" kern="1200">
                          <a:solidFill>
                            <a:schemeClr val="dk1"/>
                          </a:solidFill>
                          <a:latin typeface="Open Sans"/>
                        </a:defRPr>
                      </a:lvl4pPr>
                      <a:lvl5pPr marL="1828800" algn="l" defTabSz="914400" rtl="0" eaLnBrk="1" latinLnBrk="0" hangingPunct="1">
                        <a:defRPr sz="1800" kern="1200">
                          <a:solidFill>
                            <a:schemeClr val="dk1"/>
                          </a:solidFill>
                          <a:latin typeface="Open Sans"/>
                        </a:defRPr>
                      </a:lvl5pPr>
                      <a:lvl6pPr marL="2286000" algn="l" defTabSz="914400" rtl="0" eaLnBrk="1" latinLnBrk="0" hangingPunct="1">
                        <a:defRPr sz="1800" kern="1200">
                          <a:solidFill>
                            <a:schemeClr val="dk1"/>
                          </a:solidFill>
                          <a:latin typeface="Open Sans"/>
                        </a:defRPr>
                      </a:lvl6pPr>
                      <a:lvl7pPr marL="2743200" algn="l" defTabSz="914400" rtl="0" eaLnBrk="1" latinLnBrk="0" hangingPunct="1">
                        <a:defRPr sz="1800" kern="1200">
                          <a:solidFill>
                            <a:schemeClr val="dk1"/>
                          </a:solidFill>
                          <a:latin typeface="Open Sans"/>
                        </a:defRPr>
                      </a:lvl7pPr>
                      <a:lvl8pPr marL="3200400" algn="l" defTabSz="914400" rtl="0" eaLnBrk="1" latinLnBrk="0" hangingPunct="1">
                        <a:defRPr sz="1800" kern="1200">
                          <a:solidFill>
                            <a:schemeClr val="dk1"/>
                          </a:solidFill>
                          <a:latin typeface="Open Sans"/>
                        </a:defRPr>
                      </a:lvl8pPr>
                      <a:lvl9pPr marL="3657600" algn="l" defTabSz="914400" rtl="0" eaLnBrk="1" latinLnBrk="0" hangingPunct="1">
                        <a:defRPr sz="1800" kern="1200">
                          <a:solidFill>
                            <a:schemeClr val="dk1"/>
                          </a:solidFill>
                          <a:latin typeface="Open Sans"/>
                        </a:defRPr>
                      </a:lvl9pPr>
                    </a:lstStyle>
                    <a:p>
                      <a:pPr lvl="0"/>
                      <a:r>
                        <a:rPr lang="en-US" sz="1100">
                          <a:solidFill>
                            <a:schemeClr val="tx1"/>
                          </a:solidFill>
                          <a:latin typeface="Segoe UI" panose="020B0502040204020203" pitchFamily="34" charset="0"/>
                          <a:ea typeface="Open Sans" charset="0"/>
                          <a:cs typeface="Segoe UI" panose="020B0502040204020203" pitchFamily="34" charset="0"/>
                        </a:rPr>
                        <a:t>Null </a:t>
                      </a:r>
                    </a:p>
                  </a:txBody>
                  <a:tcPr marL="91320" marR="91320" marT="90000" marB="90000" anchor="ctr">
                    <a:lnL w="12700" cmpd="sng">
                      <a:noFill/>
                    </a:lnL>
                    <a:lnR w="12700" cmpd="sng">
                      <a:noFill/>
                    </a:lnR>
                    <a:lnT w="12700" cap="flat" cmpd="sng" algn="ctr">
                      <a:solidFill>
                        <a:srgbClr val="F7F5F3"/>
                      </a:solidFill>
                      <a:prstDash val="solid"/>
                      <a:round/>
                      <a:headEnd type="none" w="med" len="med"/>
                      <a:tailEnd type="none" w="med" len="med"/>
                    </a:lnT>
                    <a:lnB w="12700" cap="flat" cmpd="sng" algn="ctr">
                      <a:solidFill>
                        <a:srgbClr val="F7F5F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Open Sans"/>
                        </a:defRPr>
                      </a:lvl1pPr>
                      <a:lvl2pPr marL="457200" algn="l" defTabSz="914400" rtl="0" eaLnBrk="1" latinLnBrk="0" hangingPunct="1">
                        <a:defRPr sz="1800" kern="1200">
                          <a:solidFill>
                            <a:schemeClr val="dk1"/>
                          </a:solidFill>
                          <a:latin typeface="Open Sans"/>
                        </a:defRPr>
                      </a:lvl2pPr>
                      <a:lvl3pPr marL="914400" algn="l" defTabSz="914400" rtl="0" eaLnBrk="1" latinLnBrk="0" hangingPunct="1">
                        <a:defRPr sz="1800" kern="1200">
                          <a:solidFill>
                            <a:schemeClr val="dk1"/>
                          </a:solidFill>
                          <a:latin typeface="Open Sans"/>
                        </a:defRPr>
                      </a:lvl3pPr>
                      <a:lvl4pPr marL="1371600" algn="l" defTabSz="914400" rtl="0" eaLnBrk="1" latinLnBrk="0" hangingPunct="1">
                        <a:defRPr sz="1800" kern="1200">
                          <a:solidFill>
                            <a:schemeClr val="dk1"/>
                          </a:solidFill>
                          <a:latin typeface="Open Sans"/>
                        </a:defRPr>
                      </a:lvl4pPr>
                      <a:lvl5pPr marL="1828800" algn="l" defTabSz="914400" rtl="0" eaLnBrk="1" latinLnBrk="0" hangingPunct="1">
                        <a:defRPr sz="1800" kern="1200">
                          <a:solidFill>
                            <a:schemeClr val="dk1"/>
                          </a:solidFill>
                          <a:latin typeface="Open Sans"/>
                        </a:defRPr>
                      </a:lvl5pPr>
                      <a:lvl6pPr marL="2286000" algn="l" defTabSz="914400" rtl="0" eaLnBrk="1" latinLnBrk="0" hangingPunct="1">
                        <a:defRPr sz="1800" kern="1200">
                          <a:solidFill>
                            <a:schemeClr val="dk1"/>
                          </a:solidFill>
                          <a:latin typeface="Open Sans"/>
                        </a:defRPr>
                      </a:lvl6pPr>
                      <a:lvl7pPr marL="2743200" algn="l" defTabSz="914400" rtl="0" eaLnBrk="1" latinLnBrk="0" hangingPunct="1">
                        <a:defRPr sz="1800" kern="1200">
                          <a:solidFill>
                            <a:schemeClr val="dk1"/>
                          </a:solidFill>
                          <a:latin typeface="Open Sans"/>
                        </a:defRPr>
                      </a:lvl7pPr>
                      <a:lvl8pPr marL="3200400" algn="l" defTabSz="914400" rtl="0" eaLnBrk="1" latinLnBrk="0" hangingPunct="1">
                        <a:defRPr sz="1800" kern="1200">
                          <a:solidFill>
                            <a:schemeClr val="dk1"/>
                          </a:solidFill>
                          <a:latin typeface="Open Sans"/>
                        </a:defRPr>
                      </a:lvl8pPr>
                      <a:lvl9pPr marL="3657600" algn="l" defTabSz="914400" rtl="0" eaLnBrk="1" latinLnBrk="0" hangingPunct="1">
                        <a:defRPr sz="1800" kern="1200">
                          <a:solidFill>
                            <a:schemeClr val="dk1"/>
                          </a:solidFill>
                          <a:latin typeface="Open Sans"/>
                        </a:defRPr>
                      </a:lvl9pPr>
                    </a:lstStyle>
                    <a:p>
                      <a:r>
                        <a:rPr lang="en-US" sz="1100">
                          <a:solidFill>
                            <a:schemeClr val="tx1"/>
                          </a:solidFill>
                          <a:latin typeface="Segoe UI" panose="020B0502040204020203" pitchFamily="34" charset="0"/>
                          <a:ea typeface="Open Sans" charset="0"/>
                          <a:cs typeface="Segoe UI" panose="020B0502040204020203" pitchFamily="34" charset="0"/>
                        </a:rPr>
                        <a:t>The record has not been processed yet and you do not need to take any action at this point.</a:t>
                      </a:r>
                    </a:p>
                  </a:txBody>
                  <a:tcPr marL="91320" marR="91320" marT="90000" marB="90000" anchor="ctr">
                    <a:lnL w="12700" cmpd="sng">
                      <a:noFill/>
                    </a:lnL>
                    <a:lnR w="12700" cmpd="sng">
                      <a:noFill/>
                    </a:lnR>
                    <a:lnT w="12700" cap="flat" cmpd="sng" algn="ctr">
                      <a:solidFill>
                        <a:srgbClr val="F7F5F3"/>
                      </a:solidFill>
                      <a:prstDash val="solid"/>
                      <a:round/>
                      <a:headEnd type="none" w="med" len="med"/>
                      <a:tailEnd type="none" w="med" len="med"/>
                    </a:lnT>
                    <a:lnB w="12700" cap="flat" cmpd="sng" algn="ctr">
                      <a:solidFill>
                        <a:srgbClr val="F7F5F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654914">
                <a:tc>
                  <a:txBody>
                    <a:bodyPr/>
                    <a:lstStyle>
                      <a:lvl1pPr marL="0" algn="l" defTabSz="914400" rtl="0" eaLnBrk="1" latinLnBrk="0" hangingPunct="1">
                        <a:defRPr sz="1800" kern="1200">
                          <a:solidFill>
                            <a:schemeClr val="dk1"/>
                          </a:solidFill>
                          <a:latin typeface="Open Sans"/>
                        </a:defRPr>
                      </a:lvl1pPr>
                      <a:lvl2pPr marL="457200" algn="l" defTabSz="914400" rtl="0" eaLnBrk="1" latinLnBrk="0" hangingPunct="1">
                        <a:defRPr sz="1800" kern="1200">
                          <a:solidFill>
                            <a:schemeClr val="dk1"/>
                          </a:solidFill>
                          <a:latin typeface="Open Sans"/>
                        </a:defRPr>
                      </a:lvl2pPr>
                      <a:lvl3pPr marL="914400" algn="l" defTabSz="914400" rtl="0" eaLnBrk="1" latinLnBrk="0" hangingPunct="1">
                        <a:defRPr sz="1800" kern="1200">
                          <a:solidFill>
                            <a:schemeClr val="dk1"/>
                          </a:solidFill>
                          <a:latin typeface="Open Sans"/>
                        </a:defRPr>
                      </a:lvl3pPr>
                      <a:lvl4pPr marL="1371600" algn="l" defTabSz="914400" rtl="0" eaLnBrk="1" latinLnBrk="0" hangingPunct="1">
                        <a:defRPr sz="1800" kern="1200">
                          <a:solidFill>
                            <a:schemeClr val="dk1"/>
                          </a:solidFill>
                          <a:latin typeface="Open Sans"/>
                        </a:defRPr>
                      </a:lvl4pPr>
                      <a:lvl5pPr marL="1828800" algn="l" defTabSz="914400" rtl="0" eaLnBrk="1" latinLnBrk="0" hangingPunct="1">
                        <a:defRPr sz="1800" kern="1200">
                          <a:solidFill>
                            <a:schemeClr val="dk1"/>
                          </a:solidFill>
                          <a:latin typeface="Open Sans"/>
                        </a:defRPr>
                      </a:lvl5pPr>
                      <a:lvl6pPr marL="2286000" algn="l" defTabSz="914400" rtl="0" eaLnBrk="1" latinLnBrk="0" hangingPunct="1">
                        <a:defRPr sz="1800" kern="1200">
                          <a:solidFill>
                            <a:schemeClr val="dk1"/>
                          </a:solidFill>
                          <a:latin typeface="Open Sans"/>
                        </a:defRPr>
                      </a:lvl6pPr>
                      <a:lvl7pPr marL="2743200" algn="l" defTabSz="914400" rtl="0" eaLnBrk="1" latinLnBrk="0" hangingPunct="1">
                        <a:defRPr sz="1800" kern="1200">
                          <a:solidFill>
                            <a:schemeClr val="dk1"/>
                          </a:solidFill>
                          <a:latin typeface="Open Sans"/>
                        </a:defRPr>
                      </a:lvl7pPr>
                      <a:lvl8pPr marL="3200400" algn="l" defTabSz="914400" rtl="0" eaLnBrk="1" latinLnBrk="0" hangingPunct="1">
                        <a:defRPr sz="1800" kern="1200">
                          <a:solidFill>
                            <a:schemeClr val="dk1"/>
                          </a:solidFill>
                          <a:latin typeface="Open Sans"/>
                        </a:defRPr>
                      </a:lvl8pPr>
                      <a:lvl9pPr marL="3657600" algn="l" defTabSz="914400" rtl="0" eaLnBrk="1" latinLnBrk="0" hangingPunct="1">
                        <a:defRPr sz="1800" kern="1200">
                          <a:solidFill>
                            <a:schemeClr val="dk1"/>
                          </a:solidFill>
                          <a:latin typeface="Open Sans"/>
                        </a:defRPr>
                      </a:lvl9p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400">
                        <a:solidFill>
                          <a:schemeClr val="tx1"/>
                        </a:solidFill>
                        <a:latin typeface="Frutiger Next Pro" panose="020B0503040204020203" pitchFamily="34" charset="0"/>
                      </a:endParaRPr>
                    </a:p>
                  </a:txBody>
                  <a:tcPr marL="91320" marR="91320" marT="90000" marB="90000" anchor="ctr">
                    <a:lnL w="12700" cmpd="sng">
                      <a:noFill/>
                    </a:lnL>
                    <a:lnR w="12700" cmpd="sng">
                      <a:noFill/>
                    </a:lnR>
                    <a:lnT w="12700" cap="flat" cmpd="sng" algn="ctr">
                      <a:solidFill>
                        <a:srgbClr val="F7F5F3"/>
                      </a:solidFill>
                      <a:prstDash val="solid"/>
                      <a:round/>
                      <a:headEnd type="none" w="med" len="med"/>
                      <a:tailEnd type="none" w="med" len="med"/>
                    </a:lnT>
                    <a:lnB w="12700" cap="flat" cmpd="sng" algn="ctr">
                      <a:solidFill>
                        <a:srgbClr val="F7F5F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Open Sans"/>
                        </a:defRPr>
                      </a:lvl1pPr>
                      <a:lvl2pPr marL="457200" algn="l" defTabSz="914400" rtl="0" eaLnBrk="1" latinLnBrk="0" hangingPunct="1">
                        <a:defRPr sz="1800" kern="1200">
                          <a:solidFill>
                            <a:schemeClr val="dk1"/>
                          </a:solidFill>
                          <a:latin typeface="Open Sans"/>
                        </a:defRPr>
                      </a:lvl2pPr>
                      <a:lvl3pPr marL="914400" algn="l" defTabSz="914400" rtl="0" eaLnBrk="1" latinLnBrk="0" hangingPunct="1">
                        <a:defRPr sz="1800" kern="1200">
                          <a:solidFill>
                            <a:schemeClr val="dk1"/>
                          </a:solidFill>
                          <a:latin typeface="Open Sans"/>
                        </a:defRPr>
                      </a:lvl3pPr>
                      <a:lvl4pPr marL="1371600" algn="l" defTabSz="914400" rtl="0" eaLnBrk="1" latinLnBrk="0" hangingPunct="1">
                        <a:defRPr sz="1800" kern="1200">
                          <a:solidFill>
                            <a:schemeClr val="dk1"/>
                          </a:solidFill>
                          <a:latin typeface="Open Sans"/>
                        </a:defRPr>
                      </a:lvl4pPr>
                      <a:lvl5pPr marL="1828800" algn="l" defTabSz="914400" rtl="0" eaLnBrk="1" latinLnBrk="0" hangingPunct="1">
                        <a:defRPr sz="1800" kern="1200">
                          <a:solidFill>
                            <a:schemeClr val="dk1"/>
                          </a:solidFill>
                          <a:latin typeface="Open Sans"/>
                        </a:defRPr>
                      </a:lvl5pPr>
                      <a:lvl6pPr marL="2286000" algn="l" defTabSz="914400" rtl="0" eaLnBrk="1" latinLnBrk="0" hangingPunct="1">
                        <a:defRPr sz="1800" kern="1200">
                          <a:solidFill>
                            <a:schemeClr val="dk1"/>
                          </a:solidFill>
                          <a:latin typeface="Open Sans"/>
                        </a:defRPr>
                      </a:lvl6pPr>
                      <a:lvl7pPr marL="2743200" algn="l" defTabSz="914400" rtl="0" eaLnBrk="1" latinLnBrk="0" hangingPunct="1">
                        <a:defRPr sz="1800" kern="1200">
                          <a:solidFill>
                            <a:schemeClr val="dk1"/>
                          </a:solidFill>
                          <a:latin typeface="Open Sans"/>
                        </a:defRPr>
                      </a:lvl7pPr>
                      <a:lvl8pPr marL="3200400" algn="l" defTabSz="914400" rtl="0" eaLnBrk="1" latinLnBrk="0" hangingPunct="1">
                        <a:defRPr sz="1800" kern="1200">
                          <a:solidFill>
                            <a:schemeClr val="dk1"/>
                          </a:solidFill>
                          <a:latin typeface="Open Sans"/>
                        </a:defRPr>
                      </a:lvl8pPr>
                      <a:lvl9pPr marL="3657600" algn="l" defTabSz="914400" rtl="0" eaLnBrk="1" latinLnBrk="0" hangingPunct="1">
                        <a:defRPr sz="1800" kern="1200">
                          <a:solidFill>
                            <a:schemeClr val="dk1"/>
                          </a:solidFill>
                          <a:latin typeface="Open San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a:solidFill>
                            <a:schemeClr val="tx2"/>
                          </a:solidFill>
                          <a:latin typeface="Segoe UI" panose="020B0502040204020203" pitchFamily="34" charset="0"/>
                          <a:ea typeface="Open Sans" charset="0"/>
                          <a:cs typeface="Segoe UI" panose="020B0502040204020203" pitchFamily="34" charset="0"/>
                        </a:rPr>
                        <a:t>Resend-RV</a:t>
                      </a:r>
                    </a:p>
                  </a:txBody>
                  <a:tcPr marL="91320" marR="91320" marT="90000" marB="90000" anchor="ctr">
                    <a:lnL w="12700" cmpd="sng">
                      <a:noFill/>
                    </a:lnL>
                    <a:lnR w="12700" cmpd="sng">
                      <a:noFill/>
                    </a:lnR>
                    <a:lnT w="12700" cap="flat" cmpd="sng" algn="ctr">
                      <a:solidFill>
                        <a:srgbClr val="F7F5F3"/>
                      </a:solidFill>
                      <a:prstDash val="solid"/>
                      <a:round/>
                      <a:headEnd type="none" w="med" len="med"/>
                      <a:tailEnd type="none" w="med" len="med"/>
                    </a:lnT>
                    <a:lnB w="12700" cap="flat" cmpd="sng" algn="ctr">
                      <a:solidFill>
                        <a:srgbClr val="F7F5F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Open Sans"/>
                        </a:defRPr>
                      </a:lvl1pPr>
                      <a:lvl2pPr marL="457200" algn="l" defTabSz="914400" rtl="0" eaLnBrk="1" latinLnBrk="0" hangingPunct="1">
                        <a:defRPr sz="1800" kern="1200">
                          <a:solidFill>
                            <a:schemeClr val="dk1"/>
                          </a:solidFill>
                          <a:latin typeface="Open Sans"/>
                        </a:defRPr>
                      </a:lvl2pPr>
                      <a:lvl3pPr marL="914400" algn="l" defTabSz="914400" rtl="0" eaLnBrk="1" latinLnBrk="0" hangingPunct="1">
                        <a:defRPr sz="1800" kern="1200">
                          <a:solidFill>
                            <a:schemeClr val="dk1"/>
                          </a:solidFill>
                          <a:latin typeface="Open Sans"/>
                        </a:defRPr>
                      </a:lvl3pPr>
                      <a:lvl4pPr marL="1371600" algn="l" defTabSz="914400" rtl="0" eaLnBrk="1" latinLnBrk="0" hangingPunct="1">
                        <a:defRPr sz="1800" kern="1200">
                          <a:solidFill>
                            <a:schemeClr val="dk1"/>
                          </a:solidFill>
                          <a:latin typeface="Open Sans"/>
                        </a:defRPr>
                      </a:lvl4pPr>
                      <a:lvl5pPr marL="1828800" algn="l" defTabSz="914400" rtl="0" eaLnBrk="1" latinLnBrk="0" hangingPunct="1">
                        <a:defRPr sz="1800" kern="1200">
                          <a:solidFill>
                            <a:schemeClr val="dk1"/>
                          </a:solidFill>
                          <a:latin typeface="Open Sans"/>
                        </a:defRPr>
                      </a:lvl5pPr>
                      <a:lvl6pPr marL="2286000" algn="l" defTabSz="914400" rtl="0" eaLnBrk="1" latinLnBrk="0" hangingPunct="1">
                        <a:defRPr sz="1800" kern="1200">
                          <a:solidFill>
                            <a:schemeClr val="dk1"/>
                          </a:solidFill>
                          <a:latin typeface="Open Sans"/>
                        </a:defRPr>
                      </a:lvl6pPr>
                      <a:lvl7pPr marL="2743200" algn="l" defTabSz="914400" rtl="0" eaLnBrk="1" latinLnBrk="0" hangingPunct="1">
                        <a:defRPr sz="1800" kern="1200">
                          <a:solidFill>
                            <a:schemeClr val="dk1"/>
                          </a:solidFill>
                          <a:latin typeface="Open Sans"/>
                        </a:defRPr>
                      </a:lvl7pPr>
                      <a:lvl8pPr marL="3200400" algn="l" defTabSz="914400" rtl="0" eaLnBrk="1" latinLnBrk="0" hangingPunct="1">
                        <a:defRPr sz="1800" kern="1200">
                          <a:solidFill>
                            <a:schemeClr val="dk1"/>
                          </a:solidFill>
                          <a:latin typeface="Open Sans"/>
                        </a:defRPr>
                      </a:lvl8pPr>
                      <a:lvl9pPr marL="3657600" algn="l" defTabSz="914400" rtl="0" eaLnBrk="1" latinLnBrk="0" hangingPunct="1">
                        <a:defRPr sz="1800" kern="1200">
                          <a:solidFill>
                            <a:schemeClr val="dk1"/>
                          </a:solidFill>
                          <a:latin typeface="Open San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a:solidFill>
                            <a:schemeClr val="tx1"/>
                          </a:solidFill>
                          <a:latin typeface="Segoe UI" panose="020B0502040204020203" pitchFamily="34" charset="0"/>
                          <a:ea typeface="Open Sans" charset="0"/>
                          <a:cs typeface="Segoe UI" panose="020B0502040204020203" pitchFamily="34" charset="0"/>
                        </a:rPr>
                        <a:t>The record has been selected to be resent to Payment Processing in order to reverse out the payment already made; you do not need to take any action at this point.</a:t>
                      </a:r>
                    </a:p>
                  </a:txBody>
                  <a:tcPr marL="91320" marR="91320" marT="90000" marB="90000" anchor="ctr">
                    <a:lnL w="12700" cmpd="sng">
                      <a:noFill/>
                    </a:lnL>
                    <a:lnR w="12700" cmpd="sng">
                      <a:noFill/>
                    </a:lnR>
                    <a:lnT w="12700" cap="flat" cmpd="sng" algn="ctr">
                      <a:solidFill>
                        <a:srgbClr val="F7F5F3"/>
                      </a:solidFill>
                      <a:prstDash val="solid"/>
                      <a:round/>
                      <a:headEnd type="none" w="med" len="med"/>
                      <a:tailEnd type="none" w="med" len="med"/>
                    </a:lnT>
                    <a:lnB w="12700" cap="flat" cmpd="sng" algn="ctr">
                      <a:solidFill>
                        <a:srgbClr val="F7F5F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5965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400">
                        <a:solidFill>
                          <a:schemeClr val="tx1"/>
                        </a:solidFill>
                        <a:latin typeface="Frutiger Next Pro" panose="020B0503040204020203" pitchFamily="34" charset="0"/>
                      </a:endParaRPr>
                    </a:p>
                  </a:txBody>
                  <a:tcPr marL="91320" marR="91320" marT="90000" marB="90000" anchor="ctr">
                    <a:lnL w="12700" cmpd="sng">
                      <a:noFill/>
                    </a:lnL>
                    <a:lnR w="12700" cmpd="sng">
                      <a:noFill/>
                    </a:lnR>
                    <a:lnT w="12700" cap="flat" cmpd="sng" algn="ctr">
                      <a:solidFill>
                        <a:srgbClr val="F7F5F3"/>
                      </a:solidFill>
                      <a:prstDash val="solid"/>
                      <a:round/>
                      <a:headEnd type="none" w="med" len="med"/>
                      <a:tailEnd type="none" w="med" len="med"/>
                    </a:lnT>
                    <a:lnB w="12700" cap="flat" cmpd="sng" algn="ctr">
                      <a:solidFill>
                        <a:srgbClr val="F7F5F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100">
                          <a:solidFill>
                            <a:schemeClr val="tx1"/>
                          </a:solidFill>
                          <a:latin typeface="Segoe UI" panose="020B0502040204020203" pitchFamily="34" charset="0"/>
                          <a:ea typeface="Open Sans" charset="0"/>
                          <a:cs typeface="Segoe UI" panose="020B0502040204020203" pitchFamily="34" charset="0"/>
                        </a:rPr>
                        <a:t>Resend-RP</a:t>
                      </a:r>
                    </a:p>
                  </a:txBody>
                  <a:tcPr marL="91320" marR="91320" marT="90000" marB="90000" anchor="ctr">
                    <a:lnL w="12700" cmpd="sng">
                      <a:noFill/>
                    </a:lnL>
                    <a:lnR w="12700" cmpd="sng">
                      <a:noFill/>
                    </a:lnR>
                    <a:lnT w="12700" cap="flat" cmpd="sng" algn="ctr">
                      <a:solidFill>
                        <a:srgbClr val="F7F5F3"/>
                      </a:solidFill>
                      <a:prstDash val="solid"/>
                      <a:round/>
                      <a:headEnd type="none" w="med" len="med"/>
                      <a:tailEnd type="none" w="med" len="med"/>
                    </a:lnT>
                    <a:lnB w="12700" cap="flat" cmpd="sng" algn="ctr">
                      <a:solidFill>
                        <a:srgbClr val="F7F5F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a:solidFill>
                            <a:schemeClr val="tx1"/>
                          </a:solidFill>
                          <a:latin typeface="Segoe UI" panose="020B0502040204020203" pitchFamily="34" charset="0"/>
                          <a:ea typeface="Open Sans" charset="0"/>
                          <a:cs typeface="Segoe UI" panose="020B0502040204020203" pitchFamily="34" charset="0"/>
                        </a:rPr>
                        <a:t>The record has been selected to be resent to payment processing in order to reverse out the payment and to re-process (and pay), you do not need to take any action at this point.</a:t>
                      </a:r>
                    </a:p>
                  </a:txBody>
                  <a:tcPr marL="91320" marR="91320" marT="90000" marB="90000" anchor="ctr">
                    <a:lnL w="12700" cmpd="sng">
                      <a:noFill/>
                    </a:lnL>
                    <a:lnR w="12700" cmpd="sng">
                      <a:noFill/>
                    </a:lnR>
                    <a:lnT w="12700" cap="flat" cmpd="sng" algn="ctr">
                      <a:solidFill>
                        <a:srgbClr val="F7F5F3"/>
                      </a:solidFill>
                      <a:prstDash val="solid"/>
                      <a:round/>
                      <a:headEnd type="none" w="med" len="med"/>
                      <a:tailEnd type="none" w="med" len="med"/>
                    </a:lnT>
                    <a:lnB w="12700" cap="flat" cmpd="sng" algn="ctr">
                      <a:solidFill>
                        <a:srgbClr val="F7F5F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56594720"/>
                  </a:ext>
                </a:extLst>
              </a:tr>
              <a:tr h="5965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400">
                        <a:solidFill>
                          <a:schemeClr val="tx1"/>
                        </a:solidFill>
                        <a:latin typeface="Frutiger Next Pro" panose="020B0503040204020203" pitchFamily="34" charset="0"/>
                      </a:endParaRPr>
                    </a:p>
                  </a:txBody>
                  <a:tcPr marL="91320" marR="91320" marT="90000" marB="90000" anchor="ctr">
                    <a:lnL w="12700" cmpd="sng">
                      <a:noFill/>
                    </a:lnL>
                    <a:lnR w="12700" cmpd="sng">
                      <a:noFill/>
                    </a:lnR>
                    <a:lnT w="12700" cap="flat" cmpd="sng" algn="ctr">
                      <a:solidFill>
                        <a:srgbClr val="F7F5F3"/>
                      </a:solidFill>
                      <a:prstDash val="solid"/>
                      <a:round/>
                      <a:headEnd type="none" w="med" len="med"/>
                      <a:tailEnd type="none" w="med" len="med"/>
                    </a:lnT>
                    <a:lnB w="12700" cap="flat" cmpd="sng" algn="ctr">
                      <a:solidFill>
                        <a:srgbClr val="F7F5F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100">
                          <a:solidFill>
                            <a:schemeClr val="tx1"/>
                          </a:solidFill>
                          <a:latin typeface="Segoe UI" panose="020B0502040204020203" pitchFamily="34" charset="0"/>
                          <a:ea typeface="Open Sans" charset="0"/>
                          <a:cs typeface="Segoe UI" panose="020B0502040204020203" pitchFamily="34" charset="0"/>
                        </a:rPr>
                        <a:t>Failed or Negatively Acknowledged </a:t>
                      </a:r>
                    </a:p>
                  </a:txBody>
                  <a:tcPr marL="91320" marR="91320" marT="90000" marB="90000" anchor="ctr">
                    <a:lnL w="12700" cmpd="sng">
                      <a:noFill/>
                    </a:lnL>
                    <a:lnR w="12700" cmpd="sng">
                      <a:noFill/>
                    </a:lnR>
                    <a:lnT w="12700" cap="flat" cmpd="sng" algn="ctr">
                      <a:solidFill>
                        <a:srgbClr val="F7F5F3"/>
                      </a:solidFill>
                      <a:prstDash val="solid"/>
                      <a:round/>
                      <a:headEnd type="none" w="med" len="med"/>
                      <a:tailEnd type="none" w="med" len="med"/>
                    </a:lnT>
                    <a:lnB w="12700" cap="flat" cmpd="sng" algn="ctr">
                      <a:solidFill>
                        <a:srgbClr val="F7F5F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a:solidFill>
                            <a:schemeClr val="tx1"/>
                          </a:solidFill>
                          <a:latin typeface="Segoe UI" panose="020B0502040204020203" pitchFamily="34" charset="0"/>
                          <a:ea typeface="Open Sans" charset="0"/>
                          <a:cs typeface="Segoe UI" panose="020B0502040204020203" pitchFamily="34" charset="0"/>
                        </a:rPr>
                        <a:t>Failed or Negative – the record has been processed and found to have incorrect information therefore it needs to be corrected.</a:t>
                      </a:r>
                    </a:p>
                  </a:txBody>
                  <a:tcPr marL="91320" marR="91320" marT="90000" marB="90000" anchor="ctr">
                    <a:lnL w="12700" cmpd="sng">
                      <a:noFill/>
                    </a:lnL>
                    <a:lnR w="12700" cmpd="sng">
                      <a:noFill/>
                    </a:lnR>
                    <a:lnT w="12700" cap="flat" cmpd="sng" algn="ctr">
                      <a:solidFill>
                        <a:srgbClr val="F7F5F3"/>
                      </a:solidFill>
                      <a:prstDash val="solid"/>
                      <a:round/>
                      <a:headEnd type="none" w="med" len="med"/>
                      <a:tailEnd type="none" w="med" len="med"/>
                    </a:lnT>
                    <a:lnB w="12700" cap="flat" cmpd="sng" algn="ctr">
                      <a:solidFill>
                        <a:srgbClr val="F7F5F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70995260"/>
                  </a:ext>
                </a:extLst>
              </a:tr>
            </a:tbl>
          </a:graphicData>
        </a:graphic>
      </p:graphicFrame>
      <p:sp>
        <p:nvSpPr>
          <p:cNvPr id="5" name="Rectangle: Rounded Corners 4">
            <a:extLst>
              <a:ext uri="{FF2B5EF4-FFF2-40B4-BE49-F238E27FC236}">
                <a16:creationId xmlns:a16="http://schemas.microsoft.com/office/drawing/2014/main" id="{1BA5CDC6-7D9B-403B-A714-1F8ACA255987}"/>
              </a:ext>
            </a:extLst>
          </p:cNvPr>
          <p:cNvSpPr/>
          <p:nvPr/>
        </p:nvSpPr>
        <p:spPr>
          <a:xfrm>
            <a:off x="4375768" y="5665896"/>
            <a:ext cx="4484536" cy="42480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ACTION REQUIRED: The only “safe” PPD vaccination records to change are ones with payment notification Null (not extracted yet) or Negatively Acknowledged. Negatively acknowledged should typically be corrected by Sector Ops or the Provider Org Admin for that site/provider.</a:t>
            </a:r>
            <a:endParaRPr lang="en-NZ" sz="800">
              <a:solidFill>
                <a:schemeClr val="tx1"/>
              </a:solidFill>
            </a:endParaRPr>
          </a:p>
        </p:txBody>
      </p:sp>
      <p:cxnSp>
        <p:nvCxnSpPr>
          <p:cNvPr id="163" name="Connector: Elbow 162">
            <a:extLst>
              <a:ext uri="{FF2B5EF4-FFF2-40B4-BE49-F238E27FC236}">
                <a16:creationId xmlns:a16="http://schemas.microsoft.com/office/drawing/2014/main" id="{4FEBF69F-DEF7-4424-A542-E23E8B34180A}"/>
              </a:ext>
            </a:extLst>
          </p:cNvPr>
          <p:cNvCxnSpPr>
            <a:endCxn id="5" idx="1"/>
          </p:cNvCxnSpPr>
          <p:nvPr/>
        </p:nvCxnSpPr>
        <p:spPr>
          <a:xfrm>
            <a:off x="1311965" y="5605670"/>
            <a:ext cx="3063803" cy="272627"/>
          </a:xfrm>
          <a:prstGeom prst="bentConnector3">
            <a:avLst>
              <a:gd name="adj1" fmla="val 171"/>
            </a:avLst>
          </a:prstGeom>
          <a:ln w="22225">
            <a:solidFill>
              <a:schemeClr val="tx2"/>
            </a:solidFill>
            <a:prstDash val="sysDash"/>
            <a:tailEnd type="triangle"/>
          </a:ln>
        </p:spPr>
        <p:style>
          <a:lnRef idx="1">
            <a:schemeClr val="accent1"/>
          </a:lnRef>
          <a:fillRef idx="0">
            <a:schemeClr val="accent1"/>
          </a:fillRef>
          <a:effectRef idx="0">
            <a:schemeClr val="accent1"/>
          </a:effectRef>
          <a:fontRef idx="minor">
            <a:schemeClr val="tx1"/>
          </a:fontRef>
        </p:style>
      </p:cxnSp>
      <p:pic>
        <p:nvPicPr>
          <p:cNvPr id="4" name="Graphic 3" descr="Checkmark with solid fill">
            <a:extLst>
              <a:ext uri="{FF2B5EF4-FFF2-40B4-BE49-F238E27FC236}">
                <a16:creationId xmlns:a16="http://schemas.microsoft.com/office/drawing/2014/main" id="{62329245-D9FF-4DF5-BC1B-D522C8C9870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22991" y="3429000"/>
            <a:ext cx="272627" cy="272627"/>
          </a:xfrm>
          <a:prstGeom prst="rect">
            <a:avLst/>
          </a:prstGeom>
        </p:spPr>
      </p:pic>
      <p:pic>
        <p:nvPicPr>
          <p:cNvPr id="8" name="Graphic 7" descr="Checkmark with solid fill">
            <a:extLst>
              <a:ext uri="{FF2B5EF4-FFF2-40B4-BE49-F238E27FC236}">
                <a16:creationId xmlns:a16="http://schemas.microsoft.com/office/drawing/2014/main" id="{A7C2237D-E793-46A0-9770-0EDD5C49C4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22991" y="5236391"/>
            <a:ext cx="272627" cy="272627"/>
          </a:xfrm>
          <a:prstGeom prst="rect">
            <a:avLst/>
          </a:prstGeom>
        </p:spPr>
      </p:pic>
    </p:spTree>
    <p:extLst>
      <p:ext uri="{BB962C8B-B14F-4D97-AF65-F5344CB8AC3E}">
        <p14:creationId xmlns:p14="http://schemas.microsoft.com/office/powerpoint/2010/main" val="2163455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04326-7C9E-49E5-8047-D0C69669B7D6}"/>
              </a:ext>
            </a:extLst>
          </p:cNvPr>
          <p:cNvSpPr>
            <a:spLocks noGrp="1"/>
          </p:cNvSpPr>
          <p:nvPr>
            <p:ph type="title"/>
          </p:nvPr>
        </p:nvSpPr>
        <p:spPr/>
        <p:txBody>
          <a:bodyPr/>
          <a:lstStyle/>
          <a:p>
            <a:r>
              <a:rPr lang="en-NZ" dirty="0"/>
              <a:t>Price Per Dose</a:t>
            </a:r>
          </a:p>
        </p:txBody>
      </p:sp>
      <p:sp>
        <p:nvSpPr>
          <p:cNvPr id="9" name="Content Placeholder 2">
            <a:extLst>
              <a:ext uri="{FF2B5EF4-FFF2-40B4-BE49-F238E27FC236}">
                <a16:creationId xmlns:a16="http://schemas.microsoft.com/office/drawing/2014/main" id="{4D71008F-9BCD-4779-B323-717E3F72BD61}"/>
              </a:ext>
            </a:extLst>
          </p:cNvPr>
          <p:cNvSpPr txBox="1">
            <a:spLocks/>
          </p:cNvSpPr>
          <p:nvPr/>
        </p:nvSpPr>
        <p:spPr>
          <a:xfrm>
            <a:off x="628650" y="1617465"/>
            <a:ext cx="7983722" cy="2103927"/>
          </a:xfrm>
          <a:prstGeom prst="rect">
            <a:avLst/>
          </a:prstGeom>
        </p:spPr>
        <p:txBody>
          <a:bodyPr vert="horz" lIns="68580" tIns="34290" rIns="68580" bIns="3429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AU" sz="1300" b="0" i="0" u="none" strike="noStrike" kern="1200" cap="none" spc="0" normalizeH="0" baseline="0" noProof="0" dirty="0">
                <a:ln>
                  <a:noFill/>
                </a:ln>
                <a:solidFill>
                  <a:sysClr val="windowText" lastClr="000000"/>
                </a:solidFill>
                <a:effectLst/>
                <a:uLnTx/>
                <a:uFillTx/>
                <a:latin typeface="Segoe UI" panose="020B0502040204020203" pitchFamily="34" charset="0"/>
                <a:ea typeface="+mn-ea"/>
                <a:cs typeface="Segoe UI" panose="020B0502040204020203" pitchFamily="34" charset="0"/>
              </a:rPr>
              <a:t>Price Per Dose (PPD) is a payment mechanism that automatically processes the vaccination records on a weekly basis in CIR.  Through the Price Per Dose mechanism, Providers do not need to issue, send or wait for invoices to be processed in order to be paid. </a:t>
            </a:r>
          </a:p>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en-NZ" sz="1300" b="0" i="0" u="none" strike="noStrike" kern="1200" cap="none" spc="0" normalizeH="0" baseline="0" noProof="0" dirty="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rPr>
              <a:t>The Ministry will activate the following payments on a weekly basis, no further DHB invoicing will be required: </a:t>
            </a: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n-NZ" sz="1300" b="0" i="0" u="none" strike="noStrike" kern="1200" cap="none" spc="0" normalizeH="0" baseline="0" noProof="0" dirty="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rPr>
              <a:t>Payment from the Ministry to the DHB</a:t>
            </a: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n-NZ" sz="1300" b="0" i="0" u="none" strike="noStrike" kern="1200" cap="none" spc="0" normalizeH="0" baseline="0" noProof="0" dirty="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rPr>
              <a:t>Payment from the DHB to each Provider, and Provider to each Site on a PPD contract</a:t>
            </a:r>
          </a:p>
          <a:p>
            <a:pPr marL="0" marR="0" lvl="0" indent="0" algn="l" defTabSz="685800" rtl="0" eaLnBrk="1" fontAlgn="auto" latinLnBrk="0" hangingPunct="1">
              <a:lnSpc>
                <a:spcPct val="90000"/>
              </a:lnSpc>
              <a:spcBef>
                <a:spcPts val="450"/>
              </a:spcBef>
              <a:spcAft>
                <a:spcPts val="0"/>
              </a:spcAft>
              <a:buClrTx/>
              <a:buSzTx/>
              <a:buFont typeface="Arial" panose="020B0604020202020204" pitchFamily="34" charset="0"/>
              <a:buNone/>
              <a:tabLst/>
              <a:defRPr/>
            </a:pPr>
            <a:endParaRPr kumimoji="0" lang="en-AU" sz="1400" b="0" i="0" u="none" strike="noStrike" kern="1200" cap="none" spc="0" normalizeH="0" baseline="0" noProof="0" dirty="0">
              <a:ln>
                <a:noFill/>
              </a:ln>
              <a:solidFill>
                <a:sysClr val="windowText" lastClr="000000"/>
              </a:solidFill>
              <a:effectLst/>
              <a:uLnTx/>
              <a:uFillTx/>
              <a:latin typeface="Segoe UI" panose="020B0502040204020203" pitchFamily="34" charset="0"/>
              <a:ea typeface="+mn-ea"/>
              <a:cs typeface="Segoe UI" panose="020B0502040204020203" pitchFamily="34" charset="0"/>
            </a:endParaRPr>
          </a:p>
        </p:txBody>
      </p:sp>
      <p:cxnSp>
        <p:nvCxnSpPr>
          <p:cNvPr id="19" name="Straight Connector 18">
            <a:extLst>
              <a:ext uri="{FF2B5EF4-FFF2-40B4-BE49-F238E27FC236}">
                <a16:creationId xmlns:a16="http://schemas.microsoft.com/office/drawing/2014/main" id="{E0C69771-184B-433B-9A19-AFD25A8E760E}"/>
              </a:ext>
            </a:extLst>
          </p:cNvPr>
          <p:cNvCxnSpPr>
            <a:cxnSpLocks/>
          </p:cNvCxnSpPr>
          <p:nvPr/>
        </p:nvCxnSpPr>
        <p:spPr>
          <a:xfrm>
            <a:off x="628650" y="1444561"/>
            <a:ext cx="7686010" cy="0"/>
          </a:xfrm>
          <a:prstGeom prst="line">
            <a:avLst/>
          </a:prstGeom>
          <a:noFill/>
          <a:ln w="28575" cap="flat" cmpd="sng" algn="ctr">
            <a:solidFill>
              <a:srgbClr val="384973"/>
            </a:solidFill>
            <a:prstDash val="solid"/>
          </a:ln>
          <a:effectLst/>
        </p:spPr>
      </p:cxnSp>
      <p:sp>
        <p:nvSpPr>
          <p:cNvPr id="20" name="Rectangle 19">
            <a:extLst>
              <a:ext uri="{FF2B5EF4-FFF2-40B4-BE49-F238E27FC236}">
                <a16:creationId xmlns:a16="http://schemas.microsoft.com/office/drawing/2014/main" id="{16508419-6489-4C2B-A563-DDE20F2DC1EA}"/>
              </a:ext>
            </a:extLst>
          </p:cNvPr>
          <p:cNvSpPr/>
          <p:nvPr/>
        </p:nvSpPr>
        <p:spPr>
          <a:xfrm>
            <a:off x="571498" y="1108057"/>
            <a:ext cx="1217000"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a:ln>
                  <a:noFill/>
                </a:ln>
                <a:solidFill>
                  <a:prstClr val="black"/>
                </a:solidFill>
                <a:effectLst/>
                <a:uLnTx/>
                <a:uFillTx/>
                <a:latin typeface="Segoe UI" panose="020B0502040204020203" pitchFamily="34" charset="0"/>
                <a:ea typeface="Open Sans" charset="0"/>
                <a:cs typeface="Segoe UI" panose="020B0502040204020203" pitchFamily="34" charset="0"/>
              </a:rPr>
              <a:t>What This Is</a:t>
            </a:r>
          </a:p>
        </p:txBody>
      </p:sp>
      <p:sp>
        <p:nvSpPr>
          <p:cNvPr id="25" name="Content Placeholder 4">
            <a:extLst>
              <a:ext uri="{FF2B5EF4-FFF2-40B4-BE49-F238E27FC236}">
                <a16:creationId xmlns:a16="http://schemas.microsoft.com/office/drawing/2014/main" id="{E597B815-EA0A-4E56-91A9-6D996FD1F7B0}"/>
              </a:ext>
            </a:extLst>
          </p:cNvPr>
          <p:cNvSpPr>
            <a:spLocks noGrp="1"/>
          </p:cNvSpPr>
          <p:nvPr>
            <p:ph idx="1"/>
          </p:nvPr>
        </p:nvSpPr>
        <p:spPr>
          <a:xfrm>
            <a:off x="3565243" y="4825355"/>
            <a:ext cx="2053558" cy="612959"/>
          </a:xfrm>
        </p:spPr>
        <p:txBody>
          <a:bodyPr>
            <a:noAutofit/>
          </a:bodyPr>
          <a:lstStyle/>
          <a:p>
            <a:pPr marL="0" indent="0" algn="ctr">
              <a:spcBef>
                <a:spcPts val="450"/>
              </a:spcBef>
              <a:buNone/>
            </a:pPr>
            <a:r>
              <a:rPr lang="en-AU" sz="1200" b="1" dirty="0"/>
              <a:t>Operational Efficiency </a:t>
            </a:r>
          </a:p>
          <a:p>
            <a:pPr marL="0" indent="0" algn="ctr">
              <a:spcBef>
                <a:spcPts val="450"/>
              </a:spcBef>
              <a:buNone/>
            </a:pPr>
            <a:r>
              <a:rPr lang="en-AU" sz="1200" dirty="0"/>
              <a:t>Claims, price conditions and business rules are now automatically applied by the system.</a:t>
            </a:r>
          </a:p>
        </p:txBody>
      </p:sp>
      <p:sp>
        <p:nvSpPr>
          <p:cNvPr id="26" name="Content Placeholder 4">
            <a:extLst>
              <a:ext uri="{FF2B5EF4-FFF2-40B4-BE49-F238E27FC236}">
                <a16:creationId xmlns:a16="http://schemas.microsoft.com/office/drawing/2014/main" id="{4B2BBF5A-0758-42CC-A514-BDEF1D206034}"/>
              </a:ext>
            </a:extLst>
          </p:cNvPr>
          <p:cNvSpPr txBox="1">
            <a:spLocks/>
          </p:cNvSpPr>
          <p:nvPr/>
        </p:nvSpPr>
        <p:spPr>
          <a:xfrm>
            <a:off x="6344832" y="4825355"/>
            <a:ext cx="2053558" cy="61296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450"/>
              </a:spcBef>
              <a:spcAft>
                <a:spcPts val="0"/>
              </a:spcAft>
              <a:buClrTx/>
              <a:buSzTx/>
              <a:buFont typeface="Arial" panose="020B0604020202020204" pitchFamily="34" charset="0"/>
              <a:buNone/>
              <a:tabLst/>
              <a:defRPr/>
            </a:pPr>
            <a:r>
              <a:rPr kumimoji="0" lang="en-AU" sz="1200" b="1"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Fast Payment </a:t>
            </a:r>
          </a:p>
          <a:p>
            <a:pPr marL="0" marR="0" lvl="0" indent="0" algn="ctr" defTabSz="914400" rtl="0" eaLnBrk="1" fontAlgn="auto" latinLnBrk="0" hangingPunct="1">
              <a:lnSpc>
                <a:spcPct val="90000"/>
              </a:lnSpc>
              <a:spcBef>
                <a:spcPts val="450"/>
              </a:spcBef>
              <a:spcAft>
                <a:spcPts val="0"/>
              </a:spcAft>
              <a:buClrTx/>
              <a:buSzTx/>
              <a:buFont typeface="Arial" panose="020B0604020202020204" pitchFamily="34" charset="0"/>
              <a:buNone/>
              <a:tabLst/>
              <a:defRPr/>
            </a:pPr>
            <a:r>
              <a:rPr kumimoji="0" lang="en-AU"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The automatic processing and system integration will enable the payment process to happen faster and more accurately</a:t>
            </a:r>
          </a:p>
        </p:txBody>
      </p:sp>
      <p:sp>
        <p:nvSpPr>
          <p:cNvPr id="27" name="Content Placeholder 4">
            <a:extLst>
              <a:ext uri="{FF2B5EF4-FFF2-40B4-BE49-F238E27FC236}">
                <a16:creationId xmlns:a16="http://schemas.microsoft.com/office/drawing/2014/main" id="{E5651F43-F4E6-406F-9749-F3F3E0CD79D7}"/>
              </a:ext>
            </a:extLst>
          </p:cNvPr>
          <p:cNvSpPr txBox="1">
            <a:spLocks/>
          </p:cNvSpPr>
          <p:nvPr/>
        </p:nvSpPr>
        <p:spPr>
          <a:xfrm>
            <a:off x="785654" y="4825355"/>
            <a:ext cx="2053558" cy="61295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450"/>
              </a:spcBef>
              <a:spcAft>
                <a:spcPts val="0"/>
              </a:spcAft>
              <a:buClrTx/>
              <a:buSzTx/>
              <a:buFont typeface="Arial" panose="020B0604020202020204" pitchFamily="34" charset="0"/>
              <a:buNone/>
              <a:tabLst/>
              <a:defRPr/>
            </a:pPr>
            <a:r>
              <a:rPr kumimoji="0" lang="en-AU" sz="1200" b="1"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Transparency</a:t>
            </a:r>
            <a:r>
              <a:rPr kumimoji="0" lang="en-AU"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 </a:t>
            </a:r>
          </a:p>
          <a:p>
            <a:pPr marL="0" marR="0" lvl="0" indent="0" algn="ctr" defTabSz="914400" rtl="0" eaLnBrk="1" fontAlgn="auto" latinLnBrk="0" hangingPunct="1">
              <a:lnSpc>
                <a:spcPct val="90000"/>
              </a:lnSpc>
              <a:spcBef>
                <a:spcPts val="450"/>
              </a:spcBef>
              <a:spcAft>
                <a:spcPts val="0"/>
              </a:spcAft>
              <a:buClrTx/>
              <a:buSzTx/>
              <a:buFont typeface="Arial" panose="020B0604020202020204" pitchFamily="34" charset="0"/>
              <a:buNone/>
              <a:tabLst/>
              <a:defRPr/>
            </a:pPr>
            <a:r>
              <a:rPr kumimoji="0" lang="en-AU"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Clear visibility for DHBs and Providers (using amount paid vs doses given) and </a:t>
            </a:r>
            <a:r>
              <a:rPr kumimoji="0" lang="en-AU" sz="1200" b="0" i="0" u="none" strike="noStrike" kern="1200" cap="none" spc="0" normalizeH="0" baseline="0" noProof="0" dirty="0" err="1">
                <a:ln>
                  <a:noFill/>
                </a:ln>
                <a:solidFill>
                  <a:prstClr val="black"/>
                </a:solidFill>
                <a:effectLst/>
                <a:uLnTx/>
                <a:uFillTx/>
                <a:latin typeface="Segoe UI" panose="020B0502040204020203" pitchFamily="34" charset="0"/>
                <a:ea typeface="+mn-ea"/>
                <a:cs typeface="Segoe UI" panose="020B0502040204020203" pitchFamily="34" charset="0"/>
              </a:rPr>
              <a:t>MoH</a:t>
            </a:r>
            <a:r>
              <a:rPr kumimoji="0" lang="en-AU"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a:t>
            </a:r>
          </a:p>
        </p:txBody>
      </p:sp>
      <p:pic>
        <p:nvPicPr>
          <p:cNvPr id="28" name="Graphic 27" descr="Gears">
            <a:extLst>
              <a:ext uri="{FF2B5EF4-FFF2-40B4-BE49-F238E27FC236}">
                <a16:creationId xmlns:a16="http://schemas.microsoft.com/office/drawing/2014/main" id="{17CDBA9D-0C15-4650-931B-792B3D713D8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102098" y="3793719"/>
            <a:ext cx="979848" cy="979848"/>
          </a:xfrm>
          <a:prstGeom prst="rect">
            <a:avLst/>
          </a:prstGeom>
        </p:spPr>
      </p:pic>
      <p:pic>
        <p:nvPicPr>
          <p:cNvPr id="29" name="Graphic 28" descr="Credit card">
            <a:extLst>
              <a:ext uri="{FF2B5EF4-FFF2-40B4-BE49-F238E27FC236}">
                <a16:creationId xmlns:a16="http://schemas.microsoft.com/office/drawing/2014/main" id="{3BF37E8F-773D-453D-8AC8-4187B4AF5FE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881687" y="3793719"/>
            <a:ext cx="979848" cy="979848"/>
          </a:xfrm>
          <a:prstGeom prst="rect">
            <a:avLst/>
          </a:prstGeom>
        </p:spPr>
      </p:pic>
      <p:pic>
        <p:nvPicPr>
          <p:cNvPr id="30" name="Graphic 29" descr="User">
            <a:extLst>
              <a:ext uri="{FF2B5EF4-FFF2-40B4-BE49-F238E27FC236}">
                <a16:creationId xmlns:a16="http://schemas.microsoft.com/office/drawing/2014/main" id="{2D625D84-01F4-415A-9A86-E940584FD77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287778" y="3798598"/>
            <a:ext cx="1049311" cy="1049311"/>
          </a:xfrm>
          <a:prstGeom prst="rect">
            <a:avLst/>
          </a:prstGeom>
        </p:spPr>
      </p:pic>
    </p:spTree>
    <p:extLst>
      <p:ext uri="{BB962C8B-B14F-4D97-AF65-F5344CB8AC3E}">
        <p14:creationId xmlns:p14="http://schemas.microsoft.com/office/powerpoint/2010/main" val="3277948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4A868-6DC1-4E5C-9016-CD5147A3831C}"/>
              </a:ext>
            </a:extLst>
          </p:cNvPr>
          <p:cNvSpPr>
            <a:spLocks noGrp="1"/>
          </p:cNvSpPr>
          <p:nvPr>
            <p:ph type="title"/>
          </p:nvPr>
        </p:nvSpPr>
        <p:spPr/>
        <p:txBody>
          <a:bodyPr/>
          <a:lstStyle/>
          <a:p>
            <a:r>
              <a:rPr lang="en-NZ"/>
              <a:t>How can we start PPD for our sites?</a:t>
            </a:r>
          </a:p>
        </p:txBody>
      </p:sp>
      <p:graphicFrame>
        <p:nvGraphicFramePr>
          <p:cNvPr id="5" name="Table 3">
            <a:extLst>
              <a:ext uri="{FF2B5EF4-FFF2-40B4-BE49-F238E27FC236}">
                <a16:creationId xmlns:a16="http://schemas.microsoft.com/office/drawing/2014/main" id="{5069A718-3E0B-4D83-828B-50C45F2C6553}"/>
              </a:ext>
            </a:extLst>
          </p:cNvPr>
          <p:cNvGraphicFramePr>
            <a:graphicFrameLocks noGrp="1"/>
          </p:cNvGraphicFramePr>
          <p:nvPr/>
        </p:nvGraphicFramePr>
        <p:xfrm>
          <a:off x="307176" y="1226519"/>
          <a:ext cx="8499939" cy="4602760"/>
        </p:xfrm>
        <a:graphic>
          <a:graphicData uri="http://schemas.openxmlformats.org/drawingml/2006/table">
            <a:tbl>
              <a:tblPr firstRow="1" bandRow="1">
                <a:tableStyleId>{B301B821-A1FF-4177-AEE7-76D212191A09}</a:tableStyleId>
              </a:tblPr>
              <a:tblGrid>
                <a:gridCol w="494493">
                  <a:extLst>
                    <a:ext uri="{9D8B030D-6E8A-4147-A177-3AD203B41FA5}">
                      <a16:colId xmlns:a16="http://schemas.microsoft.com/office/drawing/2014/main" val="1605735094"/>
                    </a:ext>
                  </a:extLst>
                </a:gridCol>
                <a:gridCol w="6732380">
                  <a:extLst>
                    <a:ext uri="{9D8B030D-6E8A-4147-A177-3AD203B41FA5}">
                      <a16:colId xmlns:a16="http://schemas.microsoft.com/office/drawing/2014/main" val="3943695657"/>
                    </a:ext>
                  </a:extLst>
                </a:gridCol>
                <a:gridCol w="1273066">
                  <a:extLst>
                    <a:ext uri="{9D8B030D-6E8A-4147-A177-3AD203B41FA5}">
                      <a16:colId xmlns:a16="http://schemas.microsoft.com/office/drawing/2014/main" val="1549303556"/>
                    </a:ext>
                  </a:extLst>
                </a:gridCol>
              </a:tblGrid>
              <a:tr h="441661">
                <a:tc>
                  <a:txBody>
                    <a:bodyPr/>
                    <a:lstStyle/>
                    <a:p>
                      <a:pPr algn="ctr"/>
                      <a:r>
                        <a:rPr lang="en-US" sz="1100"/>
                        <a:t>Task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13463"/>
                    </a:solidFill>
                  </a:tcPr>
                </a:tc>
                <a:tc>
                  <a:txBody>
                    <a:bodyPr/>
                    <a:lstStyle/>
                    <a:p>
                      <a:pPr algn="ctr"/>
                      <a:r>
                        <a:rPr lang="en-US" sz="1100" dirty="0"/>
                        <a:t>Task Description (prerequisite requirement)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13463"/>
                    </a:solidFill>
                  </a:tcPr>
                </a:tc>
                <a:tc>
                  <a:txBody>
                    <a:bodyPr/>
                    <a:lstStyle/>
                    <a:p>
                      <a:pPr algn="ctr"/>
                      <a:r>
                        <a:rPr lang="en-US" sz="1100" dirty="0"/>
                        <a:t>Owner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13463"/>
                    </a:solidFill>
                  </a:tcPr>
                </a:tc>
                <a:extLst>
                  <a:ext uri="{0D108BD9-81ED-4DB2-BD59-A6C34878D82A}">
                    <a16:rowId xmlns:a16="http://schemas.microsoft.com/office/drawing/2014/main" val="3279899080"/>
                  </a:ext>
                </a:extLst>
              </a:tr>
              <a:tr h="433775">
                <a:tc>
                  <a:txBody>
                    <a:bodyPr/>
                    <a:lstStyle/>
                    <a:p>
                      <a:pPr marL="0" indent="0" algn="ctr">
                        <a:buNone/>
                      </a:pPr>
                      <a:r>
                        <a:rPr lang="en-NZ" sz="1050" i="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050" i="0" dirty="0"/>
                        <a:t>Provider and DHB need to agree the PPD Contract. Ministry of Health then issues a contract number and provide instructions to share with all providers you are looking to onboard. </a:t>
                      </a:r>
                      <a:r>
                        <a:rPr lang="en-US" sz="1050" dirty="0"/>
                        <a:t>Send form to </a:t>
                      </a:r>
                      <a:r>
                        <a:rPr lang="en-US" sz="1050" u="none" dirty="0">
                          <a:hlinkClick r:id="rId3"/>
                        </a:rPr>
                        <a:t>request_forms@health.govt.nz</a:t>
                      </a:r>
                      <a:r>
                        <a:rPr lang="en-US" sz="1050" u="none" dirty="0"/>
                        <a:t> </a:t>
                      </a:r>
                      <a:r>
                        <a:rPr lang="en-US" sz="1050" b="1" u="none" dirty="0"/>
                        <a:t>Subject Line: Covid-19 Attn Debbie</a:t>
                      </a:r>
                      <a:endParaRPr lang="en-US" sz="1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50" b="1" dirty="0"/>
                        <a:t>DHB / Provider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4042751"/>
                  </a:ext>
                </a:extLst>
              </a:tr>
              <a:tr h="4087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50" i="0"/>
                        <a:t>2a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050" b="1" i="0" dirty="0"/>
                        <a:t>Existing Sites: </a:t>
                      </a:r>
                      <a:r>
                        <a:rPr lang="en-NZ" sz="1050" b="0" i="0" dirty="0"/>
                        <a:t>Provider needs to complete the PPD Transition Form and send to Sector Ops Team via</a:t>
                      </a:r>
                      <a:r>
                        <a:rPr lang="en-US" sz="1100" dirty="0">
                          <a:solidFill>
                            <a:schemeClr val="tx1"/>
                          </a:solidFill>
                        </a:rPr>
                        <a:t> </a:t>
                      </a:r>
                      <a:r>
                        <a:rPr lang="en-NZ" sz="1050" u="sng" kern="1200" dirty="0">
                          <a:solidFill>
                            <a:schemeClr val="tx1"/>
                          </a:solidFill>
                          <a:effectLst/>
                          <a:latin typeface="+mn-lt"/>
                          <a:ea typeface="+mn-ea"/>
                          <a:cs typeface="+mn-cs"/>
                          <a:hlinkClick r:id="rId4" tooltip="mailto:help@c-19imms.min.health.nz">
                            <a:extLst>
                              <a:ext uri="{A12FA001-AC4F-418D-AE19-62706E023703}">
                                <ahyp:hlinkClr xmlns:ahyp="http://schemas.microsoft.com/office/drawing/2018/hyperlinkcolor" val="tx"/>
                              </a:ext>
                            </a:extLst>
                          </a:hlinkClick>
                        </a:rPr>
                        <a:t>help@C-19imms.min.health.nz</a:t>
                      </a:r>
                      <a:endParaRPr lang="en-US"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50" b="1" dirty="0">
                          <a:solidFill>
                            <a:schemeClr val="tx1"/>
                          </a:solidFill>
                        </a:rPr>
                        <a:t>DHB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6038503"/>
                  </a:ext>
                </a:extLst>
              </a:tr>
              <a:tr h="425888">
                <a:tc>
                  <a:txBody>
                    <a:bodyPr/>
                    <a:lstStyle/>
                    <a:p>
                      <a:pPr marL="0" indent="0" algn="ctr">
                        <a:buNone/>
                      </a:pPr>
                      <a:r>
                        <a:rPr lang="en-NZ" sz="1050" i="0" dirty="0"/>
                        <a:t>2b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050" b="1" i="0" dirty="0"/>
                        <a:t>New Sites: </a:t>
                      </a:r>
                      <a:r>
                        <a:rPr lang="en-NZ" sz="1050" i="0" dirty="0"/>
                        <a:t>Complete the CIR Site Set Up Form and send</a:t>
                      </a:r>
                      <a:r>
                        <a:rPr lang="en-US" sz="1100" dirty="0">
                          <a:solidFill>
                            <a:schemeClr val="tx1"/>
                          </a:solidFill>
                        </a:rPr>
                        <a:t> to </a:t>
                      </a:r>
                      <a:r>
                        <a:rPr lang="en-NZ" sz="1050" u="sng" kern="1200" dirty="0">
                          <a:solidFill>
                            <a:schemeClr val="tx1"/>
                          </a:solidFill>
                          <a:effectLst/>
                          <a:latin typeface="+mn-lt"/>
                          <a:ea typeface="+mn-ea"/>
                          <a:cs typeface="+mn-cs"/>
                          <a:hlinkClick r:id="rId4" tooltip="mailto:help@c-19imms.min.health.nz">
                            <a:extLst>
                              <a:ext uri="{A12FA001-AC4F-418D-AE19-62706E023703}">
                                <ahyp:hlinkClr xmlns:ahyp="http://schemas.microsoft.com/office/drawing/2018/hyperlinkcolor" val="tx"/>
                              </a:ext>
                            </a:extLst>
                          </a:hlinkClick>
                        </a:rPr>
                        <a:t>help@C-19imms.min.health.nz</a:t>
                      </a:r>
                      <a:endParaRPr lang="en-US"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50" b="1" dirty="0">
                          <a:solidFill>
                            <a:schemeClr val="tx1"/>
                          </a:solidFill>
                        </a:rPr>
                        <a:t>DHB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5120539"/>
                  </a:ext>
                </a:extLst>
              </a:tr>
              <a:tr h="425888">
                <a:tc>
                  <a:txBody>
                    <a:bodyPr/>
                    <a:lstStyle/>
                    <a:p>
                      <a:pPr marL="0" indent="0" algn="ctr">
                        <a:buNone/>
                      </a:pPr>
                      <a:r>
                        <a:rPr lang="en-NZ" sz="1050" i="0"/>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050" i="0"/>
                        <a:t>Ministry of Health will then set your site up as a Provider and link your Contract and any existing CIR Sites. Automatically link sites overnight and all existing users at your site will be added to the Provider record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NZ" sz="1050" b="1" i="0"/>
                        <a:t>MoH Service Desk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484745"/>
                  </a:ext>
                </a:extLst>
              </a:tr>
              <a:tr h="433775">
                <a:tc>
                  <a:txBody>
                    <a:bodyPr/>
                    <a:lstStyle/>
                    <a:p>
                      <a:pPr marL="0" indent="0" algn="ctr">
                        <a:buNone/>
                      </a:pPr>
                      <a:r>
                        <a:rPr lang="en-NZ" sz="1050" i="0"/>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050" dirty="0"/>
                        <a:t>DHB Workforce Lead to complete CIR User Setup form for: </a:t>
                      </a:r>
                      <a:r>
                        <a:rPr lang="en-US" sz="1050" dirty="0"/>
                        <a:t>All Finance staff that require Provider Org (Payments) Admin access in CIR </a:t>
                      </a:r>
                      <a:r>
                        <a:rPr lang="en-NZ" sz="1050" i="0" dirty="0"/>
                        <a:t>and send</a:t>
                      </a:r>
                      <a:r>
                        <a:rPr lang="en-US" sz="1100" dirty="0">
                          <a:solidFill>
                            <a:schemeClr val="tx1"/>
                          </a:solidFill>
                        </a:rPr>
                        <a:t> to </a:t>
                      </a:r>
                      <a:r>
                        <a:rPr lang="en-NZ" sz="1050" u="sng" kern="1200" dirty="0">
                          <a:solidFill>
                            <a:schemeClr val="tx1"/>
                          </a:solidFill>
                          <a:effectLst/>
                          <a:latin typeface="+mn-lt"/>
                          <a:ea typeface="+mn-ea"/>
                          <a:cs typeface="+mn-cs"/>
                          <a:hlinkClick r:id="rId4" tooltip="mailto:help@c-19imms.min.health.nz">
                            <a:extLst>
                              <a:ext uri="{A12FA001-AC4F-418D-AE19-62706E023703}">
                                <ahyp:hlinkClr xmlns:ahyp="http://schemas.microsoft.com/office/drawing/2018/hyperlinkcolor" val="tx"/>
                              </a:ext>
                            </a:extLst>
                          </a:hlinkClick>
                        </a:rPr>
                        <a:t>help@C-19imms.min.health.nz</a:t>
                      </a:r>
                      <a:r>
                        <a:rPr lang="en-US" sz="1050" dirty="0"/>
                        <a:t> (Users to complete IMAC Admin Training)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50" b="1" dirty="0">
                          <a:solidFill>
                            <a:schemeClr val="tx1"/>
                          </a:solidFill>
                        </a:rPr>
                        <a:t>DHB</a:t>
                      </a:r>
                      <a:r>
                        <a:rPr kumimoji="0" lang="en-US" sz="1050" b="1" i="0" u="none" strike="noStrike" kern="1200" cap="none" spc="0" normalizeH="0" baseline="0" noProof="0" dirty="0">
                          <a:ln>
                            <a:noFill/>
                          </a:ln>
                          <a:solidFill>
                            <a:prstClr val="black"/>
                          </a:solidFill>
                          <a:effectLst/>
                          <a:uLnTx/>
                          <a:uFillTx/>
                          <a:latin typeface="+mn-lt"/>
                          <a:ea typeface="+mn-ea"/>
                          <a:cs typeface="+mn-cs"/>
                        </a:rPr>
                        <a:t> </a:t>
                      </a:r>
                      <a:r>
                        <a:rPr lang="en-NZ" sz="1050" b="1" i="0" dirty="0"/>
                        <a:t>Workforce Lead</a:t>
                      </a:r>
                      <a:endParaRPr lang="en-US" sz="105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623319"/>
                  </a:ext>
                </a:extLst>
              </a:tr>
              <a:tr h="433775">
                <a:tc>
                  <a:txBody>
                    <a:bodyPr/>
                    <a:lstStyle/>
                    <a:p>
                      <a:pPr marL="0" indent="0" algn="ctr">
                        <a:buNone/>
                      </a:pPr>
                      <a:r>
                        <a:rPr lang="en-NZ" sz="1050" i="0"/>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050" i="0" kern="1200">
                          <a:solidFill>
                            <a:schemeClr val="dk1"/>
                          </a:solidFill>
                          <a:effectLst/>
                          <a:latin typeface="+mn-lt"/>
                          <a:ea typeface="+mn-ea"/>
                          <a:cs typeface="+mn-cs"/>
                        </a:rPr>
                        <a:t>When vaccination staff log into CIR, on the home screen in CIR they can now select their Provider (who gets paid), Facility (where their vaccine is delivered to) and Site (place where the vaccination is taking place)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NZ" sz="1050" b="1" i="0" dirty="0"/>
                        <a:t>Site Workforce</a:t>
                      </a:r>
                      <a:endParaRPr kumimoji="0" lang="en-US" sz="1050" b="0" i="0" u="none" strike="noStrike" kern="1200" cap="none" spc="0" normalizeH="0" baseline="0" noProof="0" dirty="0">
                        <a:ln>
                          <a:noFill/>
                        </a:ln>
                        <a:solidFill>
                          <a:prstClr val="black"/>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5393164"/>
                  </a:ext>
                </a:extLst>
              </a:tr>
              <a:tr h="425888">
                <a:tc>
                  <a:txBody>
                    <a:bodyPr/>
                    <a:lstStyle/>
                    <a:p>
                      <a:pPr marL="0" indent="0" algn="ctr">
                        <a:buNone/>
                      </a:pPr>
                      <a:r>
                        <a:rPr lang="en-NZ" sz="1050" i="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050" b="0" i="0" u="none" strike="noStrike" kern="1200">
                          <a:solidFill>
                            <a:schemeClr val="dk1"/>
                          </a:solidFill>
                          <a:effectLst/>
                          <a:latin typeface="+mn-lt"/>
                          <a:ea typeface="+mn-ea"/>
                          <a:cs typeface="+mn-cs"/>
                        </a:rPr>
                        <a:t>On</a:t>
                      </a:r>
                      <a:r>
                        <a:rPr lang="en-NZ" sz="1050" i="0" kern="1200">
                          <a:solidFill>
                            <a:schemeClr val="dk1"/>
                          </a:solidFill>
                          <a:effectLst/>
                          <a:latin typeface="+mn-lt"/>
                          <a:ea typeface="+mn-ea"/>
                          <a:cs typeface="+mn-cs"/>
                        </a:rPr>
                        <a:t>ce vaccination staff begin logging into CIR using the correct Provider, the Price Per Dose process will commence and Payments will automatically be generated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mn-lt"/>
                          <a:ea typeface="+mn-ea"/>
                          <a:cs typeface="+mn-cs"/>
                        </a:rPr>
                        <a:t>PPD - MOH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6647650"/>
                  </a:ext>
                </a:extLst>
              </a:tr>
              <a:tr h="599397">
                <a:tc>
                  <a:txBody>
                    <a:bodyPr/>
                    <a:lstStyle/>
                    <a:p>
                      <a:pPr marL="0" indent="0" algn="ctr">
                        <a:buNone/>
                      </a:pPr>
                      <a:r>
                        <a:rPr lang="en-NZ" sz="1050" i="0"/>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DHB Provider Org (Payments) Admins to run payments management report, update payment details (if required) and invoice reconciliation on an ongoing basis, escalate any technical issues to the Service Desk by calling </a:t>
                      </a:r>
                      <a:r>
                        <a:rPr kumimoji="0" lang="en-US" sz="1050" b="0" i="0" u="none" strike="noStrike" kern="1200" cap="none" spc="0" normalizeH="0" baseline="0" noProof="0" dirty="0">
                          <a:ln>
                            <a:noFill/>
                          </a:ln>
                          <a:solidFill>
                            <a:prstClr val="black"/>
                          </a:solidFill>
                          <a:effectLst/>
                          <a:uLnTx/>
                          <a:uFillTx/>
                          <a:latin typeface="+mn-lt"/>
                          <a:ea typeface="+mn-ea"/>
                          <a:cs typeface="+mn-cs"/>
                        </a:rPr>
                        <a:t>0800 223 987 or </a:t>
                      </a:r>
                      <a:r>
                        <a:rPr lang="en-NZ" sz="1050" u="sng" kern="1200" dirty="0">
                          <a:solidFill>
                            <a:schemeClr val="tx1"/>
                          </a:solidFill>
                          <a:effectLst/>
                          <a:latin typeface="+mn-lt"/>
                          <a:ea typeface="+mn-ea"/>
                          <a:cs typeface="+mn-cs"/>
                          <a:hlinkClick r:id="rId4" tooltip="mailto:help@c-19imms.min.health.nz">
                            <a:extLst>
                              <a:ext uri="{A12FA001-AC4F-418D-AE19-62706E023703}">
                                <ahyp:hlinkClr xmlns:ahyp="http://schemas.microsoft.com/office/drawing/2018/hyperlinkcolor" val="tx"/>
                              </a:ext>
                            </a:extLst>
                          </a:hlinkClick>
                        </a:rPr>
                        <a:t>help@C-19imms.min.health.nz</a:t>
                      </a:r>
                      <a:endParaRPr 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050" b="1" i="0" dirty="0"/>
                        <a:t>Provider Org (Payments) Admins</a:t>
                      </a:r>
                      <a:endParaRPr lang="en-US" sz="105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76458219"/>
                  </a:ext>
                </a:extLst>
              </a:tr>
              <a:tr h="4258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50"/>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050" b="0" i="0" u="none" strike="noStrike" kern="1200">
                          <a:solidFill>
                            <a:schemeClr val="dk1"/>
                          </a:solidFill>
                          <a:effectLst/>
                          <a:latin typeface="+mn-lt"/>
                          <a:ea typeface="+mn-ea"/>
                          <a:cs typeface="+mn-cs"/>
                        </a:rPr>
                        <a:t>Service Desk to provide ongoing support for technical queries and all issues related to Payments (e.g. Payments Report is not  accurately showing vaccination records)</a:t>
                      </a:r>
                      <a:endParaRPr lang="en-US"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050" b="1" i="0" dirty="0" err="1"/>
                        <a:t>MoH</a:t>
                      </a:r>
                      <a:r>
                        <a:rPr lang="en-NZ" sz="1050" b="1" i="0" dirty="0"/>
                        <a:t> Service Desk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NZ" sz="1050" b="1"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38230014"/>
                  </a:ext>
                </a:extLst>
              </a:tr>
            </a:tbl>
          </a:graphicData>
        </a:graphic>
      </p:graphicFrame>
    </p:spTree>
    <p:extLst>
      <p:ext uri="{BB962C8B-B14F-4D97-AF65-F5344CB8AC3E}">
        <p14:creationId xmlns:p14="http://schemas.microsoft.com/office/powerpoint/2010/main" val="3522339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DA1C2-9F57-4008-93B3-7AC1FCFA946D}"/>
              </a:ext>
            </a:extLst>
          </p:cNvPr>
          <p:cNvSpPr>
            <a:spLocks noGrp="1"/>
          </p:cNvSpPr>
          <p:nvPr>
            <p:ph type="title"/>
          </p:nvPr>
        </p:nvSpPr>
        <p:spPr/>
        <p:txBody>
          <a:bodyPr/>
          <a:lstStyle/>
          <a:p>
            <a:r>
              <a:rPr lang="en-NZ"/>
              <a:t>When and how will I get paid?</a:t>
            </a:r>
          </a:p>
        </p:txBody>
      </p:sp>
      <p:cxnSp>
        <p:nvCxnSpPr>
          <p:cNvPr id="19" name="Straight Arrow Connector 18">
            <a:extLst>
              <a:ext uri="{FF2B5EF4-FFF2-40B4-BE49-F238E27FC236}">
                <a16:creationId xmlns:a16="http://schemas.microsoft.com/office/drawing/2014/main" id="{52A2FA9B-C0FF-4EEC-98F7-37C909EF3911}"/>
              </a:ext>
            </a:extLst>
          </p:cNvPr>
          <p:cNvCxnSpPr>
            <a:cxnSpLocks/>
          </p:cNvCxnSpPr>
          <p:nvPr/>
        </p:nvCxnSpPr>
        <p:spPr>
          <a:xfrm>
            <a:off x="2189332" y="3660930"/>
            <a:ext cx="36108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Rectangle: Rounded Corners 28">
            <a:extLst>
              <a:ext uri="{FF2B5EF4-FFF2-40B4-BE49-F238E27FC236}">
                <a16:creationId xmlns:a16="http://schemas.microsoft.com/office/drawing/2014/main" id="{14C21B28-A8BE-4597-B565-0F51752E9BD8}"/>
              </a:ext>
            </a:extLst>
          </p:cNvPr>
          <p:cNvSpPr/>
          <p:nvPr/>
        </p:nvSpPr>
        <p:spPr>
          <a:xfrm>
            <a:off x="6947559" y="1536485"/>
            <a:ext cx="1837483" cy="3805536"/>
          </a:xfrm>
          <a:prstGeom prst="roundRect">
            <a:avLst/>
          </a:prstGeom>
          <a:noFill/>
          <a:ln>
            <a:solidFill>
              <a:srgbClr val="3849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Rectangle: Rounded Corners 29">
            <a:extLst>
              <a:ext uri="{FF2B5EF4-FFF2-40B4-BE49-F238E27FC236}">
                <a16:creationId xmlns:a16="http://schemas.microsoft.com/office/drawing/2014/main" id="{E7AA2791-97AF-43A8-8D01-879B17880626}"/>
              </a:ext>
            </a:extLst>
          </p:cNvPr>
          <p:cNvSpPr/>
          <p:nvPr/>
        </p:nvSpPr>
        <p:spPr>
          <a:xfrm>
            <a:off x="2550420" y="1536486"/>
            <a:ext cx="1837482" cy="3805536"/>
          </a:xfrm>
          <a:prstGeom prst="roundRect">
            <a:avLst/>
          </a:prstGeom>
          <a:noFill/>
          <a:ln>
            <a:solidFill>
              <a:srgbClr val="3849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Rectangle: Rounded Corners 30">
            <a:extLst>
              <a:ext uri="{FF2B5EF4-FFF2-40B4-BE49-F238E27FC236}">
                <a16:creationId xmlns:a16="http://schemas.microsoft.com/office/drawing/2014/main" id="{AE6C7FA3-C9DD-4A5A-B4B5-7A7A17C06877}"/>
              </a:ext>
            </a:extLst>
          </p:cNvPr>
          <p:cNvSpPr/>
          <p:nvPr/>
        </p:nvSpPr>
        <p:spPr>
          <a:xfrm>
            <a:off x="351850" y="1536485"/>
            <a:ext cx="1837482" cy="3805536"/>
          </a:xfrm>
          <a:prstGeom prst="roundRect">
            <a:avLst/>
          </a:prstGeom>
          <a:noFill/>
          <a:ln>
            <a:solidFill>
              <a:srgbClr val="3849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TextBox 34">
            <a:extLst>
              <a:ext uri="{FF2B5EF4-FFF2-40B4-BE49-F238E27FC236}">
                <a16:creationId xmlns:a16="http://schemas.microsoft.com/office/drawing/2014/main" id="{3FDC9101-13C9-4C7C-A82E-C11150B28DA8}"/>
              </a:ext>
            </a:extLst>
          </p:cNvPr>
          <p:cNvSpPr txBox="1"/>
          <p:nvPr/>
        </p:nvSpPr>
        <p:spPr>
          <a:xfrm>
            <a:off x="416958" y="2987390"/>
            <a:ext cx="1707266" cy="2110622"/>
          </a:xfrm>
          <a:prstGeom prst="rect">
            <a:avLst/>
          </a:prstGeom>
        </p:spPr>
        <p:txBody>
          <a:bodyPr vert="horz" wrap="square" lIns="91440" tIns="45720" rIns="91440" bIns="45720" rtlCol="0">
            <a:noAutofit/>
          </a:bodyPr>
          <a:lstStyle/>
          <a:p>
            <a:pPr algn="ctr">
              <a:lnSpc>
                <a:spcPct val="150000"/>
              </a:lnSpc>
              <a:spcBef>
                <a:spcPts val="0"/>
              </a:spcBef>
            </a:pPr>
            <a:r>
              <a:rPr lang="en-NZ" sz="1400" b="1">
                <a:latin typeface="Segoe UI" panose="020B0502040204020203" pitchFamily="34" charset="0"/>
                <a:cs typeface="Segoe UI" panose="020B0502040204020203" pitchFamily="34" charset="0"/>
              </a:rPr>
              <a:t>Payment Processing and Consolidation</a:t>
            </a:r>
          </a:p>
        </p:txBody>
      </p:sp>
      <p:sp>
        <p:nvSpPr>
          <p:cNvPr id="36" name="TextBox 35">
            <a:extLst>
              <a:ext uri="{FF2B5EF4-FFF2-40B4-BE49-F238E27FC236}">
                <a16:creationId xmlns:a16="http://schemas.microsoft.com/office/drawing/2014/main" id="{C6E35122-F1B0-4812-AF16-0FF637A2F7E7}"/>
              </a:ext>
            </a:extLst>
          </p:cNvPr>
          <p:cNvSpPr txBox="1"/>
          <p:nvPr/>
        </p:nvSpPr>
        <p:spPr>
          <a:xfrm>
            <a:off x="2651547" y="2987389"/>
            <a:ext cx="1707266" cy="2590885"/>
          </a:xfrm>
          <a:prstGeom prst="rect">
            <a:avLst/>
          </a:prstGeom>
        </p:spPr>
        <p:txBody>
          <a:bodyPr vert="horz" wrap="square" lIns="91440" tIns="45720" rIns="91440" bIns="45720" rtlCol="0">
            <a:normAutofit/>
          </a:bodyPr>
          <a:lstStyle/>
          <a:p>
            <a:pPr marL="0" marR="0" lvl="0" indent="0" algn="ctr" defTabSz="457200" rtl="0" eaLnBrk="1" fontAlgn="auto" latinLnBrk="0" hangingPunct="1">
              <a:lnSpc>
                <a:spcPct val="150000"/>
              </a:lnSpc>
              <a:spcBef>
                <a:spcPts val="0"/>
              </a:spcBef>
              <a:spcAft>
                <a:spcPts val="0"/>
              </a:spcAft>
              <a:buClrTx/>
              <a:buSzTx/>
              <a:buFontTx/>
              <a:buNone/>
              <a:tabLst/>
              <a:defRPr/>
            </a:pPr>
            <a:r>
              <a:rPr lang="en-NZ" sz="1400" b="1" dirty="0">
                <a:latin typeface="Segoe UI" panose="020B0502040204020203" pitchFamily="34" charset="0"/>
                <a:cs typeface="Segoe UI" panose="020B0502040204020203" pitchFamily="34" charset="0"/>
              </a:rPr>
              <a:t>Payment is Completed and will appear in your bank account. Remittance Emailed* </a:t>
            </a:r>
            <a:endParaRPr kumimoji="0" lang="en-NZ" sz="140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p:txBody>
      </p:sp>
      <p:sp>
        <p:nvSpPr>
          <p:cNvPr id="37" name="TextBox 36">
            <a:extLst>
              <a:ext uri="{FF2B5EF4-FFF2-40B4-BE49-F238E27FC236}">
                <a16:creationId xmlns:a16="http://schemas.microsoft.com/office/drawing/2014/main" id="{1A00BE72-6ACC-4F32-9FB9-47D87A41490F}"/>
              </a:ext>
            </a:extLst>
          </p:cNvPr>
          <p:cNvSpPr txBox="1"/>
          <p:nvPr/>
        </p:nvSpPr>
        <p:spPr>
          <a:xfrm>
            <a:off x="4840747" y="2987389"/>
            <a:ext cx="1707266" cy="2354631"/>
          </a:xfrm>
          <a:prstGeom prst="rect">
            <a:avLst/>
          </a:prstGeom>
        </p:spPr>
        <p:txBody>
          <a:bodyPr vert="horz" wrap="square" lIns="91440" tIns="45720" rIns="91440" bIns="45720" rtlCol="0">
            <a:normAutofit/>
          </a:bodyPr>
          <a:lstStyle/>
          <a:p>
            <a:pPr algn="ctr">
              <a:lnSpc>
                <a:spcPct val="150000"/>
              </a:lnSpc>
              <a:spcBef>
                <a:spcPts val="0"/>
              </a:spcBef>
            </a:pPr>
            <a:endParaRPr lang="en-NZ" sz="1400" b="1" dirty="0">
              <a:latin typeface="Segoe UI" panose="020B0502040204020203" pitchFamily="34" charset="0"/>
              <a:cs typeface="Segoe UI" panose="020B0502040204020203" pitchFamily="34" charset="0"/>
            </a:endParaRPr>
          </a:p>
        </p:txBody>
      </p:sp>
      <p:sp>
        <p:nvSpPr>
          <p:cNvPr id="3" name="Rectangle: Rounded Corners 2">
            <a:extLst>
              <a:ext uri="{FF2B5EF4-FFF2-40B4-BE49-F238E27FC236}">
                <a16:creationId xmlns:a16="http://schemas.microsoft.com/office/drawing/2014/main" id="{0B1697A5-63E4-4508-B8C3-D0ED2E529B60}"/>
              </a:ext>
            </a:extLst>
          </p:cNvPr>
          <p:cNvSpPr/>
          <p:nvPr/>
        </p:nvSpPr>
        <p:spPr>
          <a:xfrm>
            <a:off x="637954" y="1913912"/>
            <a:ext cx="1265274" cy="733575"/>
          </a:xfrm>
          <a:prstGeom prst="roundRect">
            <a:avLst/>
          </a:prstGeom>
          <a:solidFill>
            <a:srgbClr val="213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2500" b="1" dirty="0">
                <a:solidFill>
                  <a:prstClr val="white"/>
                </a:solidFill>
                <a:latin typeface="Segoe UI" panose="020B0502040204020203" pitchFamily="34" charset="0"/>
                <a:cs typeface="Segoe UI" panose="020B0502040204020203" pitchFamily="34" charset="0"/>
              </a:rPr>
              <a:t>WED</a:t>
            </a:r>
            <a:endParaRPr kumimoji="0" lang="en-NZ" sz="2500" b="1" i="0" u="none" strike="noStrike" kern="1200" cap="none" spc="0" normalizeH="0" baseline="0" noProof="0" dirty="0">
              <a:ln>
                <a:noFill/>
              </a:ln>
              <a:solidFill>
                <a:prstClr val="white"/>
              </a:solidFill>
              <a:effectLst/>
              <a:uLnTx/>
              <a:uFillTx/>
              <a:latin typeface="Segoe UI" panose="020B0502040204020203" pitchFamily="34" charset="0"/>
              <a:ea typeface="+mn-ea"/>
              <a:cs typeface="Segoe UI" panose="020B0502040204020203" pitchFamily="34" charset="0"/>
            </a:endParaRPr>
          </a:p>
        </p:txBody>
      </p:sp>
      <p:sp>
        <p:nvSpPr>
          <p:cNvPr id="15" name="Rectangle: Rounded Corners 14">
            <a:extLst>
              <a:ext uri="{FF2B5EF4-FFF2-40B4-BE49-F238E27FC236}">
                <a16:creationId xmlns:a16="http://schemas.microsoft.com/office/drawing/2014/main" id="{ACE343E6-F975-4B0F-9673-7D31A5CBE9C9}"/>
              </a:ext>
            </a:extLst>
          </p:cNvPr>
          <p:cNvSpPr/>
          <p:nvPr/>
        </p:nvSpPr>
        <p:spPr>
          <a:xfrm>
            <a:off x="2840645" y="1913912"/>
            <a:ext cx="1265274" cy="733575"/>
          </a:xfrm>
          <a:prstGeom prst="roundRect">
            <a:avLst/>
          </a:prstGeom>
          <a:solidFill>
            <a:srgbClr val="213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2500" b="1" dirty="0">
                <a:solidFill>
                  <a:prstClr val="white"/>
                </a:solidFill>
                <a:latin typeface="Segoe UI" panose="020B0502040204020203" pitchFamily="34" charset="0"/>
                <a:cs typeface="Segoe UI" panose="020B0502040204020203" pitchFamily="34" charset="0"/>
              </a:rPr>
              <a:t>FRI</a:t>
            </a:r>
            <a:endParaRPr lang="en-NZ" sz="2500" dirty="0"/>
          </a:p>
        </p:txBody>
      </p:sp>
      <p:sp>
        <p:nvSpPr>
          <p:cNvPr id="16" name="Rectangle: Rounded Corners 15">
            <a:extLst>
              <a:ext uri="{FF2B5EF4-FFF2-40B4-BE49-F238E27FC236}">
                <a16:creationId xmlns:a16="http://schemas.microsoft.com/office/drawing/2014/main" id="{48E06B16-723F-4318-B5FC-91573017566B}"/>
              </a:ext>
            </a:extLst>
          </p:cNvPr>
          <p:cNvSpPr/>
          <p:nvPr/>
        </p:nvSpPr>
        <p:spPr>
          <a:xfrm>
            <a:off x="7233662" y="1913912"/>
            <a:ext cx="1272383" cy="733575"/>
          </a:xfrm>
          <a:prstGeom prst="roundRect">
            <a:avLst/>
          </a:prstGeom>
          <a:solidFill>
            <a:srgbClr val="213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500" b="1" dirty="0">
                <a:solidFill>
                  <a:prstClr val="white"/>
                </a:solidFill>
                <a:latin typeface="Segoe UI" panose="020B0502040204020203" pitchFamily="34" charset="0"/>
                <a:cs typeface="Segoe UI" panose="020B0502040204020203" pitchFamily="34" charset="0"/>
              </a:rPr>
              <a:t>RECONCILE</a:t>
            </a:r>
            <a:endParaRPr lang="en-NZ" sz="1500" dirty="0"/>
          </a:p>
        </p:txBody>
      </p:sp>
      <p:sp>
        <p:nvSpPr>
          <p:cNvPr id="17" name="Rectangle: Rounded Corners 16">
            <a:extLst>
              <a:ext uri="{FF2B5EF4-FFF2-40B4-BE49-F238E27FC236}">
                <a16:creationId xmlns:a16="http://schemas.microsoft.com/office/drawing/2014/main" id="{92D9D709-D4DF-4DD3-B6EE-267AB48E4284}"/>
              </a:ext>
            </a:extLst>
          </p:cNvPr>
          <p:cNvSpPr/>
          <p:nvPr/>
        </p:nvSpPr>
        <p:spPr>
          <a:xfrm>
            <a:off x="4748990" y="1536486"/>
            <a:ext cx="1837482" cy="3805536"/>
          </a:xfrm>
          <a:prstGeom prst="roundRect">
            <a:avLst/>
          </a:prstGeom>
          <a:noFill/>
          <a:ln>
            <a:solidFill>
              <a:srgbClr val="3849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Rectangle: Rounded Corners 21">
            <a:extLst>
              <a:ext uri="{FF2B5EF4-FFF2-40B4-BE49-F238E27FC236}">
                <a16:creationId xmlns:a16="http://schemas.microsoft.com/office/drawing/2014/main" id="{45951310-F6C7-479D-9E09-709325D379A8}"/>
              </a:ext>
            </a:extLst>
          </p:cNvPr>
          <p:cNvSpPr/>
          <p:nvPr/>
        </p:nvSpPr>
        <p:spPr>
          <a:xfrm>
            <a:off x="5061743" y="1913912"/>
            <a:ext cx="1265274" cy="733575"/>
          </a:xfrm>
          <a:prstGeom prst="roundRect">
            <a:avLst/>
          </a:prstGeom>
          <a:solidFill>
            <a:srgbClr val="213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2500" b="1" dirty="0">
                <a:solidFill>
                  <a:prstClr val="white"/>
                </a:solidFill>
                <a:latin typeface="Segoe UI" panose="020B0502040204020203" pitchFamily="34" charset="0"/>
                <a:cs typeface="Segoe UI" panose="020B0502040204020203" pitchFamily="34" charset="0"/>
              </a:rPr>
              <a:t>BCTI</a:t>
            </a:r>
            <a:endParaRPr lang="en-NZ" sz="2500" dirty="0"/>
          </a:p>
        </p:txBody>
      </p:sp>
      <p:sp>
        <p:nvSpPr>
          <p:cNvPr id="23" name="TextBox 22">
            <a:extLst>
              <a:ext uri="{FF2B5EF4-FFF2-40B4-BE49-F238E27FC236}">
                <a16:creationId xmlns:a16="http://schemas.microsoft.com/office/drawing/2014/main" id="{C4CE64D3-1D3C-47A1-9C10-C07E9E4D8CB6}"/>
              </a:ext>
            </a:extLst>
          </p:cNvPr>
          <p:cNvSpPr txBox="1"/>
          <p:nvPr/>
        </p:nvSpPr>
        <p:spPr>
          <a:xfrm>
            <a:off x="7012667" y="2987389"/>
            <a:ext cx="1707266" cy="2110622"/>
          </a:xfrm>
          <a:prstGeom prst="rect">
            <a:avLst/>
          </a:prstGeom>
        </p:spPr>
        <p:txBody>
          <a:bodyPr vert="horz" wrap="square" lIns="91440" tIns="45720" rIns="91440" bIns="45720" rtlCol="0">
            <a:normAutofit/>
          </a:bodyPr>
          <a:lstStyle/>
          <a:p>
            <a:pPr algn="ctr">
              <a:lnSpc>
                <a:spcPct val="150000"/>
              </a:lnSpc>
              <a:spcBef>
                <a:spcPts val="0"/>
              </a:spcBef>
            </a:pPr>
            <a:r>
              <a:rPr lang="en-NZ" sz="1400" b="1" dirty="0">
                <a:latin typeface="Segoe UI" panose="020B0502040204020203" pitchFamily="34" charset="0"/>
                <a:ea typeface="Calibri" panose="020F0502020204030204" pitchFamily="34" charset="0"/>
                <a:cs typeface="Segoe UI" panose="020B0502040204020203" pitchFamily="34" charset="0"/>
              </a:rPr>
              <a:t>R</a:t>
            </a:r>
            <a:r>
              <a:rPr lang="en-NZ" sz="1400" b="1" dirty="0">
                <a:effectLst/>
                <a:latin typeface="Segoe UI" panose="020B0502040204020203" pitchFamily="34" charset="0"/>
                <a:ea typeface="Calibri" panose="020F0502020204030204" pitchFamily="34" charset="0"/>
                <a:cs typeface="Segoe UI" panose="020B0502040204020203" pitchFamily="34" charset="0"/>
              </a:rPr>
              <a:t>econcile payments transactions back to your Remittance and BCTI forms </a:t>
            </a:r>
            <a:endParaRPr lang="en-NZ" sz="1400" b="1" dirty="0">
              <a:latin typeface="Segoe UI" panose="020B0502040204020203" pitchFamily="34" charset="0"/>
              <a:cs typeface="Segoe UI" panose="020B0502040204020203" pitchFamily="34" charset="0"/>
            </a:endParaRPr>
          </a:p>
        </p:txBody>
      </p:sp>
      <p:cxnSp>
        <p:nvCxnSpPr>
          <p:cNvPr id="24" name="Straight Arrow Connector 23">
            <a:extLst>
              <a:ext uri="{FF2B5EF4-FFF2-40B4-BE49-F238E27FC236}">
                <a16:creationId xmlns:a16="http://schemas.microsoft.com/office/drawing/2014/main" id="{41EE983E-3B61-42E0-B94A-5D4CFF4C5A4D}"/>
              </a:ext>
            </a:extLst>
          </p:cNvPr>
          <p:cNvCxnSpPr>
            <a:cxnSpLocks/>
          </p:cNvCxnSpPr>
          <p:nvPr/>
        </p:nvCxnSpPr>
        <p:spPr>
          <a:xfrm>
            <a:off x="4391456" y="3660930"/>
            <a:ext cx="36108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5" name="Straight Arrow Connector 24">
            <a:extLst>
              <a:ext uri="{FF2B5EF4-FFF2-40B4-BE49-F238E27FC236}">
                <a16:creationId xmlns:a16="http://schemas.microsoft.com/office/drawing/2014/main" id="{C822CD45-88DC-433C-BF87-484CC64AA5CB}"/>
              </a:ext>
            </a:extLst>
          </p:cNvPr>
          <p:cNvCxnSpPr>
            <a:cxnSpLocks/>
          </p:cNvCxnSpPr>
          <p:nvPr/>
        </p:nvCxnSpPr>
        <p:spPr>
          <a:xfrm>
            <a:off x="6586471" y="3660930"/>
            <a:ext cx="36108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7" name="TextBox 26">
            <a:extLst>
              <a:ext uri="{FF2B5EF4-FFF2-40B4-BE49-F238E27FC236}">
                <a16:creationId xmlns:a16="http://schemas.microsoft.com/office/drawing/2014/main" id="{44DD6489-36F1-49AA-8CDA-4811676D321F}"/>
              </a:ext>
            </a:extLst>
          </p:cNvPr>
          <p:cNvSpPr txBox="1"/>
          <p:nvPr/>
        </p:nvSpPr>
        <p:spPr>
          <a:xfrm>
            <a:off x="4816044" y="2987389"/>
            <a:ext cx="1707266" cy="2110622"/>
          </a:xfrm>
          <a:prstGeom prst="rect">
            <a:avLst/>
          </a:prstGeom>
        </p:spPr>
        <p:txBody>
          <a:bodyPr vert="horz" wrap="square" lIns="91440" tIns="45720" rIns="91440" bIns="45720" rtlCol="0">
            <a:normAutofit/>
          </a:bodyPr>
          <a:lstStyle/>
          <a:p>
            <a:pPr algn="ctr">
              <a:lnSpc>
                <a:spcPct val="150000"/>
              </a:lnSpc>
              <a:spcBef>
                <a:spcPts val="0"/>
              </a:spcBef>
            </a:pPr>
            <a:r>
              <a:rPr lang="en-NZ" sz="1400" b="1" dirty="0">
                <a:latin typeface="Segoe UI" panose="020B0502040204020203" pitchFamily="34" charset="0"/>
                <a:cs typeface="Segoe UI" panose="020B0502040204020203" pitchFamily="34" charset="0"/>
              </a:rPr>
              <a:t>BCTI will be posted within </a:t>
            </a:r>
          </a:p>
          <a:p>
            <a:pPr algn="ctr">
              <a:lnSpc>
                <a:spcPct val="150000"/>
              </a:lnSpc>
              <a:spcBef>
                <a:spcPts val="0"/>
              </a:spcBef>
            </a:pPr>
            <a:r>
              <a:rPr lang="en-NZ" sz="1400" b="1" dirty="0">
                <a:latin typeface="Segoe UI" panose="020B0502040204020203" pitchFamily="34" charset="0"/>
                <a:cs typeface="Segoe UI" panose="020B0502040204020203" pitchFamily="34" charset="0"/>
              </a:rPr>
              <a:t>10 - 14 Days from payment</a:t>
            </a:r>
          </a:p>
        </p:txBody>
      </p:sp>
    </p:spTree>
    <p:extLst>
      <p:ext uri="{BB962C8B-B14F-4D97-AF65-F5344CB8AC3E}">
        <p14:creationId xmlns:p14="http://schemas.microsoft.com/office/powerpoint/2010/main" val="178824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4A868-6DC1-4E5C-9016-CD5147A3831C}"/>
              </a:ext>
            </a:extLst>
          </p:cNvPr>
          <p:cNvSpPr>
            <a:spLocks noGrp="1"/>
          </p:cNvSpPr>
          <p:nvPr>
            <p:ph type="title"/>
          </p:nvPr>
        </p:nvSpPr>
        <p:spPr/>
        <p:txBody>
          <a:bodyPr/>
          <a:lstStyle/>
          <a:p>
            <a:r>
              <a:rPr lang="en-NZ"/>
              <a:t>How are we paid for previous vaccinations?</a:t>
            </a:r>
          </a:p>
        </p:txBody>
      </p:sp>
      <p:sp>
        <p:nvSpPr>
          <p:cNvPr id="4" name="Text Placeholder 3">
            <a:extLst>
              <a:ext uri="{FF2B5EF4-FFF2-40B4-BE49-F238E27FC236}">
                <a16:creationId xmlns:a16="http://schemas.microsoft.com/office/drawing/2014/main" id="{EA42B1EF-CAFC-4045-A045-5C4EC3A4E064}"/>
              </a:ext>
            </a:extLst>
          </p:cNvPr>
          <p:cNvSpPr>
            <a:spLocks noGrp="1"/>
          </p:cNvSpPr>
          <p:nvPr>
            <p:ph type="body" sz="quarter" idx="10"/>
          </p:nvPr>
        </p:nvSpPr>
        <p:spPr>
          <a:xfrm>
            <a:off x="628650" y="1074067"/>
            <a:ext cx="7886700" cy="551318"/>
          </a:xfrm>
        </p:spPr>
        <p:txBody>
          <a:bodyPr/>
          <a:lstStyle/>
          <a:p>
            <a:r>
              <a:rPr lang="en-NZ" sz="1400" i="0" kern="1200">
                <a:solidFill>
                  <a:schemeClr val="dk1"/>
                </a:solidFill>
                <a:effectLst/>
                <a:latin typeface="+mn-lt"/>
                <a:ea typeface="+mn-ea"/>
                <a:cs typeface="+mn-cs"/>
              </a:rPr>
              <a:t>If your contract start date is in the past, the process outlined below will take place: </a:t>
            </a:r>
            <a:endParaRPr lang="en-NZ"/>
          </a:p>
        </p:txBody>
      </p:sp>
      <p:sp>
        <p:nvSpPr>
          <p:cNvPr id="16" name="Rectangle: Rounded Corners 15">
            <a:extLst>
              <a:ext uri="{FF2B5EF4-FFF2-40B4-BE49-F238E27FC236}">
                <a16:creationId xmlns:a16="http://schemas.microsoft.com/office/drawing/2014/main" id="{D52918D7-1817-4D7B-89FF-C0B99A0AA25C}"/>
              </a:ext>
            </a:extLst>
          </p:cNvPr>
          <p:cNvSpPr/>
          <p:nvPr/>
        </p:nvSpPr>
        <p:spPr>
          <a:xfrm>
            <a:off x="5724809" y="1536485"/>
            <a:ext cx="1837483" cy="3805536"/>
          </a:xfrm>
          <a:prstGeom prst="roundRect">
            <a:avLst/>
          </a:prstGeom>
          <a:noFill/>
          <a:ln>
            <a:solidFill>
              <a:srgbClr val="3849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Rounded Corners 16">
            <a:extLst>
              <a:ext uri="{FF2B5EF4-FFF2-40B4-BE49-F238E27FC236}">
                <a16:creationId xmlns:a16="http://schemas.microsoft.com/office/drawing/2014/main" id="{03F17A2B-D5C1-4CFA-8349-1EC9D01E9F1C}"/>
              </a:ext>
            </a:extLst>
          </p:cNvPr>
          <p:cNvSpPr/>
          <p:nvPr/>
        </p:nvSpPr>
        <p:spPr>
          <a:xfrm>
            <a:off x="3585906" y="1536486"/>
            <a:ext cx="1837482" cy="3805536"/>
          </a:xfrm>
          <a:prstGeom prst="roundRect">
            <a:avLst/>
          </a:prstGeom>
          <a:noFill/>
          <a:ln>
            <a:solidFill>
              <a:srgbClr val="3849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Rounded Corners 17">
            <a:extLst>
              <a:ext uri="{FF2B5EF4-FFF2-40B4-BE49-F238E27FC236}">
                <a16:creationId xmlns:a16="http://schemas.microsoft.com/office/drawing/2014/main" id="{0519D102-7A41-4725-AEE8-B4A182E7082E}"/>
              </a:ext>
            </a:extLst>
          </p:cNvPr>
          <p:cNvSpPr/>
          <p:nvPr/>
        </p:nvSpPr>
        <p:spPr>
          <a:xfrm>
            <a:off x="1447003" y="1536485"/>
            <a:ext cx="1837482" cy="3805536"/>
          </a:xfrm>
          <a:prstGeom prst="roundRect">
            <a:avLst/>
          </a:prstGeom>
          <a:noFill/>
          <a:ln>
            <a:solidFill>
              <a:srgbClr val="3849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Oval 18">
            <a:extLst>
              <a:ext uri="{FF2B5EF4-FFF2-40B4-BE49-F238E27FC236}">
                <a16:creationId xmlns:a16="http://schemas.microsoft.com/office/drawing/2014/main" id="{90D6FB08-753C-436D-8391-2347E2ED0B15}"/>
              </a:ext>
            </a:extLst>
          </p:cNvPr>
          <p:cNvSpPr>
            <a:spLocks noChangeAspect="1"/>
          </p:cNvSpPr>
          <p:nvPr/>
        </p:nvSpPr>
        <p:spPr>
          <a:xfrm>
            <a:off x="1926904" y="1913912"/>
            <a:ext cx="877679" cy="876709"/>
          </a:xfrm>
          <a:prstGeom prst="ellipse">
            <a:avLst/>
          </a:prstGeom>
          <a:solidFill>
            <a:srgbClr val="21346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NZ" sz="3200" b="1" i="0" u="none" strike="noStrike" kern="1200" cap="none" spc="0" normalizeH="0" baseline="0" noProof="0">
                <a:ln>
                  <a:noFill/>
                </a:ln>
                <a:solidFill>
                  <a:prstClr val="white"/>
                </a:solidFill>
                <a:effectLst/>
                <a:uLnTx/>
                <a:uFillTx/>
                <a:latin typeface="Segoe UI" panose="020B0502040204020203" pitchFamily="34" charset="0"/>
                <a:ea typeface="+mn-ea"/>
                <a:cs typeface="Segoe UI" panose="020B0502040204020203" pitchFamily="34" charset="0"/>
              </a:rPr>
              <a:t>1</a:t>
            </a:r>
            <a:endParaRPr kumimoji="0" lang="en-NZ" sz="1800" b="1" i="0" u="none" strike="noStrike" kern="1200" cap="none" spc="0" normalizeH="0" baseline="0" noProof="0">
              <a:ln>
                <a:noFill/>
              </a:ln>
              <a:solidFill>
                <a:prstClr val="white"/>
              </a:solidFill>
              <a:effectLst/>
              <a:uLnTx/>
              <a:uFillTx/>
              <a:latin typeface="Segoe UI" panose="020B0502040204020203" pitchFamily="34" charset="0"/>
              <a:ea typeface="+mn-ea"/>
              <a:cs typeface="Segoe UI" panose="020B0502040204020203" pitchFamily="34" charset="0"/>
            </a:endParaRPr>
          </a:p>
        </p:txBody>
      </p:sp>
      <p:sp>
        <p:nvSpPr>
          <p:cNvPr id="20" name="Oval 19">
            <a:extLst>
              <a:ext uri="{FF2B5EF4-FFF2-40B4-BE49-F238E27FC236}">
                <a16:creationId xmlns:a16="http://schemas.microsoft.com/office/drawing/2014/main" id="{CDE4C259-721B-49C7-A0DE-069D1A55B937}"/>
              </a:ext>
            </a:extLst>
          </p:cNvPr>
          <p:cNvSpPr>
            <a:spLocks noChangeAspect="1"/>
          </p:cNvSpPr>
          <p:nvPr/>
        </p:nvSpPr>
        <p:spPr>
          <a:xfrm>
            <a:off x="4065807" y="1913913"/>
            <a:ext cx="877679" cy="876709"/>
          </a:xfrm>
          <a:prstGeom prst="ellipse">
            <a:avLst/>
          </a:prstGeom>
          <a:solidFill>
            <a:srgbClr val="38497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NZ" sz="3200" b="1" i="0" u="none" strike="noStrike" kern="1200" cap="none" spc="0" normalizeH="0" baseline="0" noProof="0">
                <a:ln>
                  <a:noFill/>
                </a:ln>
                <a:solidFill>
                  <a:prstClr val="white"/>
                </a:solidFill>
                <a:effectLst/>
                <a:uLnTx/>
                <a:uFillTx/>
                <a:latin typeface="Segoe UI" panose="020B0502040204020203" pitchFamily="34" charset="0"/>
                <a:ea typeface="+mn-ea"/>
                <a:cs typeface="Segoe UI" panose="020B0502040204020203" pitchFamily="34" charset="0"/>
              </a:rPr>
              <a:t>2</a:t>
            </a:r>
            <a:endParaRPr kumimoji="0" lang="en-NZ" sz="1800" b="1" i="0" u="none" strike="noStrike" kern="1200" cap="none" spc="0" normalizeH="0" baseline="0" noProof="0">
              <a:ln>
                <a:noFill/>
              </a:ln>
              <a:solidFill>
                <a:prstClr val="white"/>
              </a:solidFill>
              <a:effectLst/>
              <a:uLnTx/>
              <a:uFillTx/>
              <a:latin typeface="Segoe UI" panose="020B0502040204020203" pitchFamily="34" charset="0"/>
              <a:ea typeface="+mn-ea"/>
              <a:cs typeface="Segoe UI" panose="020B0502040204020203" pitchFamily="34" charset="0"/>
            </a:endParaRPr>
          </a:p>
        </p:txBody>
      </p:sp>
      <p:sp>
        <p:nvSpPr>
          <p:cNvPr id="21" name="Oval 20">
            <a:extLst>
              <a:ext uri="{FF2B5EF4-FFF2-40B4-BE49-F238E27FC236}">
                <a16:creationId xmlns:a16="http://schemas.microsoft.com/office/drawing/2014/main" id="{64915BF5-325D-48D5-88DE-ABAB38D69FB0}"/>
              </a:ext>
            </a:extLst>
          </p:cNvPr>
          <p:cNvSpPr>
            <a:spLocks noChangeAspect="1"/>
          </p:cNvSpPr>
          <p:nvPr/>
        </p:nvSpPr>
        <p:spPr>
          <a:xfrm>
            <a:off x="6204710" y="1913912"/>
            <a:ext cx="877679" cy="876709"/>
          </a:xfrm>
          <a:prstGeom prst="ellipse">
            <a:avLst/>
          </a:prstGeom>
          <a:solidFill>
            <a:srgbClr val="38497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NZ" sz="3200" b="1" i="0" u="none" strike="noStrike" kern="1200" cap="none" spc="0" normalizeH="0" baseline="0" noProof="0">
                <a:ln>
                  <a:noFill/>
                </a:ln>
                <a:solidFill>
                  <a:prstClr val="white"/>
                </a:solidFill>
                <a:effectLst/>
                <a:uLnTx/>
                <a:uFillTx/>
                <a:latin typeface="Segoe UI" panose="020B0502040204020203" pitchFamily="34" charset="0"/>
                <a:ea typeface="+mn-ea"/>
                <a:cs typeface="Segoe UI" panose="020B0502040204020203" pitchFamily="34" charset="0"/>
              </a:rPr>
              <a:t>3</a:t>
            </a:r>
            <a:endParaRPr kumimoji="0" lang="en-NZ" sz="1800" b="1" i="0" u="none" strike="noStrike" kern="1200" cap="none" spc="0" normalizeH="0" baseline="0" noProof="0">
              <a:ln>
                <a:noFill/>
              </a:ln>
              <a:solidFill>
                <a:prstClr val="white"/>
              </a:solidFill>
              <a:effectLst/>
              <a:uLnTx/>
              <a:uFillTx/>
              <a:latin typeface="Segoe UI" panose="020B0502040204020203" pitchFamily="34" charset="0"/>
              <a:ea typeface="+mn-ea"/>
              <a:cs typeface="Segoe UI" panose="020B0502040204020203" pitchFamily="34" charset="0"/>
            </a:endParaRPr>
          </a:p>
        </p:txBody>
      </p:sp>
      <p:sp>
        <p:nvSpPr>
          <p:cNvPr id="22" name="TextBox 21">
            <a:extLst>
              <a:ext uri="{FF2B5EF4-FFF2-40B4-BE49-F238E27FC236}">
                <a16:creationId xmlns:a16="http://schemas.microsoft.com/office/drawing/2014/main" id="{74A830CF-FE62-4905-A0A8-140176554761}"/>
              </a:ext>
            </a:extLst>
          </p:cNvPr>
          <p:cNvSpPr txBox="1"/>
          <p:nvPr/>
        </p:nvSpPr>
        <p:spPr>
          <a:xfrm>
            <a:off x="1512111" y="2987390"/>
            <a:ext cx="1707266" cy="2110622"/>
          </a:xfrm>
          <a:prstGeom prst="rect">
            <a:avLst/>
          </a:prstGeom>
        </p:spPr>
        <p:txBody>
          <a:bodyPr vert="horz" wrap="square" lIns="91440" tIns="45720" rIns="91440" bIns="45720" rtlCol="0">
            <a:noAutofit/>
          </a:bodyPr>
          <a:lstStyle/>
          <a:p>
            <a:pPr algn="ctr">
              <a:lnSpc>
                <a:spcPct val="150000"/>
              </a:lnSpc>
              <a:spcBef>
                <a:spcPts val="0"/>
              </a:spcBef>
            </a:pPr>
            <a:r>
              <a:rPr lang="en-NZ" sz="1400" b="1">
                <a:latin typeface="Segoe UI" panose="020B0502040204020203" pitchFamily="34" charset="0"/>
                <a:cs typeface="Segoe UI" panose="020B0502040204020203" pitchFamily="34" charset="0"/>
              </a:rPr>
              <a:t>MOH will arrange for any previously completed vaccinations to be updated with your Provider Setting</a:t>
            </a:r>
          </a:p>
        </p:txBody>
      </p:sp>
      <p:sp>
        <p:nvSpPr>
          <p:cNvPr id="23" name="TextBox 22">
            <a:extLst>
              <a:ext uri="{FF2B5EF4-FFF2-40B4-BE49-F238E27FC236}">
                <a16:creationId xmlns:a16="http://schemas.microsoft.com/office/drawing/2014/main" id="{89000AE1-109D-487F-B87A-72CD2ACA1408}"/>
              </a:ext>
            </a:extLst>
          </p:cNvPr>
          <p:cNvSpPr txBox="1"/>
          <p:nvPr/>
        </p:nvSpPr>
        <p:spPr>
          <a:xfrm>
            <a:off x="3651014" y="2987389"/>
            <a:ext cx="1707266" cy="2590885"/>
          </a:xfrm>
          <a:prstGeom prst="rect">
            <a:avLst/>
          </a:prstGeom>
        </p:spPr>
        <p:txBody>
          <a:bodyPr vert="horz" wrap="square" lIns="91440" tIns="45720" rIns="91440" bIns="45720" rtlCol="0">
            <a:normAutofit/>
          </a:bodyPr>
          <a:lstStyle/>
          <a:p>
            <a:pPr marL="0" marR="0" lvl="0" indent="0" algn="ctr" defTabSz="457200" rtl="0" eaLnBrk="1" fontAlgn="auto" latinLnBrk="0" hangingPunct="1">
              <a:lnSpc>
                <a:spcPct val="150000"/>
              </a:lnSpc>
              <a:spcBef>
                <a:spcPts val="0"/>
              </a:spcBef>
              <a:spcAft>
                <a:spcPts val="0"/>
              </a:spcAft>
              <a:buClrTx/>
              <a:buSzTx/>
              <a:buFontTx/>
              <a:buNone/>
              <a:tabLst/>
              <a:defRPr/>
            </a:pPr>
            <a:r>
              <a:rPr lang="en-NZ" sz="1400" b="1">
                <a:latin typeface="Segoe UI" panose="020B0502040204020203" pitchFamily="34" charset="0"/>
                <a:cs typeface="Segoe UI" panose="020B0502040204020203" pitchFamily="34" charset="0"/>
              </a:rPr>
              <a:t>Once Updated, the CIR PPD Solution will enable backdated payments to occur</a:t>
            </a:r>
            <a:endParaRPr kumimoji="0" lang="en-NZ" sz="140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endParaRPr>
          </a:p>
        </p:txBody>
      </p:sp>
      <p:sp>
        <p:nvSpPr>
          <p:cNvPr id="24" name="TextBox 23">
            <a:extLst>
              <a:ext uri="{FF2B5EF4-FFF2-40B4-BE49-F238E27FC236}">
                <a16:creationId xmlns:a16="http://schemas.microsoft.com/office/drawing/2014/main" id="{9B7233D3-8E21-4F41-A741-FE6487CBA4E5}"/>
              </a:ext>
            </a:extLst>
          </p:cNvPr>
          <p:cNvSpPr txBox="1"/>
          <p:nvPr/>
        </p:nvSpPr>
        <p:spPr>
          <a:xfrm>
            <a:off x="5789917" y="2987390"/>
            <a:ext cx="1707266" cy="2110622"/>
          </a:xfrm>
          <a:prstGeom prst="rect">
            <a:avLst/>
          </a:prstGeom>
        </p:spPr>
        <p:txBody>
          <a:bodyPr vert="horz" wrap="square" lIns="91440" tIns="45720" rIns="91440" bIns="45720" rtlCol="0">
            <a:normAutofit/>
          </a:bodyPr>
          <a:lstStyle/>
          <a:p>
            <a:pPr algn="ctr">
              <a:lnSpc>
                <a:spcPct val="150000"/>
              </a:lnSpc>
              <a:spcBef>
                <a:spcPts val="0"/>
              </a:spcBef>
            </a:pPr>
            <a:r>
              <a:rPr lang="en-NZ" sz="1400" b="1">
                <a:latin typeface="Segoe UI" panose="020B0502040204020203" pitchFamily="34" charset="0"/>
                <a:cs typeface="Segoe UI" panose="020B0502040204020203" pitchFamily="34" charset="0"/>
              </a:rPr>
              <a:t>Your Site will be paid for these vaccinations the following week</a:t>
            </a:r>
          </a:p>
        </p:txBody>
      </p:sp>
    </p:spTree>
    <p:extLst>
      <p:ext uri="{BB962C8B-B14F-4D97-AF65-F5344CB8AC3E}">
        <p14:creationId xmlns:p14="http://schemas.microsoft.com/office/powerpoint/2010/main" val="2703024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Rounded Corners 60">
            <a:extLst>
              <a:ext uri="{FF2B5EF4-FFF2-40B4-BE49-F238E27FC236}">
                <a16:creationId xmlns:a16="http://schemas.microsoft.com/office/drawing/2014/main" id="{4713625C-6708-4316-AB89-6A0CC13AC581}"/>
              </a:ext>
            </a:extLst>
          </p:cNvPr>
          <p:cNvSpPr/>
          <p:nvPr/>
        </p:nvSpPr>
        <p:spPr>
          <a:xfrm>
            <a:off x="101608" y="1489848"/>
            <a:ext cx="3859421" cy="3007885"/>
          </a:xfrm>
          <a:prstGeom prst="roundRect">
            <a:avLst/>
          </a:prstGeom>
          <a:solidFill>
            <a:srgbClr val="21346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NZ" sz="2800" b="1" i="0" u="none" strike="noStrike" kern="1200" cap="none" spc="0" normalizeH="0" baseline="0" noProof="0" dirty="0">
                <a:ln>
                  <a:noFill/>
                </a:ln>
                <a:solidFill>
                  <a:prstClr val="white"/>
                </a:solidFill>
                <a:effectLst/>
                <a:uLnTx/>
                <a:uFillTx/>
                <a:latin typeface="Calibri" panose="020F0502020204030204"/>
                <a:ea typeface="+mn-ea"/>
                <a:cs typeface="+mn-cs"/>
              </a:rPr>
              <a:t>CIR</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2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NZ" sz="2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2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2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2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NZ" sz="28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12" name="Picture 4">
            <a:extLst>
              <a:ext uri="{FF2B5EF4-FFF2-40B4-BE49-F238E27FC236}">
                <a16:creationId xmlns:a16="http://schemas.microsoft.com/office/drawing/2014/main" id="{6C879EDD-DD2B-4A19-BFAE-2BB4994810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7083" y="5319322"/>
            <a:ext cx="741893" cy="74189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46A79A94-B6CD-4554-A643-196456598EC1}"/>
              </a:ext>
            </a:extLst>
          </p:cNvPr>
          <p:cNvSpPr>
            <a:spLocks noGrp="1"/>
          </p:cNvSpPr>
          <p:nvPr>
            <p:ph type="title"/>
          </p:nvPr>
        </p:nvSpPr>
        <p:spPr/>
        <p:txBody>
          <a:bodyPr/>
          <a:lstStyle/>
          <a:p>
            <a:r>
              <a:rPr lang="en-NZ" dirty="0"/>
              <a:t>System Overview - Payments</a:t>
            </a:r>
          </a:p>
        </p:txBody>
      </p:sp>
      <p:grpSp>
        <p:nvGrpSpPr>
          <p:cNvPr id="63" name="Group 62">
            <a:extLst>
              <a:ext uri="{FF2B5EF4-FFF2-40B4-BE49-F238E27FC236}">
                <a16:creationId xmlns:a16="http://schemas.microsoft.com/office/drawing/2014/main" id="{A49F75C4-426C-4AFA-97B9-47AD3D3DAE6A}"/>
              </a:ext>
            </a:extLst>
          </p:cNvPr>
          <p:cNvGrpSpPr/>
          <p:nvPr/>
        </p:nvGrpSpPr>
        <p:grpSpPr>
          <a:xfrm>
            <a:off x="90194" y="2274092"/>
            <a:ext cx="1404114" cy="1255904"/>
            <a:chOff x="960466" y="2263817"/>
            <a:chExt cx="1404114" cy="1255904"/>
          </a:xfrm>
        </p:grpSpPr>
        <p:pic>
          <p:nvPicPr>
            <p:cNvPr id="64" name="Picture 4">
              <a:extLst>
                <a:ext uri="{FF2B5EF4-FFF2-40B4-BE49-F238E27FC236}">
                  <a16:creationId xmlns:a16="http://schemas.microsoft.com/office/drawing/2014/main" id="{47B991E5-DE8E-478C-8DF9-07DEB666A7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7262" y="2263817"/>
              <a:ext cx="696146" cy="696146"/>
            </a:xfrm>
            <a:prstGeom prst="rect">
              <a:avLst/>
            </a:prstGeom>
            <a:noFill/>
            <a:extLst>
              <a:ext uri="{909E8E84-426E-40DD-AFC4-6F175D3DCCD1}">
                <a14:hiddenFill xmlns:a14="http://schemas.microsoft.com/office/drawing/2010/main">
                  <a:solidFill>
                    <a:srgbClr val="FFFFFF"/>
                  </a:solidFill>
                </a14:hiddenFill>
              </a:ext>
            </a:extLst>
          </p:spPr>
        </p:pic>
        <p:sp>
          <p:nvSpPr>
            <p:cNvPr id="65" name="TextBox 64">
              <a:extLst>
                <a:ext uri="{FF2B5EF4-FFF2-40B4-BE49-F238E27FC236}">
                  <a16:creationId xmlns:a16="http://schemas.microsoft.com/office/drawing/2014/main" id="{DB4EC63A-7C6B-45FA-A9DB-CBCBA0367006}"/>
                </a:ext>
              </a:extLst>
            </p:cNvPr>
            <p:cNvSpPr txBox="1"/>
            <p:nvPr/>
          </p:nvSpPr>
          <p:spPr>
            <a:xfrm>
              <a:off x="960466" y="2996501"/>
              <a:ext cx="1404114"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NZ" sz="1400" b="1" i="0" u="none" strike="noStrike" kern="1200" cap="none" spc="0" normalizeH="0" baseline="0" noProof="0" dirty="0">
                  <a:ln>
                    <a:noFill/>
                  </a:ln>
                  <a:solidFill>
                    <a:prstClr val="white"/>
                  </a:solidFill>
                  <a:effectLst/>
                  <a:uLnTx/>
                  <a:uFillTx/>
                  <a:latin typeface="Calibri" panose="020F0502020204030204"/>
                  <a:ea typeface="+mn-ea"/>
                  <a:cs typeface="+mn-cs"/>
                </a:rPr>
                <a:t>Set Up Provider Contract</a:t>
              </a:r>
            </a:p>
          </p:txBody>
        </p:sp>
      </p:grpSp>
      <p:sp>
        <p:nvSpPr>
          <p:cNvPr id="66" name="Rectangle: Rounded Corners 65">
            <a:extLst>
              <a:ext uri="{FF2B5EF4-FFF2-40B4-BE49-F238E27FC236}">
                <a16:creationId xmlns:a16="http://schemas.microsoft.com/office/drawing/2014/main" id="{DA41E7C6-8133-43B8-A913-A491ECD6118C}"/>
              </a:ext>
            </a:extLst>
          </p:cNvPr>
          <p:cNvSpPr/>
          <p:nvPr/>
        </p:nvSpPr>
        <p:spPr>
          <a:xfrm>
            <a:off x="5082505" y="2152486"/>
            <a:ext cx="900000" cy="1082370"/>
          </a:xfrm>
          <a:prstGeom prst="roundRect">
            <a:avLst/>
          </a:prstGeom>
          <a:solidFill>
            <a:srgbClr val="21346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20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2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NZ" sz="2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2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2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2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NZ" sz="28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7" name="TextBox 66">
            <a:extLst>
              <a:ext uri="{FF2B5EF4-FFF2-40B4-BE49-F238E27FC236}">
                <a16:creationId xmlns:a16="http://schemas.microsoft.com/office/drawing/2014/main" id="{6D47C063-A2F6-4F25-8B27-AA0C725C4AC2}"/>
              </a:ext>
            </a:extLst>
          </p:cNvPr>
          <p:cNvSpPr txBox="1"/>
          <p:nvPr/>
        </p:nvSpPr>
        <p:spPr>
          <a:xfrm>
            <a:off x="5051295" y="2441938"/>
            <a:ext cx="915919" cy="73866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NZ" sz="1400" b="1" i="0" u="none" strike="noStrike" kern="1200" cap="none" spc="0" normalizeH="0" baseline="0" noProof="0" dirty="0">
                <a:ln>
                  <a:noFill/>
                </a:ln>
                <a:solidFill>
                  <a:prstClr val="white"/>
                </a:solidFill>
                <a:effectLst/>
                <a:uLnTx/>
                <a:uFillTx/>
                <a:latin typeface="Calibri" panose="020F0502020204030204"/>
                <a:ea typeface="+mn-ea"/>
                <a:cs typeface="+mn-cs"/>
              </a:rPr>
              <a:t>Validate</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NZ" sz="1400" b="1" i="0" u="none" strike="noStrike" kern="1200" cap="none" spc="0" normalizeH="0" baseline="0" noProof="0" dirty="0">
                <a:ln>
                  <a:noFill/>
                </a:ln>
                <a:solidFill>
                  <a:prstClr val="white"/>
                </a:solidFill>
                <a:effectLst/>
                <a:uLnTx/>
                <a:uFillTx/>
                <a:latin typeface="Calibri" panose="020F0502020204030204"/>
                <a:ea typeface="+mn-ea"/>
                <a:cs typeface="+mn-cs"/>
              </a:rPr>
              <a:t>Claims (daily)</a:t>
            </a:r>
          </a:p>
        </p:txBody>
      </p:sp>
      <p:sp>
        <p:nvSpPr>
          <p:cNvPr id="68" name="Rectangle: Rounded Corners 67">
            <a:extLst>
              <a:ext uri="{FF2B5EF4-FFF2-40B4-BE49-F238E27FC236}">
                <a16:creationId xmlns:a16="http://schemas.microsoft.com/office/drawing/2014/main" id="{E960BA0F-5DA5-4A08-ACB4-DD4EEAF1115D}"/>
              </a:ext>
            </a:extLst>
          </p:cNvPr>
          <p:cNvSpPr/>
          <p:nvPr/>
        </p:nvSpPr>
        <p:spPr>
          <a:xfrm>
            <a:off x="6855198" y="2156288"/>
            <a:ext cx="900000" cy="1401700"/>
          </a:xfrm>
          <a:prstGeom prst="roundRect">
            <a:avLst/>
          </a:prstGeom>
          <a:solidFill>
            <a:srgbClr val="21346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20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2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NZ" sz="2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2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2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2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NZ" sz="28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69" name="Group 68">
            <a:extLst>
              <a:ext uri="{FF2B5EF4-FFF2-40B4-BE49-F238E27FC236}">
                <a16:creationId xmlns:a16="http://schemas.microsoft.com/office/drawing/2014/main" id="{B0B6FDD8-E7A6-4587-96EA-9DCCA8EA8A20}"/>
              </a:ext>
            </a:extLst>
          </p:cNvPr>
          <p:cNvGrpSpPr/>
          <p:nvPr/>
        </p:nvGrpSpPr>
        <p:grpSpPr>
          <a:xfrm>
            <a:off x="1395174" y="2371310"/>
            <a:ext cx="1001591" cy="1150379"/>
            <a:chOff x="2713159" y="2361035"/>
            <a:chExt cx="1001591" cy="1150379"/>
          </a:xfrm>
          <a:solidFill>
            <a:srgbClr val="213463"/>
          </a:solidFill>
        </p:grpSpPr>
        <p:sp>
          <p:nvSpPr>
            <p:cNvPr id="70" name="TextBox 69">
              <a:extLst>
                <a:ext uri="{FF2B5EF4-FFF2-40B4-BE49-F238E27FC236}">
                  <a16:creationId xmlns:a16="http://schemas.microsoft.com/office/drawing/2014/main" id="{30925FB7-0752-439F-A280-B7D893E1174A}"/>
                </a:ext>
              </a:extLst>
            </p:cNvPr>
            <p:cNvSpPr txBox="1"/>
            <p:nvPr/>
          </p:nvSpPr>
          <p:spPr>
            <a:xfrm>
              <a:off x="2713159" y="3203637"/>
              <a:ext cx="1001591" cy="307777"/>
            </a:xfrm>
            <a:prstGeom prst="rect">
              <a:avLst/>
            </a:prstGeom>
            <a:grp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NZ" sz="1400" b="1" i="0" u="none" strike="noStrike" kern="1200" cap="none" spc="0" normalizeH="0" baseline="0" noProof="0" dirty="0">
                  <a:ln>
                    <a:noFill/>
                  </a:ln>
                  <a:solidFill>
                    <a:prstClr val="white"/>
                  </a:solidFill>
                  <a:effectLst/>
                  <a:uLnTx/>
                  <a:uFillTx/>
                  <a:latin typeface="Calibri" panose="020F0502020204030204"/>
                  <a:ea typeface="+mn-ea"/>
                  <a:cs typeface="+mn-cs"/>
                </a:rPr>
                <a:t>Vaccinate</a:t>
              </a:r>
            </a:p>
          </p:txBody>
        </p:sp>
        <p:pic>
          <p:nvPicPr>
            <p:cNvPr id="71" name="Picture 6">
              <a:extLst>
                <a:ext uri="{FF2B5EF4-FFF2-40B4-BE49-F238E27FC236}">
                  <a16:creationId xmlns:a16="http://schemas.microsoft.com/office/drawing/2014/main" id="{54D602C4-CE1D-43A0-B23F-224B20C256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1686" y="2361035"/>
              <a:ext cx="842602" cy="842602"/>
            </a:xfrm>
            <a:prstGeom prst="rect">
              <a:avLst/>
            </a:prstGeom>
            <a:grpFill/>
          </p:spPr>
        </p:pic>
      </p:grpSp>
      <p:sp>
        <p:nvSpPr>
          <p:cNvPr id="72" name="Arc 71">
            <a:extLst>
              <a:ext uri="{FF2B5EF4-FFF2-40B4-BE49-F238E27FC236}">
                <a16:creationId xmlns:a16="http://schemas.microsoft.com/office/drawing/2014/main" id="{DF4BD197-0AEF-4D73-B700-15AAF7FDCF3D}"/>
              </a:ext>
            </a:extLst>
          </p:cNvPr>
          <p:cNvSpPr/>
          <p:nvPr/>
        </p:nvSpPr>
        <p:spPr>
          <a:xfrm rot="20493931">
            <a:off x="1999907" y="2129739"/>
            <a:ext cx="609600" cy="549317"/>
          </a:xfrm>
          <a:prstGeom prst="arc">
            <a:avLst>
              <a:gd name="adj1" fmla="val 12696360"/>
              <a:gd name="adj2" fmla="val 6905012"/>
            </a:avLst>
          </a:prstGeom>
          <a:ln w="38100">
            <a:solidFill>
              <a:schemeClr val="bg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2" name="TextBox 81">
            <a:extLst>
              <a:ext uri="{FF2B5EF4-FFF2-40B4-BE49-F238E27FC236}">
                <a16:creationId xmlns:a16="http://schemas.microsoft.com/office/drawing/2014/main" id="{832CBAE2-75E3-467A-9369-AA2B16FF8562}"/>
              </a:ext>
            </a:extLst>
          </p:cNvPr>
          <p:cNvSpPr txBox="1"/>
          <p:nvPr/>
        </p:nvSpPr>
        <p:spPr>
          <a:xfrm>
            <a:off x="6847843" y="2450239"/>
            <a:ext cx="915919" cy="73866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NZ" sz="1400" b="1" i="0" u="none" strike="noStrike" kern="1200" cap="none" spc="0" normalizeH="0" baseline="0" noProof="0" dirty="0">
                <a:ln>
                  <a:noFill/>
                </a:ln>
                <a:solidFill>
                  <a:prstClr val="white"/>
                </a:solidFill>
                <a:effectLst/>
                <a:uLnTx/>
                <a:uFillTx/>
                <a:latin typeface="Calibri" panose="020F0502020204030204"/>
                <a:ea typeface="+mn-ea"/>
                <a:cs typeface="+mn-cs"/>
              </a:rPr>
              <a:t>Process Payments (weekly)</a:t>
            </a:r>
          </a:p>
        </p:txBody>
      </p:sp>
      <p:grpSp>
        <p:nvGrpSpPr>
          <p:cNvPr id="83" name="Group 82">
            <a:extLst>
              <a:ext uri="{FF2B5EF4-FFF2-40B4-BE49-F238E27FC236}">
                <a16:creationId xmlns:a16="http://schemas.microsoft.com/office/drawing/2014/main" id="{1AAFC636-E792-4C5D-B041-AA2A572C9F63}"/>
              </a:ext>
            </a:extLst>
          </p:cNvPr>
          <p:cNvGrpSpPr/>
          <p:nvPr/>
        </p:nvGrpSpPr>
        <p:grpSpPr>
          <a:xfrm>
            <a:off x="5971870" y="2130939"/>
            <a:ext cx="1343128" cy="329362"/>
            <a:chOff x="8022156" y="3200181"/>
            <a:chExt cx="1343128" cy="329362"/>
          </a:xfrm>
        </p:grpSpPr>
        <p:cxnSp>
          <p:nvCxnSpPr>
            <p:cNvPr id="84" name="Straight Arrow Connector 83">
              <a:extLst>
                <a:ext uri="{FF2B5EF4-FFF2-40B4-BE49-F238E27FC236}">
                  <a16:creationId xmlns:a16="http://schemas.microsoft.com/office/drawing/2014/main" id="{3CDC880B-4CCB-42A2-94B9-B1E0E6F4CF6E}"/>
                </a:ext>
              </a:extLst>
            </p:cNvPr>
            <p:cNvCxnSpPr>
              <a:cxnSpLocks/>
            </p:cNvCxnSpPr>
            <p:nvPr/>
          </p:nvCxnSpPr>
          <p:spPr>
            <a:xfrm>
              <a:off x="8086725" y="3529543"/>
              <a:ext cx="726316" cy="0"/>
            </a:xfrm>
            <a:prstGeom prst="straightConnector1">
              <a:avLst/>
            </a:prstGeom>
            <a:ln w="5715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85" name="TextBox 84">
              <a:extLst>
                <a:ext uri="{FF2B5EF4-FFF2-40B4-BE49-F238E27FC236}">
                  <a16:creationId xmlns:a16="http://schemas.microsoft.com/office/drawing/2014/main" id="{C199B8CC-B7AB-4CF6-B31B-4B0C8BAB3B39}"/>
                </a:ext>
              </a:extLst>
            </p:cNvPr>
            <p:cNvSpPr txBox="1"/>
            <p:nvPr/>
          </p:nvSpPr>
          <p:spPr>
            <a:xfrm>
              <a:off x="8022156" y="3200181"/>
              <a:ext cx="1343128"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NZ" sz="1400" b="0" i="0" u="none" strike="noStrike" kern="1200" cap="none" spc="0" normalizeH="0" baseline="0" noProof="0" dirty="0">
                  <a:ln>
                    <a:noFill/>
                  </a:ln>
                  <a:solidFill>
                    <a:prstClr val="black"/>
                  </a:solidFill>
                  <a:effectLst/>
                  <a:uLnTx/>
                  <a:uFillTx/>
                  <a:latin typeface="Calibri" panose="020F0502020204030204"/>
                  <a:ea typeface="+mn-ea"/>
                  <a:cs typeface="+mn-cs"/>
                </a:rPr>
                <a:t>Weekly</a:t>
              </a:r>
            </a:p>
          </p:txBody>
        </p:sp>
      </p:grpSp>
      <p:sp>
        <p:nvSpPr>
          <p:cNvPr id="91" name="TextBox 90">
            <a:extLst>
              <a:ext uri="{FF2B5EF4-FFF2-40B4-BE49-F238E27FC236}">
                <a16:creationId xmlns:a16="http://schemas.microsoft.com/office/drawing/2014/main" id="{D97B73D6-F987-42FB-8041-DA64F6CAFC47}"/>
              </a:ext>
            </a:extLst>
          </p:cNvPr>
          <p:cNvSpPr txBox="1"/>
          <p:nvPr/>
        </p:nvSpPr>
        <p:spPr>
          <a:xfrm>
            <a:off x="3853187" y="3450507"/>
            <a:ext cx="2129211"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NZ" sz="1400" b="0" i="0" u="none" strike="noStrike" kern="1200" cap="none" spc="0" normalizeH="0" baseline="0" noProof="0" dirty="0">
                <a:ln>
                  <a:noFill/>
                </a:ln>
                <a:solidFill>
                  <a:prstClr val="black"/>
                </a:solidFill>
                <a:effectLst/>
                <a:uLnTx/>
                <a:uFillTx/>
                <a:latin typeface="Calibri" panose="020F0502020204030204"/>
                <a:ea typeface="+mn-ea"/>
                <a:cs typeface="+mn-cs"/>
              </a:rPr>
              <a:t>Invoiced (Reference#, activity rate)</a:t>
            </a:r>
          </a:p>
        </p:txBody>
      </p:sp>
      <p:pic>
        <p:nvPicPr>
          <p:cNvPr id="94" name="Picture 4">
            <a:extLst>
              <a:ext uri="{FF2B5EF4-FFF2-40B4-BE49-F238E27FC236}">
                <a16:creationId xmlns:a16="http://schemas.microsoft.com/office/drawing/2014/main" id="{4903D406-F60D-4851-9DCB-C49878B052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0821" y="3212463"/>
            <a:ext cx="1209976" cy="1209976"/>
          </a:xfrm>
          <a:prstGeom prst="rect">
            <a:avLst/>
          </a:prstGeom>
          <a:noFill/>
          <a:extLst>
            <a:ext uri="{909E8E84-426E-40DD-AFC4-6F175D3DCCD1}">
              <a14:hiddenFill xmlns:a14="http://schemas.microsoft.com/office/drawing/2010/main">
                <a:solidFill>
                  <a:srgbClr val="FFFFFF"/>
                </a:solidFill>
              </a14:hiddenFill>
            </a:ext>
          </a:extLst>
        </p:spPr>
      </p:pic>
      <p:sp>
        <p:nvSpPr>
          <p:cNvPr id="95" name="TextBox 94">
            <a:extLst>
              <a:ext uri="{FF2B5EF4-FFF2-40B4-BE49-F238E27FC236}">
                <a16:creationId xmlns:a16="http://schemas.microsoft.com/office/drawing/2014/main" id="{E68173E2-2AAD-44F7-BE3E-C3A85FC92D61}"/>
              </a:ext>
            </a:extLst>
          </p:cNvPr>
          <p:cNvSpPr txBox="1"/>
          <p:nvPr/>
        </p:nvSpPr>
        <p:spPr>
          <a:xfrm>
            <a:off x="8139392" y="3151869"/>
            <a:ext cx="920351"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NZ" sz="1400" b="0" i="0" u="none" strike="noStrike" kern="1200" cap="none" spc="0" normalizeH="0" baseline="0" noProof="0" dirty="0">
                <a:ln>
                  <a:noFill/>
                </a:ln>
                <a:solidFill>
                  <a:prstClr val="black"/>
                </a:solidFill>
                <a:effectLst/>
                <a:uLnTx/>
                <a:uFillTx/>
                <a:latin typeface="Calibri" panose="020F0502020204030204"/>
                <a:ea typeface="+mn-ea"/>
                <a:cs typeface="+mn-cs"/>
              </a:rPr>
              <a:t>Provider</a:t>
            </a:r>
          </a:p>
        </p:txBody>
      </p:sp>
      <p:sp>
        <p:nvSpPr>
          <p:cNvPr id="99" name="TextBox 98">
            <a:extLst>
              <a:ext uri="{FF2B5EF4-FFF2-40B4-BE49-F238E27FC236}">
                <a16:creationId xmlns:a16="http://schemas.microsoft.com/office/drawing/2014/main" id="{34D9600E-9867-41E1-87ED-F29904045141}"/>
              </a:ext>
            </a:extLst>
          </p:cNvPr>
          <p:cNvSpPr txBox="1"/>
          <p:nvPr/>
        </p:nvSpPr>
        <p:spPr>
          <a:xfrm>
            <a:off x="3921385" y="2251468"/>
            <a:ext cx="774186" cy="307777"/>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NZ" sz="1400" b="0" i="0" u="none" strike="noStrike" kern="1200" cap="none" spc="0" normalizeH="0" baseline="0" noProof="0" dirty="0">
                <a:ln>
                  <a:noFill/>
                </a:ln>
                <a:solidFill>
                  <a:prstClr val="black"/>
                </a:solidFill>
                <a:effectLst/>
                <a:uLnTx/>
                <a:uFillTx/>
                <a:latin typeface="Calibri" panose="020F0502020204030204"/>
                <a:ea typeface="+mn-ea"/>
                <a:cs typeface="+mn-cs"/>
              </a:rPr>
              <a:t>Pending</a:t>
            </a:r>
          </a:p>
        </p:txBody>
      </p:sp>
      <p:pic>
        <p:nvPicPr>
          <p:cNvPr id="100" name="Picture 18">
            <a:extLst>
              <a:ext uri="{FF2B5EF4-FFF2-40B4-BE49-F238E27FC236}">
                <a16:creationId xmlns:a16="http://schemas.microsoft.com/office/drawing/2014/main" id="{A9F0B43B-A929-4991-A307-F064C1C241F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81834" y="1575290"/>
            <a:ext cx="663187" cy="663187"/>
          </a:xfrm>
          <a:prstGeom prst="rect">
            <a:avLst/>
          </a:prstGeom>
          <a:noFill/>
          <a:extLst>
            <a:ext uri="{909E8E84-426E-40DD-AFC4-6F175D3DCCD1}">
              <a14:hiddenFill xmlns:a14="http://schemas.microsoft.com/office/drawing/2010/main">
                <a:solidFill>
                  <a:srgbClr val="FFFFFF"/>
                </a:solidFill>
              </a14:hiddenFill>
            </a:ext>
          </a:extLst>
        </p:spPr>
      </p:pic>
      <p:grpSp>
        <p:nvGrpSpPr>
          <p:cNvPr id="101" name="Group 100">
            <a:extLst>
              <a:ext uri="{FF2B5EF4-FFF2-40B4-BE49-F238E27FC236}">
                <a16:creationId xmlns:a16="http://schemas.microsoft.com/office/drawing/2014/main" id="{AE3CF050-4073-432D-A402-5BCF1D29FFE3}"/>
              </a:ext>
            </a:extLst>
          </p:cNvPr>
          <p:cNvGrpSpPr/>
          <p:nvPr/>
        </p:nvGrpSpPr>
        <p:grpSpPr>
          <a:xfrm rot="19388504">
            <a:off x="7832426" y="2274698"/>
            <a:ext cx="825034" cy="636543"/>
            <a:chOff x="10080005" y="3549199"/>
            <a:chExt cx="689979" cy="636543"/>
          </a:xfrm>
        </p:grpSpPr>
        <p:cxnSp>
          <p:nvCxnSpPr>
            <p:cNvPr id="102" name="Straight Arrow Connector 101">
              <a:extLst>
                <a:ext uri="{FF2B5EF4-FFF2-40B4-BE49-F238E27FC236}">
                  <a16:creationId xmlns:a16="http://schemas.microsoft.com/office/drawing/2014/main" id="{E35AB06C-06E9-433F-BB60-CE82F581B649}"/>
                </a:ext>
              </a:extLst>
            </p:cNvPr>
            <p:cNvCxnSpPr>
              <a:cxnSpLocks/>
            </p:cNvCxnSpPr>
            <p:nvPr/>
          </p:nvCxnSpPr>
          <p:spPr>
            <a:xfrm rot="2211496" flipV="1">
              <a:off x="10103493" y="3573750"/>
              <a:ext cx="636661" cy="611992"/>
            </a:xfrm>
            <a:prstGeom prst="straightConnector1">
              <a:avLst/>
            </a:prstGeom>
            <a:ln w="5715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103" name="TextBox 102">
              <a:extLst>
                <a:ext uri="{FF2B5EF4-FFF2-40B4-BE49-F238E27FC236}">
                  <a16:creationId xmlns:a16="http://schemas.microsoft.com/office/drawing/2014/main" id="{12766005-4576-4948-8EE7-7B6F7F4FE828}"/>
                </a:ext>
              </a:extLst>
            </p:cNvPr>
            <p:cNvSpPr txBox="1"/>
            <p:nvPr/>
          </p:nvSpPr>
          <p:spPr>
            <a:xfrm>
              <a:off x="10080005" y="3549199"/>
              <a:ext cx="689979" cy="307777"/>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NZ" sz="1400" b="0" i="0" u="none" strike="noStrike" kern="1200" cap="none" spc="0" normalizeH="0" baseline="0" noProof="0" dirty="0">
                  <a:ln>
                    <a:noFill/>
                  </a:ln>
                  <a:solidFill>
                    <a:prstClr val="black"/>
                  </a:solidFill>
                  <a:effectLst/>
                  <a:uLnTx/>
                  <a:uFillTx/>
                  <a:latin typeface="Calibri" panose="020F0502020204030204"/>
                  <a:ea typeface="+mn-ea"/>
                  <a:cs typeface="+mn-cs"/>
                </a:rPr>
                <a:t>Payment</a:t>
              </a:r>
            </a:p>
          </p:txBody>
        </p:sp>
      </p:grpSp>
      <p:cxnSp>
        <p:nvCxnSpPr>
          <p:cNvPr id="105" name="Straight Arrow Connector 104">
            <a:extLst>
              <a:ext uri="{FF2B5EF4-FFF2-40B4-BE49-F238E27FC236}">
                <a16:creationId xmlns:a16="http://schemas.microsoft.com/office/drawing/2014/main" id="{9E7A6C32-FBED-4599-818A-FA95F6BF0561}"/>
              </a:ext>
            </a:extLst>
          </p:cNvPr>
          <p:cNvCxnSpPr>
            <a:cxnSpLocks/>
          </p:cNvCxnSpPr>
          <p:nvPr/>
        </p:nvCxnSpPr>
        <p:spPr>
          <a:xfrm flipH="1">
            <a:off x="8175577" y="4229195"/>
            <a:ext cx="16504" cy="998927"/>
          </a:xfrm>
          <a:prstGeom prst="straightConnector1">
            <a:avLst/>
          </a:prstGeom>
          <a:ln w="57150">
            <a:solidFill>
              <a:srgbClr val="00B0F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6" name="Straight Arrow Connector 105">
            <a:extLst>
              <a:ext uri="{FF2B5EF4-FFF2-40B4-BE49-F238E27FC236}">
                <a16:creationId xmlns:a16="http://schemas.microsoft.com/office/drawing/2014/main" id="{82154B11-DE7C-4FA6-AFE1-3A77F9BB4812}"/>
              </a:ext>
            </a:extLst>
          </p:cNvPr>
          <p:cNvCxnSpPr>
            <a:cxnSpLocks/>
          </p:cNvCxnSpPr>
          <p:nvPr/>
        </p:nvCxnSpPr>
        <p:spPr>
          <a:xfrm flipH="1">
            <a:off x="2456522" y="5199441"/>
            <a:ext cx="5719055" cy="28681"/>
          </a:xfrm>
          <a:prstGeom prst="straightConnector1">
            <a:avLst/>
          </a:prstGeom>
          <a:ln w="57150">
            <a:solidFill>
              <a:srgbClr val="00B0F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7" name="Straight Arrow Connector 106">
            <a:extLst>
              <a:ext uri="{FF2B5EF4-FFF2-40B4-BE49-F238E27FC236}">
                <a16:creationId xmlns:a16="http://schemas.microsoft.com/office/drawing/2014/main" id="{FA8CEFDE-8CF3-426C-AD28-76006066548B}"/>
              </a:ext>
            </a:extLst>
          </p:cNvPr>
          <p:cNvCxnSpPr>
            <a:cxnSpLocks/>
          </p:cNvCxnSpPr>
          <p:nvPr/>
        </p:nvCxnSpPr>
        <p:spPr>
          <a:xfrm flipH="1" flipV="1">
            <a:off x="2462274" y="4813414"/>
            <a:ext cx="4562" cy="444722"/>
          </a:xfrm>
          <a:prstGeom prst="straightConnector1">
            <a:avLst/>
          </a:prstGeom>
          <a:ln w="5715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108" name="TextBox 107">
            <a:extLst>
              <a:ext uri="{FF2B5EF4-FFF2-40B4-BE49-F238E27FC236}">
                <a16:creationId xmlns:a16="http://schemas.microsoft.com/office/drawing/2014/main" id="{5FCF13CE-0023-4D56-B78E-F1AA759A9AC6}"/>
              </a:ext>
            </a:extLst>
          </p:cNvPr>
          <p:cNvSpPr txBox="1"/>
          <p:nvPr/>
        </p:nvSpPr>
        <p:spPr>
          <a:xfrm>
            <a:off x="2724005" y="4468992"/>
            <a:ext cx="1245465" cy="73866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NZ" sz="1400" b="0" i="0" u="none" strike="noStrike" kern="1200" cap="none" spc="0" normalizeH="0" baseline="0" noProof="0" dirty="0">
                <a:ln>
                  <a:noFill/>
                </a:ln>
                <a:solidFill>
                  <a:prstClr val="black"/>
                </a:solidFill>
                <a:effectLst/>
                <a:uLnTx/>
                <a:uFillTx/>
                <a:latin typeface="Calibri" panose="020F0502020204030204"/>
                <a:ea typeface="+mn-ea"/>
                <a:cs typeface="+mn-cs"/>
              </a:rPr>
              <a:t>Payment Management Report</a:t>
            </a:r>
          </a:p>
        </p:txBody>
      </p:sp>
      <p:sp>
        <p:nvSpPr>
          <p:cNvPr id="109" name="Freeform: Shape 108">
            <a:extLst>
              <a:ext uri="{FF2B5EF4-FFF2-40B4-BE49-F238E27FC236}">
                <a16:creationId xmlns:a16="http://schemas.microsoft.com/office/drawing/2014/main" id="{83C94304-8DA7-4BBE-8AB6-4D14D5ECF00D}"/>
              </a:ext>
            </a:extLst>
          </p:cNvPr>
          <p:cNvSpPr/>
          <p:nvPr/>
        </p:nvSpPr>
        <p:spPr>
          <a:xfrm>
            <a:off x="2459570" y="2675170"/>
            <a:ext cx="809400" cy="1657074"/>
          </a:xfrm>
          <a:custGeom>
            <a:avLst/>
            <a:gdLst>
              <a:gd name="connsiteX0" fmla="*/ 51495 w 809400"/>
              <a:gd name="connsiteY0" fmla="*/ 1657074 h 1657074"/>
              <a:gd name="connsiteX1" fmla="*/ 8633 w 809400"/>
              <a:gd name="connsiteY1" fmla="*/ 792680 h 1657074"/>
              <a:gd name="connsiteX2" fmla="*/ 201514 w 809400"/>
              <a:gd name="connsiteY2" fmla="*/ 264043 h 1657074"/>
              <a:gd name="connsiteX3" fmla="*/ 751583 w 809400"/>
              <a:gd name="connsiteY3" fmla="*/ 21155 h 1657074"/>
              <a:gd name="connsiteX4" fmla="*/ 765870 w 809400"/>
              <a:gd name="connsiteY4" fmla="*/ 28299 h 16570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9400" h="1657074">
                <a:moveTo>
                  <a:pt x="51495" y="1657074"/>
                </a:moveTo>
                <a:cubicBezTo>
                  <a:pt x="17562" y="1340963"/>
                  <a:pt x="-16370" y="1024852"/>
                  <a:pt x="8633" y="792680"/>
                </a:cubicBezTo>
                <a:cubicBezTo>
                  <a:pt x="33636" y="560508"/>
                  <a:pt x="77689" y="392630"/>
                  <a:pt x="201514" y="264043"/>
                </a:cubicBezTo>
                <a:cubicBezTo>
                  <a:pt x="325339" y="135455"/>
                  <a:pt x="657524" y="60446"/>
                  <a:pt x="751583" y="21155"/>
                </a:cubicBezTo>
                <a:cubicBezTo>
                  <a:pt x="845642" y="-18136"/>
                  <a:pt x="805756" y="5081"/>
                  <a:pt x="765870" y="28299"/>
                </a:cubicBezTo>
              </a:path>
            </a:pathLst>
          </a:custGeom>
          <a:noFill/>
          <a:ln w="3810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0" name="TextBox 109">
            <a:extLst>
              <a:ext uri="{FF2B5EF4-FFF2-40B4-BE49-F238E27FC236}">
                <a16:creationId xmlns:a16="http://schemas.microsoft.com/office/drawing/2014/main" id="{022B9751-4358-40AB-8AB2-34B3ABE578FA}"/>
              </a:ext>
            </a:extLst>
          </p:cNvPr>
          <p:cNvSpPr txBox="1"/>
          <p:nvPr/>
        </p:nvSpPr>
        <p:spPr>
          <a:xfrm>
            <a:off x="2114624" y="3625907"/>
            <a:ext cx="929508"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NZ" sz="1400" b="1" i="0" u="none" strike="noStrike" kern="1200" cap="none" spc="0" normalizeH="0" baseline="0" noProof="0" dirty="0">
                <a:ln>
                  <a:noFill/>
                </a:ln>
                <a:solidFill>
                  <a:prstClr val="white"/>
                </a:solidFill>
                <a:effectLst/>
                <a:uLnTx/>
                <a:uFillTx/>
                <a:latin typeface="Calibri" panose="020F0502020204030204"/>
                <a:ea typeface="+mn-ea"/>
                <a:cs typeface="+mn-cs"/>
              </a:rPr>
              <a:t>Correct</a:t>
            </a:r>
          </a:p>
        </p:txBody>
      </p:sp>
      <p:sp>
        <p:nvSpPr>
          <p:cNvPr id="111" name="Freeform: Shape 110">
            <a:extLst>
              <a:ext uri="{FF2B5EF4-FFF2-40B4-BE49-F238E27FC236}">
                <a16:creationId xmlns:a16="http://schemas.microsoft.com/office/drawing/2014/main" id="{BFA59852-4471-4289-A2E8-72A1E92F78BA}"/>
              </a:ext>
            </a:extLst>
          </p:cNvPr>
          <p:cNvSpPr/>
          <p:nvPr/>
        </p:nvSpPr>
        <p:spPr>
          <a:xfrm>
            <a:off x="2456522" y="2672122"/>
            <a:ext cx="809400" cy="1657074"/>
          </a:xfrm>
          <a:custGeom>
            <a:avLst/>
            <a:gdLst>
              <a:gd name="connsiteX0" fmla="*/ 51495 w 809400"/>
              <a:gd name="connsiteY0" fmla="*/ 1657074 h 1657074"/>
              <a:gd name="connsiteX1" fmla="*/ 8633 w 809400"/>
              <a:gd name="connsiteY1" fmla="*/ 792680 h 1657074"/>
              <a:gd name="connsiteX2" fmla="*/ 201514 w 809400"/>
              <a:gd name="connsiteY2" fmla="*/ 264043 h 1657074"/>
              <a:gd name="connsiteX3" fmla="*/ 751583 w 809400"/>
              <a:gd name="connsiteY3" fmla="*/ 21155 h 1657074"/>
              <a:gd name="connsiteX4" fmla="*/ 765870 w 809400"/>
              <a:gd name="connsiteY4" fmla="*/ 28299 h 16570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9400" h="1657074">
                <a:moveTo>
                  <a:pt x="51495" y="1657074"/>
                </a:moveTo>
                <a:cubicBezTo>
                  <a:pt x="17562" y="1340963"/>
                  <a:pt x="-16370" y="1024852"/>
                  <a:pt x="8633" y="792680"/>
                </a:cubicBezTo>
                <a:cubicBezTo>
                  <a:pt x="33636" y="560508"/>
                  <a:pt x="77689" y="392630"/>
                  <a:pt x="201514" y="264043"/>
                </a:cubicBezTo>
                <a:cubicBezTo>
                  <a:pt x="325339" y="135455"/>
                  <a:pt x="657524" y="60446"/>
                  <a:pt x="751583" y="21155"/>
                </a:cubicBezTo>
                <a:cubicBezTo>
                  <a:pt x="845642" y="-18136"/>
                  <a:pt x="805756" y="5081"/>
                  <a:pt x="765870" y="28299"/>
                </a:cubicBezTo>
              </a:path>
            </a:pathLst>
          </a:custGeom>
          <a:noFill/>
          <a:ln w="38100">
            <a:solidFill>
              <a:schemeClr val="bg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4" name="TextBox 113">
            <a:extLst>
              <a:ext uri="{FF2B5EF4-FFF2-40B4-BE49-F238E27FC236}">
                <a16:creationId xmlns:a16="http://schemas.microsoft.com/office/drawing/2014/main" id="{641AE60B-5F19-4D47-8DF9-07214495CB51}"/>
              </a:ext>
            </a:extLst>
          </p:cNvPr>
          <p:cNvSpPr txBox="1"/>
          <p:nvPr/>
        </p:nvSpPr>
        <p:spPr>
          <a:xfrm>
            <a:off x="1542205" y="5053767"/>
            <a:ext cx="737331"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NZ" sz="1200" b="0" i="0" u="none" strike="noStrike" kern="1200" cap="none" spc="0" normalizeH="0" baseline="0" noProof="0" dirty="0">
                <a:ln>
                  <a:noFill/>
                </a:ln>
                <a:solidFill>
                  <a:prstClr val="black"/>
                </a:solidFill>
                <a:effectLst/>
                <a:uLnTx/>
                <a:uFillTx/>
                <a:latin typeface="Calibri" panose="020F0502020204030204"/>
                <a:ea typeface="+mn-ea"/>
                <a:cs typeface="+mn-cs"/>
              </a:rPr>
              <a:t>Review</a:t>
            </a:r>
          </a:p>
        </p:txBody>
      </p:sp>
      <p:sp>
        <p:nvSpPr>
          <p:cNvPr id="115" name="TextBox 114">
            <a:extLst>
              <a:ext uri="{FF2B5EF4-FFF2-40B4-BE49-F238E27FC236}">
                <a16:creationId xmlns:a16="http://schemas.microsoft.com/office/drawing/2014/main" id="{ABC36142-6136-4470-AD72-8BDA5979845B}"/>
              </a:ext>
            </a:extLst>
          </p:cNvPr>
          <p:cNvSpPr txBox="1"/>
          <p:nvPr/>
        </p:nvSpPr>
        <p:spPr>
          <a:xfrm>
            <a:off x="4882875" y="5192266"/>
            <a:ext cx="105550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NZ" sz="1200" b="0" i="0" u="none" strike="noStrike" kern="1200" cap="none" spc="0" normalizeH="0" baseline="0" noProof="0" dirty="0">
                <a:ln>
                  <a:noFill/>
                </a:ln>
                <a:solidFill>
                  <a:prstClr val="black"/>
                </a:solidFill>
                <a:effectLst/>
                <a:uLnTx/>
                <a:uFillTx/>
                <a:latin typeface="Calibri" panose="020F0502020204030204"/>
                <a:ea typeface="+mn-ea"/>
                <a:cs typeface="+mn-cs"/>
              </a:rPr>
              <a:t>Reconcile</a:t>
            </a:r>
          </a:p>
        </p:txBody>
      </p:sp>
      <p:grpSp>
        <p:nvGrpSpPr>
          <p:cNvPr id="116" name="Group 115">
            <a:extLst>
              <a:ext uri="{FF2B5EF4-FFF2-40B4-BE49-F238E27FC236}">
                <a16:creationId xmlns:a16="http://schemas.microsoft.com/office/drawing/2014/main" id="{DE1AB048-EE6D-4D63-8ECF-A0DAC075DB29}"/>
              </a:ext>
            </a:extLst>
          </p:cNvPr>
          <p:cNvGrpSpPr/>
          <p:nvPr/>
        </p:nvGrpSpPr>
        <p:grpSpPr>
          <a:xfrm>
            <a:off x="3917878" y="2688816"/>
            <a:ext cx="1327519" cy="315461"/>
            <a:chOff x="7886807" y="3863153"/>
            <a:chExt cx="1327519" cy="315461"/>
          </a:xfrm>
        </p:grpSpPr>
        <p:cxnSp>
          <p:nvCxnSpPr>
            <p:cNvPr id="117" name="Straight Arrow Connector 116">
              <a:extLst>
                <a:ext uri="{FF2B5EF4-FFF2-40B4-BE49-F238E27FC236}">
                  <a16:creationId xmlns:a16="http://schemas.microsoft.com/office/drawing/2014/main" id="{63E28646-4DC3-4078-8DFD-832F0170F1FB}"/>
                </a:ext>
              </a:extLst>
            </p:cNvPr>
            <p:cNvCxnSpPr>
              <a:cxnSpLocks/>
            </p:cNvCxnSpPr>
            <p:nvPr/>
          </p:nvCxnSpPr>
          <p:spPr>
            <a:xfrm>
              <a:off x="8086725" y="3863153"/>
              <a:ext cx="726316" cy="0"/>
            </a:xfrm>
            <a:prstGeom prst="straightConnector1">
              <a:avLst/>
            </a:prstGeom>
            <a:ln w="57150">
              <a:solidFill>
                <a:srgbClr val="00B0F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18" name="TextBox 117">
              <a:extLst>
                <a:ext uri="{FF2B5EF4-FFF2-40B4-BE49-F238E27FC236}">
                  <a16:creationId xmlns:a16="http://schemas.microsoft.com/office/drawing/2014/main" id="{92E9E74B-F5AC-49D0-8C34-53D9F31A2C98}"/>
                </a:ext>
              </a:extLst>
            </p:cNvPr>
            <p:cNvSpPr txBox="1"/>
            <p:nvPr/>
          </p:nvSpPr>
          <p:spPr>
            <a:xfrm>
              <a:off x="7886807" y="3870837"/>
              <a:ext cx="1327519" cy="307777"/>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NZ" sz="1400" b="0" i="0" u="none" strike="noStrike" kern="1200" cap="none" spc="0" normalizeH="0" baseline="0" noProof="0" dirty="0">
                  <a:ln>
                    <a:noFill/>
                  </a:ln>
                  <a:solidFill>
                    <a:prstClr val="black"/>
                  </a:solidFill>
                  <a:effectLst/>
                  <a:uLnTx/>
                  <a:uFillTx/>
                  <a:latin typeface="Calibri" panose="020F0502020204030204"/>
                  <a:ea typeface="+mn-ea"/>
                  <a:cs typeface="+mn-cs"/>
                </a:rPr>
                <a:t>Acknowledged</a:t>
              </a:r>
            </a:p>
          </p:txBody>
        </p:sp>
      </p:grpSp>
      <p:cxnSp>
        <p:nvCxnSpPr>
          <p:cNvPr id="120" name="Straight Arrow Connector 119">
            <a:extLst>
              <a:ext uri="{FF2B5EF4-FFF2-40B4-BE49-F238E27FC236}">
                <a16:creationId xmlns:a16="http://schemas.microsoft.com/office/drawing/2014/main" id="{0B4AACF3-942D-4955-8873-A555DB71F7E3}"/>
              </a:ext>
            </a:extLst>
          </p:cNvPr>
          <p:cNvCxnSpPr>
            <a:cxnSpLocks/>
          </p:cNvCxnSpPr>
          <p:nvPr/>
        </p:nvCxnSpPr>
        <p:spPr>
          <a:xfrm flipV="1">
            <a:off x="4108560" y="3411388"/>
            <a:ext cx="2687352" cy="19852"/>
          </a:xfrm>
          <a:prstGeom prst="straightConnector1">
            <a:avLst/>
          </a:prstGeom>
          <a:ln w="57150">
            <a:solidFill>
              <a:srgbClr val="00B0F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133" name="Group 132">
            <a:extLst>
              <a:ext uri="{FF2B5EF4-FFF2-40B4-BE49-F238E27FC236}">
                <a16:creationId xmlns:a16="http://schemas.microsoft.com/office/drawing/2014/main" id="{13A6F686-8F80-4050-9D7A-335D849E79A5}"/>
              </a:ext>
            </a:extLst>
          </p:cNvPr>
          <p:cNvGrpSpPr/>
          <p:nvPr/>
        </p:nvGrpSpPr>
        <p:grpSpPr>
          <a:xfrm>
            <a:off x="3958510" y="1927739"/>
            <a:ext cx="1749482" cy="347837"/>
            <a:chOff x="7937593" y="2941565"/>
            <a:chExt cx="1749482" cy="347837"/>
          </a:xfrm>
        </p:grpSpPr>
        <p:cxnSp>
          <p:nvCxnSpPr>
            <p:cNvPr id="134" name="Straight Arrow Connector 133">
              <a:extLst>
                <a:ext uri="{FF2B5EF4-FFF2-40B4-BE49-F238E27FC236}">
                  <a16:creationId xmlns:a16="http://schemas.microsoft.com/office/drawing/2014/main" id="{34F74EAC-9FAE-4E3A-9523-E8B21E1054AE}"/>
                </a:ext>
              </a:extLst>
            </p:cNvPr>
            <p:cNvCxnSpPr>
              <a:cxnSpLocks/>
            </p:cNvCxnSpPr>
            <p:nvPr/>
          </p:nvCxnSpPr>
          <p:spPr>
            <a:xfrm>
              <a:off x="8132905" y="3289402"/>
              <a:ext cx="726316" cy="0"/>
            </a:xfrm>
            <a:prstGeom prst="straightConnector1">
              <a:avLst/>
            </a:prstGeom>
            <a:ln w="57150">
              <a:solidFill>
                <a:srgbClr val="00B0F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5" name="TextBox 134">
              <a:extLst>
                <a:ext uri="{FF2B5EF4-FFF2-40B4-BE49-F238E27FC236}">
                  <a16:creationId xmlns:a16="http://schemas.microsoft.com/office/drawing/2014/main" id="{B83CB001-5332-4016-B34F-B031EF47F7AC}"/>
                </a:ext>
              </a:extLst>
            </p:cNvPr>
            <p:cNvSpPr txBox="1"/>
            <p:nvPr/>
          </p:nvSpPr>
          <p:spPr>
            <a:xfrm>
              <a:off x="7937593" y="2941565"/>
              <a:ext cx="1749482"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NZ" sz="1400" b="0" i="0" u="none" strike="noStrike" kern="1200" cap="none" spc="0" normalizeH="0" baseline="0" noProof="0" dirty="0">
                  <a:ln>
                    <a:noFill/>
                  </a:ln>
                  <a:solidFill>
                    <a:prstClr val="black"/>
                  </a:solidFill>
                  <a:effectLst/>
                  <a:uLnTx/>
                  <a:uFillTx/>
                  <a:latin typeface="Calibri" panose="020F0502020204030204"/>
                  <a:ea typeface="+mn-ea"/>
                  <a:cs typeface="+mn-cs"/>
                </a:rPr>
                <a:t>Submit Claims</a:t>
              </a:r>
            </a:p>
          </p:txBody>
        </p:sp>
      </p:grpSp>
      <p:grpSp>
        <p:nvGrpSpPr>
          <p:cNvPr id="6" name="Group 5">
            <a:extLst>
              <a:ext uri="{FF2B5EF4-FFF2-40B4-BE49-F238E27FC236}">
                <a16:creationId xmlns:a16="http://schemas.microsoft.com/office/drawing/2014/main" id="{F2637B7D-CCA8-4D9C-AEC8-8B1B71F47F75}"/>
              </a:ext>
            </a:extLst>
          </p:cNvPr>
          <p:cNvGrpSpPr/>
          <p:nvPr/>
        </p:nvGrpSpPr>
        <p:grpSpPr>
          <a:xfrm>
            <a:off x="6795912" y="3557988"/>
            <a:ext cx="1312148" cy="625720"/>
            <a:chOff x="6795912" y="3557988"/>
            <a:chExt cx="1312148" cy="625720"/>
          </a:xfrm>
        </p:grpSpPr>
        <p:cxnSp>
          <p:nvCxnSpPr>
            <p:cNvPr id="97" name="Straight Arrow Connector 96">
              <a:extLst>
                <a:ext uri="{FF2B5EF4-FFF2-40B4-BE49-F238E27FC236}">
                  <a16:creationId xmlns:a16="http://schemas.microsoft.com/office/drawing/2014/main" id="{BA2FA540-0348-4AB0-B011-E57FF54B5D3F}"/>
                </a:ext>
              </a:extLst>
            </p:cNvPr>
            <p:cNvCxnSpPr>
              <a:cxnSpLocks/>
            </p:cNvCxnSpPr>
            <p:nvPr/>
          </p:nvCxnSpPr>
          <p:spPr>
            <a:xfrm flipV="1">
              <a:off x="7314998" y="3914171"/>
              <a:ext cx="793062" cy="19513"/>
            </a:xfrm>
            <a:prstGeom prst="straightConnector1">
              <a:avLst/>
            </a:prstGeom>
            <a:ln w="5715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98" name="TextBox 97">
              <a:extLst>
                <a:ext uri="{FF2B5EF4-FFF2-40B4-BE49-F238E27FC236}">
                  <a16:creationId xmlns:a16="http://schemas.microsoft.com/office/drawing/2014/main" id="{05937A85-57C9-4DEE-ABA6-AF9BE3DDF175}"/>
                </a:ext>
              </a:extLst>
            </p:cNvPr>
            <p:cNvSpPr txBox="1"/>
            <p:nvPr/>
          </p:nvSpPr>
          <p:spPr>
            <a:xfrm>
              <a:off x="6795912" y="3660488"/>
              <a:ext cx="1024746"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NZ" sz="1400" b="0" i="0" u="none" strike="noStrike" kern="1200" cap="none" spc="0" normalizeH="0" baseline="0" noProof="0" dirty="0">
                  <a:ln>
                    <a:noFill/>
                  </a:ln>
                  <a:solidFill>
                    <a:prstClr val="black"/>
                  </a:solidFill>
                  <a:effectLst/>
                  <a:uLnTx/>
                  <a:uFillTx/>
                  <a:latin typeface="Calibri" panose="020F0502020204030204"/>
                  <a:ea typeface="+mn-ea"/>
                  <a:cs typeface="+mn-cs"/>
                </a:rPr>
                <a:t>BCTI,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NZ" sz="1400" b="0" i="0" u="none" strike="noStrike" kern="1200" cap="none" spc="0" normalizeH="0" baseline="0" noProof="0" dirty="0">
                  <a:ln>
                    <a:noFill/>
                  </a:ln>
                  <a:solidFill>
                    <a:prstClr val="black"/>
                  </a:solidFill>
                  <a:effectLst/>
                  <a:uLnTx/>
                  <a:uFillTx/>
                  <a:latin typeface="Calibri" panose="020F0502020204030204"/>
                  <a:ea typeface="+mn-ea"/>
                  <a:cs typeface="+mn-cs"/>
                </a:rPr>
                <a:t>Remittance</a:t>
              </a:r>
            </a:p>
          </p:txBody>
        </p:sp>
        <p:cxnSp>
          <p:nvCxnSpPr>
            <p:cNvPr id="54" name="Straight Arrow Connector 53">
              <a:extLst>
                <a:ext uri="{FF2B5EF4-FFF2-40B4-BE49-F238E27FC236}">
                  <a16:creationId xmlns:a16="http://schemas.microsoft.com/office/drawing/2014/main" id="{A2084C44-7A5F-4F4B-ABE6-EADE88C14744}"/>
                </a:ext>
              </a:extLst>
            </p:cNvPr>
            <p:cNvCxnSpPr>
              <a:cxnSpLocks/>
              <a:stCxn id="68" idx="2"/>
            </p:cNvCxnSpPr>
            <p:nvPr/>
          </p:nvCxnSpPr>
          <p:spPr>
            <a:xfrm>
              <a:off x="7305198" y="3557988"/>
              <a:ext cx="0" cy="388951"/>
            </a:xfrm>
            <a:prstGeom prst="straightConnector1">
              <a:avLst/>
            </a:prstGeom>
            <a:ln w="57150">
              <a:solidFill>
                <a:srgbClr val="00B0F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62" name="TextBox 61">
            <a:extLst>
              <a:ext uri="{FF2B5EF4-FFF2-40B4-BE49-F238E27FC236}">
                <a16:creationId xmlns:a16="http://schemas.microsoft.com/office/drawing/2014/main" id="{6924AA41-37BD-4C69-934B-B224585E7AFF}"/>
              </a:ext>
            </a:extLst>
          </p:cNvPr>
          <p:cNvSpPr txBox="1"/>
          <p:nvPr/>
        </p:nvSpPr>
        <p:spPr>
          <a:xfrm>
            <a:off x="2867975" y="2025192"/>
            <a:ext cx="1068651" cy="523220"/>
          </a:xfrm>
          <a:prstGeom prst="rect">
            <a:avLst/>
          </a:prstGeom>
          <a:solidFill>
            <a:srgbClr val="213463"/>
          </a:solidFill>
        </p:spPr>
        <p:txBody>
          <a:bodyPr wrap="square" lIns="36000" r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NZ" sz="1400" b="1" i="0" u="none" strike="noStrike" kern="1200" cap="none" spc="0" normalizeH="0" baseline="0" noProof="0" dirty="0">
                <a:ln>
                  <a:noFill/>
                </a:ln>
                <a:solidFill>
                  <a:prstClr val="white"/>
                </a:solidFill>
                <a:effectLst/>
                <a:uLnTx/>
                <a:uFillTx/>
                <a:latin typeface="Calibri" panose="020F0502020204030204"/>
                <a:ea typeface="+mn-ea"/>
                <a:cs typeface="+mn-cs"/>
              </a:rPr>
              <a:t>Immunisation Activities</a:t>
            </a:r>
          </a:p>
        </p:txBody>
      </p:sp>
      <p:pic>
        <p:nvPicPr>
          <p:cNvPr id="1028" name="Picture 4">
            <a:extLst>
              <a:ext uri="{FF2B5EF4-FFF2-40B4-BE49-F238E27FC236}">
                <a16:creationId xmlns:a16="http://schemas.microsoft.com/office/drawing/2014/main" id="{47277825-EFA1-41A3-B200-F482B37ADDB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2100156" y="4253745"/>
            <a:ext cx="663113" cy="663113"/>
          </a:xfrm>
          <a:prstGeom prst="rect">
            <a:avLst/>
          </a:prstGeom>
          <a:solidFill>
            <a:schemeClr val="bg1"/>
          </a:solidFill>
        </p:spPr>
      </p:pic>
      <p:cxnSp>
        <p:nvCxnSpPr>
          <p:cNvPr id="113" name="Straight Arrow Connector 112">
            <a:extLst>
              <a:ext uri="{FF2B5EF4-FFF2-40B4-BE49-F238E27FC236}">
                <a16:creationId xmlns:a16="http://schemas.microsoft.com/office/drawing/2014/main" id="{59894FAC-3728-45B5-88C4-8F92FA573E73}"/>
              </a:ext>
            </a:extLst>
          </p:cNvPr>
          <p:cNvCxnSpPr>
            <a:cxnSpLocks/>
          </p:cNvCxnSpPr>
          <p:nvPr/>
        </p:nvCxnSpPr>
        <p:spPr>
          <a:xfrm flipH="1" flipV="1">
            <a:off x="2208431" y="4838324"/>
            <a:ext cx="1" cy="605450"/>
          </a:xfrm>
          <a:prstGeom prst="straightConnector1">
            <a:avLst/>
          </a:prstGeom>
          <a:ln w="57150">
            <a:solidFill>
              <a:srgbClr val="00B0F0"/>
            </a:solidFill>
            <a:tailEnd type="triangle"/>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15CFBD16-CDB3-4C07-8550-FD4F62A22B0E}"/>
              </a:ext>
            </a:extLst>
          </p:cNvPr>
          <p:cNvGrpSpPr/>
          <p:nvPr/>
        </p:nvGrpSpPr>
        <p:grpSpPr>
          <a:xfrm>
            <a:off x="3236706" y="2559270"/>
            <a:ext cx="410715" cy="504000"/>
            <a:chOff x="5128504" y="1192931"/>
            <a:chExt cx="410715" cy="504000"/>
          </a:xfrm>
        </p:grpSpPr>
        <p:sp>
          <p:nvSpPr>
            <p:cNvPr id="7" name="Rectangle: Folded Corner 6">
              <a:extLst>
                <a:ext uri="{FF2B5EF4-FFF2-40B4-BE49-F238E27FC236}">
                  <a16:creationId xmlns:a16="http://schemas.microsoft.com/office/drawing/2014/main" id="{BE787BEA-16EF-4E84-BED4-92E1C59AEBE9}"/>
                </a:ext>
              </a:extLst>
            </p:cNvPr>
            <p:cNvSpPr/>
            <p:nvPr/>
          </p:nvSpPr>
          <p:spPr>
            <a:xfrm rot="10800000" flipH="1">
              <a:off x="5128504" y="1192931"/>
              <a:ext cx="410715" cy="504000"/>
            </a:xfrm>
            <a:prstGeom prst="foldedCorner">
              <a:avLst>
                <a:gd name="adj" fmla="val 4449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4" name="Straight Connector 3">
              <a:extLst>
                <a:ext uri="{FF2B5EF4-FFF2-40B4-BE49-F238E27FC236}">
                  <a16:creationId xmlns:a16="http://schemas.microsoft.com/office/drawing/2014/main" id="{6A49534C-0956-48BE-BDF5-1E908239668C}"/>
                </a:ext>
              </a:extLst>
            </p:cNvPr>
            <p:cNvCxnSpPr>
              <a:cxnSpLocks/>
            </p:cNvCxnSpPr>
            <p:nvPr/>
          </p:nvCxnSpPr>
          <p:spPr>
            <a:xfrm>
              <a:off x="5163923" y="1566188"/>
              <a:ext cx="326281"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76" name="Straight Connector 75">
              <a:extLst>
                <a:ext uri="{FF2B5EF4-FFF2-40B4-BE49-F238E27FC236}">
                  <a16:creationId xmlns:a16="http://schemas.microsoft.com/office/drawing/2014/main" id="{1E3274AA-8C2D-45CA-AD9F-662D067012C1}"/>
                </a:ext>
              </a:extLst>
            </p:cNvPr>
            <p:cNvCxnSpPr>
              <a:cxnSpLocks/>
            </p:cNvCxnSpPr>
            <p:nvPr/>
          </p:nvCxnSpPr>
          <p:spPr>
            <a:xfrm>
              <a:off x="5170273" y="1413788"/>
              <a:ext cx="326281"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77" name="Straight Connector 76">
              <a:extLst>
                <a:ext uri="{FF2B5EF4-FFF2-40B4-BE49-F238E27FC236}">
                  <a16:creationId xmlns:a16="http://schemas.microsoft.com/office/drawing/2014/main" id="{CBD58FC5-564D-464F-BC7C-FF02C1C32481}"/>
                </a:ext>
              </a:extLst>
            </p:cNvPr>
            <p:cNvCxnSpPr>
              <a:cxnSpLocks/>
            </p:cNvCxnSpPr>
            <p:nvPr/>
          </p:nvCxnSpPr>
          <p:spPr>
            <a:xfrm>
              <a:off x="5170273" y="1489988"/>
              <a:ext cx="326281" cy="0"/>
            </a:xfrm>
            <a:prstGeom prst="line">
              <a:avLst/>
            </a:prstGeom>
            <a:ln w="28575"/>
          </p:spPr>
          <p:style>
            <a:lnRef idx="1">
              <a:schemeClr val="dk1"/>
            </a:lnRef>
            <a:fillRef idx="0">
              <a:schemeClr val="dk1"/>
            </a:fillRef>
            <a:effectRef idx="0">
              <a:schemeClr val="dk1"/>
            </a:effectRef>
            <a:fontRef idx="minor">
              <a:schemeClr val="tx1"/>
            </a:fontRef>
          </p:style>
        </p:cxnSp>
      </p:grpSp>
      <p:grpSp>
        <p:nvGrpSpPr>
          <p:cNvPr id="73" name="Group 72">
            <a:extLst>
              <a:ext uri="{FF2B5EF4-FFF2-40B4-BE49-F238E27FC236}">
                <a16:creationId xmlns:a16="http://schemas.microsoft.com/office/drawing/2014/main" id="{7DDCB085-154B-4AFE-BD5E-D1887636E0ED}"/>
              </a:ext>
            </a:extLst>
          </p:cNvPr>
          <p:cNvGrpSpPr/>
          <p:nvPr/>
        </p:nvGrpSpPr>
        <p:grpSpPr>
          <a:xfrm>
            <a:off x="3083489" y="2476817"/>
            <a:ext cx="849048" cy="1280949"/>
            <a:chOff x="4401474" y="2345892"/>
            <a:chExt cx="849048" cy="1280949"/>
          </a:xfrm>
        </p:grpSpPr>
        <p:pic>
          <p:nvPicPr>
            <p:cNvPr id="74" name="Picture 8">
              <a:extLst>
                <a:ext uri="{FF2B5EF4-FFF2-40B4-BE49-F238E27FC236}">
                  <a16:creationId xmlns:a16="http://schemas.microsoft.com/office/drawing/2014/main" id="{FD5F5685-8899-44CC-B6C5-BB043153A2D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99182" y="2345892"/>
              <a:ext cx="751340" cy="751340"/>
            </a:xfrm>
            <a:prstGeom prst="rect">
              <a:avLst/>
            </a:prstGeom>
            <a:noFill/>
            <a:extLst>
              <a:ext uri="{909E8E84-426E-40DD-AFC4-6F175D3DCCD1}">
                <a14:hiddenFill xmlns:a14="http://schemas.microsoft.com/office/drawing/2010/main">
                  <a:solidFill>
                    <a:srgbClr val="FFFFFF"/>
                  </a:solidFill>
                </a14:hiddenFill>
              </a:ext>
            </a:extLst>
          </p:spPr>
        </p:pic>
        <p:sp>
          <p:nvSpPr>
            <p:cNvPr id="75" name="TextBox 74">
              <a:extLst>
                <a:ext uri="{FF2B5EF4-FFF2-40B4-BE49-F238E27FC236}">
                  <a16:creationId xmlns:a16="http://schemas.microsoft.com/office/drawing/2014/main" id="{46939B8F-A4A0-4EDF-A0EC-66BEE2230904}"/>
                </a:ext>
              </a:extLst>
            </p:cNvPr>
            <p:cNvSpPr txBox="1"/>
            <p:nvPr/>
          </p:nvSpPr>
          <p:spPr>
            <a:xfrm>
              <a:off x="4401474" y="3103621"/>
              <a:ext cx="717150"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NZ" sz="1400" b="1" i="0" u="none" strike="noStrike" kern="1200" cap="none" spc="0" normalizeH="0" baseline="0" noProof="0" dirty="0" err="1">
                  <a:ln>
                    <a:noFill/>
                  </a:ln>
                  <a:solidFill>
                    <a:prstClr val="white"/>
                  </a:solidFill>
                  <a:effectLst/>
                  <a:uLnTx/>
                  <a:uFillTx/>
                  <a:latin typeface="Calibri" panose="020F0502020204030204"/>
                  <a:ea typeface="+mn-ea"/>
                  <a:cs typeface="+mn-cs"/>
                </a:rPr>
                <a:t>NightlyExtract</a:t>
              </a:r>
              <a:endParaRPr kumimoji="0" lang="en-NZ" sz="14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2681995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fade">
                                      <p:cBhvr>
                                        <p:cTn id="7" dur="500"/>
                                        <p:tgtEl>
                                          <p:spTgt spid="6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9"/>
                                        </p:tgtEl>
                                        <p:attrNameLst>
                                          <p:attrName>style.visibility</p:attrName>
                                        </p:attrNameLst>
                                      </p:cBhvr>
                                      <p:to>
                                        <p:strVal val="visible"/>
                                      </p:to>
                                    </p:set>
                                    <p:animEffect transition="in" filter="fade">
                                      <p:cBhvr>
                                        <p:cTn id="12" dur="500"/>
                                        <p:tgtEl>
                                          <p:spTgt spid="6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2"/>
                                        </p:tgtEl>
                                        <p:attrNameLst>
                                          <p:attrName>style.visibility</p:attrName>
                                        </p:attrNameLst>
                                      </p:cBhvr>
                                      <p:to>
                                        <p:strVal val="visible"/>
                                      </p:to>
                                    </p:set>
                                    <p:animEffect transition="in" filter="wipe(down)">
                                      <p:cBhvr>
                                        <p:cTn id="17" dur="500"/>
                                        <p:tgtEl>
                                          <p:spTgt spid="7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62"/>
                                        </p:tgtEl>
                                        <p:attrNameLst>
                                          <p:attrName>style.visibility</p:attrName>
                                        </p:attrNameLst>
                                      </p:cBhvr>
                                      <p:to>
                                        <p:strVal val="visible"/>
                                      </p:to>
                                    </p:set>
                                    <p:animEffect transition="in" filter="fade">
                                      <p:cBhvr>
                                        <p:cTn id="25" dur="500"/>
                                        <p:tgtEl>
                                          <p:spTgt spid="62"/>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12"/>
                                        </p:tgtEl>
                                        <p:attrNameLst>
                                          <p:attrName>style.visibility</p:attrName>
                                        </p:attrNameLst>
                                      </p:cBhvr>
                                      <p:to>
                                        <p:strVal val="visible"/>
                                      </p:to>
                                    </p:set>
                                    <p:animEffect transition="in" filter="fade">
                                      <p:cBhvr>
                                        <p:cTn id="30" dur="500"/>
                                        <p:tgtEl>
                                          <p:spTgt spid="112"/>
                                        </p:tgtEl>
                                      </p:cBhvr>
                                    </p:animEffect>
                                  </p:childTnLst>
                                </p:cTn>
                              </p:par>
                            </p:childTnLst>
                          </p:cTn>
                        </p:par>
                        <p:par>
                          <p:cTn id="31" fill="hold">
                            <p:stCondLst>
                              <p:cond delay="500"/>
                            </p:stCondLst>
                            <p:childTnLst>
                              <p:par>
                                <p:cTn id="32" presetID="22" presetClass="entr" presetSubtype="4" fill="hold" nodeType="afterEffect">
                                  <p:stCondLst>
                                    <p:cond delay="0"/>
                                  </p:stCondLst>
                                  <p:childTnLst>
                                    <p:set>
                                      <p:cBhvr>
                                        <p:cTn id="33" dur="1" fill="hold">
                                          <p:stCondLst>
                                            <p:cond delay="0"/>
                                          </p:stCondLst>
                                        </p:cTn>
                                        <p:tgtEl>
                                          <p:spTgt spid="113"/>
                                        </p:tgtEl>
                                        <p:attrNameLst>
                                          <p:attrName>style.visibility</p:attrName>
                                        </p:attrNameLst>
                                      </p:cBhvr>
                                      <p:to>
                                        <p:strVal val="visible"/>
                                      </p:to>
                                    </p:set>
                                    <p:animEffect transition="in" filter="wipe(down)">
                                      <p:cBhvr>
                                        <p:cTn id="34" dur="500"/>
                                        <p:tgtEl>
                                          <p:spTgt spid="113"/>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14"/>
                                        </p:tgtEl>
                                        <p:attrNameLst>
                                          <p:attrName>style.visibility</p:attrName>
                                        </p:attrNameLst>
                                      </p:cBhvr>
                                      <p:to>
                                        <p:strVal val="visible"/>
                                      </p:to>
                                    </p:set>
                                    <p:animEffect transition="in" filter="fade">
                                      <p:cBhvr>
                                        <p:cTn id="37" dur="500"/>
                                        <p:tgtEl>
                                          <p:spTgt spid="114"/>
                                        </p:tgtEl>
                                      </p:cBhvr>
                                    </p:animEffect>
                                  </p:childTnLst>
                                </p:cTn>
                              </p:par>
                            </p:childTnLst>
                          </p:cTn>
                        </p:par>
                        <p:par>
                          <p:cTn id="38" fill="hold">
                            <p:stCondLst>
                              <p:cond delay="1000"/>
                            </p:stCondLst>
                            <p:childTnLst>
                              <p:par>
                                <p:cTn id="39" presetID="10" presetClass="entr" presetSubtype="0" fill="hold" nodeType="afterEffect">
                                  <p:stCondLst>
                                    <p:cond delay="0"/>
                                  </p:stCondLst>
                                  <p:childTnLst>
                                    <p:set>
                                      <p:cBhvr>
                                        <p:cTn id="40" dur="1" fill="hold">
                                          <p:stCondLst>
                                            <p:cond delay="0"/>
                                          </p:stCondLst>
                                        </p:cTn>
                                        <p:tgtEl>
                                          <p:spTgt spid="1028"/>
                                        </p:tgtEl>
                                        <p:attrNameLst>
                                          <p:attrName>style.visibility</p:attrName>
                                        </p:attrNameLst>
                                      </p:cBhvr>
                                      <p:to>
                                        <p:strVal val="visible"/>
                                      </p:to>
                                    </p:set>
                                    <p:animEffect transition="in" filter="fade">
                                      <p:cBhvr>
                                        <p:cTn id="41" dur="500"/>
                                        <p:tgtEl>
                                          <p:spTgt spid="1028"/>
                                        </p:tgtEl>
                                      </p:cBhvr>
                                    </p:animEffect>
                                  </p:childTnLst>
                                </p:cTn>
                              </p:par>
                            </p:childTnLst>
                          </p:cTn>
                        </p:par>
                        <p:par>
                          <p:cTn id="42" fill="hold">
                            <p:stCondLst>
                              <p:cond delay="1500"/>
                            </p:stCondLst>
                            <p:childTnLst>
                              <p:par>
                                <p:cTn id="43" presetID="10" presetClass="entr" presetSubtype="0" fill="hold" grpId="0" nodeType="afterEffect">
                                  <p:stCondLst>
                                    <p:cond delay="0"/>
                                  </p:stCondLst>
                                  <p:childTnLst>
                                    <p:set>
                                      <p:cBhvr>
                                        <p:cTn id="44" dur="1" fill="hold">
                                          <p:stCondLst>
                                            <p:cond delay="0"/>
                                          </p:stCondLst>
                                        </p:cTn>
                                        <p:tgtEl>
                                          <p:spTgt spid="108"/>
                                        </p:tgtEl>
                                        <p:attrNameLst>
                                          <p:attrName>style.visibility</p:attrName>
                                        </p:attrNameLst>
                                      </p:cBhvr>
                                      <p:to>
                                        <p:strVal val="visible"/>
                                      </p:to>
                                    </p:set>
                                    <p:animEffect transition="in" filter="fade">
                                      <p:cBhvr>
                                        <p:cTn id="45" dur="500"/>
                                        <p:tgtEl>
                                          <p:spTgt spid="108"/>
                                        </p:tgtEl>
                                      </p:cBhvr>
                                    </p:animEffect>
                                  </p:childTnLst>
                                </p:cTn>
                              </p:par>
                            </p:childTnLst>
                          </p:cTn>
                        </p:par>
                        <p:par>
                          <p:cTn id="46" fill="hold">
                            <p:stCondLst>
                              <p:cond delay="2000"/>
                            </p:stCondLst>
                            <p:childTnLst>
                              <p:par>
                                <p:cTn id="47" presetID="22" presetClass="entr" presetSubtype="4" fill="hold" grpId="0" nodeType="afterEffect">
                                  <p:stCondLst>
                                    <p:cond delay="0"/>
                                  </p:stCondLst>
                                  <p:childTnLst>
                                    <p:set>
                                      <p:cBhvr>
                                        <p:cTn id="48" dur="1" fill="hold">
                                          <p:stCondLst>
                                            <p:cond delay="0"/>
                                          </p:stCondLst>
                                        </p:cTn>
                                        <p:tgtEl>
                                          <p:spTgt spid="111"/>
                                        </p:tgtEl>
                                        <p:attrNameLst>
                                          <p:attrName>style.visibility</p:attrName>
                                        </p:attrNameLst>
                                      </p:cBhvr>
                                      <p:to>
                                        <p:strVal val="visible"/>
                                      </p:to>
                                    </p:set>
                                    <p:animEffect transition="in" filter="wipe(down)">
                                      <p:cBhvr>
                                        <p:cTn id="49" dur="500"/>
                                        <p:tgtEl>
                                          <p:spTgt spid="111"/>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10"/>
                                        </p:tgtEl>
                                        <p:attrNameLst>
                                          <p:attrName>style.visibility</p:attrName>
                                        </p:attrNameLst>
                                      </p:cBhvr>
                                      <p:to>
                                        <p:strVal val="visible"/>
                                      </p:to>
                                    </p:set>
                                    <p:animEffect transition="in" filter="fade">
                                      <p:cBhvr>
                                        <p:cTn id="52" dur="500"/>
                                        <p:tgtEl>
                                          <p:spTgt spid="110"/>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73"/>
                                        </p:tgtEl>
                                        <p:attrNameLst>
                                          <p:attrName>style.visibility</p:attrName>
                                        </p:attrNameLst>
                                      </p:cBhvr>
                                      <p:to>
                                        <p:strVal val="visible"/>
                                      </p:to>
                                    </p:set>
                                    <p:animEffect transition="in" filter="fade">
                                      <p:cBhvr>
                                        <p:cTn id="57" dur="500"/>
                                        <p:tgtEl>
                                          <p:spTgt spid="73"/>
                                        </p:tgtEl>
                                      </p:cBhvr>
                                    </p:animEffect>
                                  </p:childTnLst>
                                </p:cTn>
                              </p:par>
                            </p:childTnLst>
                          </p:cTn>
                        </p:par>
                        <p:par>
                          <p:cTn id="58" fill="hold">
                            <p:stCondLst>
                              <p:cond delay="500"/>
                            </p:stCondLst>
                            <p:childTnLst>
                              <p:par>
                                <p:cTn id="59" presetID="22" presetClass="entr" presetSubtype="8" fill="hold" nodeType="afterEffect">
                                  <p:stCondLst>
                                    <p:cond delay="0"/>
                                  </p:stCondLst>
                                  <p:childTnLst>
                                    <p:set>
                                      <p:cBhvr>
                                        <p:cTn id="60" dur="1" fill="hold">
                                          <p:stCondLst>
                                            <p:cond delay="0"/>
                                          </p:stCondLst>
                                        </p:cTn>
                                        <p:tgtEl>
                                          <p:spTgt spid="133"/>
                                        </p:tgtEl>
                                        <p:attrNameLst>
                                          <p:attrName>style.visibility</p:attrName>
                                        </p:attrNameLst>
                                      </p:cBhvr>
                                      <p:to>
                                        <p:strVal val="visible"/>
                                      </p:to>
                                    </p:set>
                                    <p:animEffect transition="in" filter="wipe(left)">
                                      <p:cBhvr>
                                        <p:cTn id="61" dur="500"/>
                                        <p:tgtEl>
                                          <p:spTgt spid="133"/>
                                        </p:tgtEl>
                                      </p:cBhvr>
                                    </p:animEffect>
                                  </p:childTnLst>
                                </p:cTn>
                              </p:par>
                            </p:childTnLst>
                          </p:cTn>
                        </p:par>
                        <p:par>
                          <p:cTn id="62" fill="hold">
                            <p:stCondLst>
                              <p:cond delay="1000"/>
                            </p:stCondLst>
                            <p:childTnLst>
                              <p:par>
                                <p:cTn id="63" presetID="10" presetClass="entr" presetSubtype="0" fill="hold" grpId="0" nodeType="afterEffect">
                                  <p:stCondLst>
                                    <p:cond delay="0"/>
                                  </p:stCondLst>
                                  <p:childTnLst>
                                    <p:set>
                                      <p:cBhvr>
                                        <p:cTn id="64" dur="1" fill="hold">
                                          <p:stCondLst>
                                            <p:cond delay="0"/>
                                          </p:stCondLst>
                                        </p:cTn>
                                        <p:tgtEl>
                                          <p:spTgt spid="99"/>
                                        </p:tgtEl>
                                        <p:attrNameLst>
                                          <p:attrName>style.visibility</p:attrName>
                                        </p:attrNameLst>
                                      </p:cBhvr>
                                      <p:to>
                                        <p:strVal val="visible"/>
                                      </p:to>
                                    </p:set>
                                    <p:animEffect transition="in" filter="fade">
                                      <p:cBhvr>
                                        <p:cTn id="65" dur="500"/>
                                        <p:tgtEl>
                                          <p:spTgt spid="99"/>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2" fill="hold" nodeType="clickEffect">
                                  <p:stCondLst>
                                    <p:cond delay="0"/>
                                  </p:stCondLst>
                                  <p:childTnLst>
                                    <p:set>
                                      <p:cBhvr>
                                        <p:cTn id="69" dur="1" fill="hold">
                                          <p:stCondLst>
                                            <p:cond delay="0"/>
                                          </p:stCondLst>
                                        </p:cTn>
                                        <p:tgtEl>
                                          <p:spTgt spid="116"/>
                                        </p:tgtEl>
                                        <p:attrNameLst>
                                          <p:attrName>style.visibility</p:attrName>
                                        </p:attrNameLst>
                                      </p:cBhvr>
                                      <p:to>
                                        <p:strVal val="visible"/>
                                      </p:to>
                                    </p:set>
                                    <p:animEffect transition="in" filter="wipe(right)">
                                      <p:cBhvr>
                                        <p:cTn id="70" dur="500"/>
                                        <p:tgtEl>
                                          <p:spTgt spid="116"/>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nodeType="clickEffect">
                                  <p:stCondLst>
                                    <p:cond delay="0"/>
                                  </p:stCondLst>
                                  <p:childTnLst>
                                    <p:set>
                                      <p:cBhvr>
                                        <p:cTn id="74" dur="1" fill="hold">
                                          <p:stCondLst>
                                            <p:cond delay="0"/>
                                          </p:stCondLst>
                                        </p:cTn>
                                        <p:tgtEl>
                                          <p:spTgt spid="83"/>
                                        </p:tgtEl>
                                        <p:attrNameLst>
                                          <p:attrName>style.visibility</p:attrName>
                                        </p:attrNameLst>
                                      </p:cBhvr>
                                      <p:to>
                                        <p:strVal val="visible"/>
                                      </p:to>
                                    </p:set>
                                    <p:animEffect transition="in" filter="wipe(left)">
                                      <p:cBhvr>
                                        <p:cTn id="75" dur="500"/>
                                        <p:tgtEl>
                                          <p:spTgt spid="83"/>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1" fill="hold" nodeType="clickEffect">
                                  <p:stCondLst>
                                    <p:cond delay="0"/>
                                  </p:stCondLst>
                                  <p:childTnLst>
                                    <p:set>
                                      <p:cBhvr>
                                        <p:cTn id="79" dur="1" fill="hold">
                                          <p:stCondLst>
                                            <p:cond delay="0"/>
                                          </p:stCondLst>
                                        </p:cTn>
                                        <p:tgtEl>
                                          <p:spTgt spid="6"/>
                                        </p:tgtEl>
                                        <p:attrNameLst>
                                          <p:attrName>style.visibility</p:attrName>
                                        </p:attrNameLst>
                                      </p:cBhvr>
                                      <p:to>
                                        <p:strVal val="visible"/>
                                      </p:to>
                                    </p:set>
                                    <p:animEffect transition="in" filter="wipe(up)">
                                      <p:cBhvr>
                                        <p:cTn id="80" dur="500"/>
                                        <p:tgtEl>
                                          <p:spTgt spid="6"/>
                                        </p:tgtEl>
                                      </p:cBhvr>
                                    </p:animEffect>
                                  </p:childTnLst>
                                </p:cTn>
                              </p:par>
                              <p:par>
                                <p:cTn id="81" presetID="22" presetClass="entr" presetSubtype="8" fill="hold" nodeType="withEffect">
                                  <p:stCondLst>
                                    <p:cond delay="0"/>
                                  </p:stCondLst>
                                  <p:childTnLst>
                                    <p:set>
                                      <p:cBhvr>
                                        <p:cTn id="82" dur="1" fill="hold">
                                          <p:stCondLst>
                                            <p:cond delay="0"/>
                                          </p:stCondLst>
                                        </p:cTn>
                                        <p:tgtEl>
                                          <p:spTgt spid="101"/>
                                        </p:tgtEl>
                                        <p:attrNameLst>
                                          <p:attrName>style.visibility</p:attrName>
                                        </p:attrNameLst>
                                      </p:cBhvr>
                                      <p:to>
                                        <p:strVal val="visible"/>
                                      </p:to>
                                    </p:set>
                                    <p:animEffect transition="in" filter="wipe(left)">
                                      <p:cBhvr>
                                        <p:cTn id="83" dur="500"/>
                                        <p:tgtEl>
                                          <p:spTgt spid="101"/>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2" fill="hold" grpId="0" nodeType="clickEffect">
                                  <p:stCondLst>
                                    <p:cond delay="0"/>
                                  </p:stCondLst>
                                  <p:childTnLst>
                                    <p:set>
                                      <p:cBhvr>
                                        <p:cTn id="87" dur="1" fill="hold">
                                          <p:stCondLst>
                                            <p:cond delay="0"/>
                                          </p:stCondLst>
                                        </p:cTn>
                                        <p:tgtEl>
                                          <p:spTgt spid="91"/>
                                        </p:tgtEl>
                                        <p:attrNameLst>
                                          <p:attrName>style.visibility</p:attrName>
                                        </p:attrNameLst>
                                      </p:cBhvr>
                                      <p:to>
                                        <p:strVal val="visible"/>
                                      </p:to>
                                    </p:set>
                                    <p:animEffect transition="in" filter="wipe(right)">
                                      <p:cBhvr>
                                        <p:cTn id="88" dur="500"/>
                                        <p:tgtEl>
                                          <p:spTgt spid="91"/>
                                        </p:tgtEl>
                                      </p:cBhvr>
                                    </p:animEffect>
                                  </p:childTnLst>
                                </p:cTn>
                              </p:par>
                              <p:par>
                                <p:cTn id="89" presetID="22" presetClass="entr" presetSubtype="2" fill="hold" nodeType="withEffect">
                                  <p:stCondLst>
                                    <p:cond delay="0"/>
                                  </p:stCondLst>
                                  <p:childTnLst>
                                    <p:set>
                                      <p:cBhvr>
                                        <p:cTn id="90" dur="1" fill="hold">
                                          <p:stCondLst>
                                            <p:cond delay="0"/>
                                          </p:stCondLst>
                                        </p:cTn>
                                        <p:tgtEl>
                                          <p:spTgt spid="120"/>
                                        </p:tgtEl>
                                        <p:attrNameLst>
                                          <p:attrName>style.visibility</p:attrName>
                                        </p:attrNameLst>
                                      </p:cBhvr>
                                      <p:to>
                                        <p:strVal val="visible"/>
                                      </p:to>
                                    </p:set>
                                    <p:animEffect transition="in" filter="wipe(right)">
                                      <p:cBhvr>
                                        <p:cTn id="91" dur="500"/>
                                        <p:tgtEl>
                                          <p:spTgt spid="120"/>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1" fill="hold" nodeType="clickEffect">
                                  <p:stCondLst>
                                    <p:cond delay="0"/>
                                  </p:stCondLst>
                                  <p:childTnLst>
                                    <p:set>
                                      <p:cBhvr>
                                        <p:cTn id="95" dur="1" fill="hold">
                                          <p:stCondLst>
                                            <p:cond delay="0"/>
                                          </p:stCondLst>
                                        </p:cTn>
                                        <p:tgtEl>
                                          <p:spTgt spid="105"/>
                                        </p:tgtEl>
                                        <p:attrNameLst>
                                          <p:attrName>style.visibility</p:attrName>
                                        </p:attrNameLst>
                                      </p:cBhvr>
                                      <p:to>
                                        <p:strVal val="visible"/>
                                      </p:to>
                                    </p:set>
                                    <p:animEffect transition="in" filter="wipe(up)">
                                      <p:cBhvr>
                                        <p:cTn id="96" dur="500"/>
                                        <p:tgtEl>
                                          <p:spTgt spid="105"/>
                                        </p:tgtEl>
                                      </p:cBhvr>
                                    </p:animEffect>
                                  </p:childTnLst>
                                </p:cTn>
                              </p:par>
                            </p:childTnLst>
                          </p:cTn>
                        </p:par>
                        <p:par>
                          <p:cTn id="97" fill="hold">
                            <p:stCondLst>
                              <p:cond delay="500"/>
                            </p:stCondLst>
                            <p:childTnLst>
                              <p:par>
                                <p:cTn id="98" presetID="22" presetClass="entr" presetSubtype="2" fill="hold" nodeType="afterEffect">
                                  <p:stCondLst>
                                    <p:cond delay="0"/>
                                  </p:stCondLst>
                                  <p:childTnLst>
                                    <p:set>
                                      <p:cBhvr>
                                        <p:cTn id="99" dur="1" fill="hold">
                                          <p:stCondLst>
                                            <p:cond delay="0"/>
                                          </p:stCondLst>
                                        </p:cTn>
                                        <p:tgtEl>
                                          <p:spTgt spid="106"/>
                                        </p:tgtEl>
                                        <p:attrNameLst>
                                          <p:attrName>style.visibility</p:attrName>
                                        </p:attrNameLst>
                                      </p:cBhvr>
                                      <p:to>
                                        <p:strVal val="visible"/>
                                      </p:to>
                                    </p:set>
                                    <p:animEffect transition="in" filter="wipe(right)">
                                      <p:cBhvr>
                                        <p:cTn id="100" dur="500"/>
                                        <p:tgtEl>
                                          <p:spTgt spid="106"/>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115"/>
                                        </p:tgtEl>
                                        <p:attrNameLst>
                                          <p:attrName>style.visibility</p:attrName>
                                        </p:attrNameLst>
                                      </p:cBhvr>
                                      <p:to>
                                        <p:strVal val="visible"/>
                                      </p:to>
                                    </p:set>
                                    <p:animEffect transition="in" filter="fade">
                                      <p:cBhvr>
                                        <p:cTn id="103" dur="500"/>
                                        <p:tgtEl>
                                          <p:spTgt spid="115"/>
                                        </p:tgtEl>
                                      </p:cBhvr>
                                    </p:animEffect>
                                  </p:childTnLst>
                                </p:cTn>
                              </p:par>
                            </p:childTnLst>
                          </p:cTn>
                        </p:par>
                        <p:par>
                          <p:cTn id="104" fill="hold">
                            <p:stCondLst>
                              <p:cond delay="1000"/>
                            </p:stCondLst>
                            <p:childTnLst>
                              <p:par>
                                <p:cTn id="105" presetID="22" presetClass="entr" presetSubtype="4" fill="hold" nodeType="afterEffect">
                                  <p:stCondLst>
                                    <p:cond delay="0"/>
                                  </p:stCondLst>
                                  <p:childTnLst>
                                    <p:set>
                                      <p:cBhvr>
                                        <p:cTn id="106" dur="1" fill="hold">
                                          <p:stCondLst>
                                            <p:cond delay="0"/>
                                          </p:stCondLst>
                                        </p:cTn>
                                        <p:tgtEl>
                                          <p:spTgt spid="107"/>
                                        </p:tgtEl>
                                        <p:attrNameLst>
                                          <p:attrName>style.visibility</p:attrName>
                                        </p:attrNameLst>
                                      </p:cBhvr>
                                      <p:to>
                                        <p:strVal val="visible"/>
                                      </p:to>
                                    </p:set>
                                    <p:animEffect transition="in" filter="wipe(down)">
                                      <p:cBhvr>
                                        <p:cTn id="107" dur="500"/>
                                        <p:tgtEl>
                                          <p:spTgt spid="107"/>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4" fill="hold" grpId="0" nodeType="clickEffect">
                                  <p:stCondLst>
                                    <p:cond delay="0"/>
                                  </p:stCondLst>
                                  <p:childTnLst>
                                    <p:set>
                                      <p:cBhvr>
                                        <p:cTn id="111" dur="1" fill="hold">
                                          <p:stCondLst>
                                            <p:cond delay="0"/>
                                          </p:stCondLst>
                                        </p:cTn>
                                        <p:tgtEl>
                                          <p:spTgt spid="109"/>
                                        </p:tgtEl>
                                        <p:attrNameLst>
                                          <p:attrName>style.visibility</p:attrName>
                                        </p:attrNameLst>
                                      </p:cBhvr>
                                      <p:to>
                                        <p:strVal val="visible"/>
                                      </p:to>
                                    </p:set>
                                    <p:animEffect transition="in" filter="wipe(down)">
                                      <p:cBhvr>
                                        <p:cTn id="112" dur="50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91" grpId="0"/>
      <p:bldP spid="99" grpId="0"/>
      <p:bldP spid="108" grpId="0"/>
      <p:bldP spid="109" grpId="0" animBg="1"/>
      <p:bldP spid="110" grpId="0"/>
      <p:bldP spid="111" grpId="0" animBg="1"/>
      <p:bldP spid="114" grpId="0"/>
      <p:bldP spid="115" grpId="0"/>
      <p:bldP spid="6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8615D-BC45-41E6-A477-8FED44FD7781}"/>
              </a:ext>
            </a:extLst>
          </p:cNvPr>
          <p:cNvSpPr>
            <a:spLocks noGrp="1"/>
          </p:cNvSpPr>
          <p:nvPr>
            <p:ph type="title"/>
          </p:nvPr>
        </p:nvSpPr>
        <p:spPr/>
        <p:txBody>
          <a:bodyPr/>
          <a:lstStyle/>
          <a:p>
            <a:r>
              <a:rPr lang="en-NZ"/>
              <a:t>Provider Setting</a:t>
            </a:r>
          </a:p>
        </p:txBody>
      </p:sp>
      <p:sp>
        <p:nvSpPr>
          <p:cNvPr id="4" name="Text Placeholder 3">
            <a:extLst>
              <a:ext uri="{FF2B5EF4-FFF2-40B4-BE49-F238E27FC236}">
                <a16:creationId xmlns:a16="http://schemas.microsoft.com/office/drawing/2014/main" id="{72F763C1-EFDB-44B6-AA28-4F11FD479066}"/>
              </a:ext>
            </a:extLst>
          </p:cNvPr>
          <p:cNvSpPr>
            <a:spLocks noGrp="1"/>
          </p:cNvSpPr>
          <p:nvPr>
            <p:ph type="body" sz="quarter" idx="10"/>
          </p:nvPr>
        </p:nvSpPr>
        <p:spPr/>
        <p:txBody>
          <a:bodyPr/>
          <a:lstStyle/>
          <a:p>
            <a:r>
              <a:rPr lang="en-NZ"/>
              <a:t>Ensuring your staff have selected the right Provider Organisation in CIR</a:t>
            </a:r>
          </a:p>
        </p:txBody>
      </p:sp>
      <p:sp>
        <p:nvSpPr>
          <p:cNvPr id="37" name="Content Placeholder 8">
            <a:extLst>
              <a:ext uri="{FF2B5EF4-FFF2-40B4-BE49-F238E27FC236}">
                <a16:creationId xmlns:a16="http://schemas.microsoft.com/office/drawing/2014/main" id="{FAD9AFC0-58F2-426D-8D47-583F54382232}"/>
              </a:ext>
            </a:extLst>
          </p:cNvPr>
          <p:cNvSpPr txBox="1">
            <a:spLocks/>
          </p:cNvSpPr>
          <p:nvPr/>
        </p:nvSpPr>
        <p:spPr>
          <a:xfrm>
            <a:off x="1326686" y="1969827"/>
            <a:ext cx="4023867" cy="4100652"/>
          </a:xfrm>
          <a:prstGeom prst="rect">
            <a:avLst/>
          </a:prstGeom>
        </p:spPr>
        <p:txBody>
          <a:bodyPr/>
          <a:lstStyle>
            <a:lvl1pPr marL="228600" indent="-228600" algn="l" defTabSz="914400" rtl="0" eaLnBrk="1" latinLnBrk="0" hangingPunct="1">
              <a:lnSpc>
                <a:spcPct val="100000"/>
              </a:lnSpc>
              <a:spcBef>
                <a:spcPts val="1000"/>
              </a:spcBef>
              <a:buClr>
                <a:schemeClr val="accent5"/>
              </a:buClr>
              <a:buSzPct val="75000"/>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Clr>
                <a:srgbClr val="E64823"/>
              </a:buClr>
              <a:buFont typeface="Arial" panose="020B0604020202020204" pitchFamily="34" charset="0"/>
              <a:buNone/>
            </a:pPr>
            <a:endParaRPr lang="en-GB" sz="2400" b="1">
              <a:solidFill>
                <a:prstClr val="black"/>
              </a:solidFill>
              <a:latin typeface="Segoe UI" panose="020B0502040204020203" pitchFamily="34" charset="0"/>
              <a:ea typeface="Open Sans" charset="0"/>
              <a:cs typeface="Segoe UI" panose="020B0502040204020203" pitchFamily="34" charset="0"/>
            </a:endParaRPr>
          </a:p>
        </p:txBody>
      </p:sp>
      <p:cxnSp>
        <p:nvCxnSpPr>
          <p:cNvPr id="31" name="Straight Connector 30">
            <a:extLst>
              <a:ext uri="{FF2B5EF4-FFF2-40B4-BE49-F238E27FC236}">
                <a16:creationId xmlns:a16="http://schemas.microsoft.com/office/drawing/2014/main" id="{78FA3818-3934-4BA9-B227-BF54DDDFC11E}"/>
              </a:ext>
            </a:extLst>
          </p:cNvPr>
          <p:cNvCxnSpPr>
            <a:cxnSpLocks/>
          </p:cNvCxnSpPr>
          <p:nvPr/>
        </p:nvCxnSpPr>
        <p:spPr>
          <a:xfrm>
            <a:off x="485961" y="1896401"/>
            <a:ext cx="3697407" cy="0"/>
          </a:xfrm>
          <a:prstGeom prst="line">
            <a:avLst/>
          </a:prstGeom>
          <a:noFill/>
          <a:ln w="28575" cap="flat" cmpd="sng" algn="ctr">
            <a:solidFill>
              <a:srgbClr val="384973"/>
            </a:solidFill>
            <a:prstDash val="solid"/>
          </a:ln>
          <a:effectLst/>
        </p:spPr>
      </p:cxnSp>
      <p:sp>
        <p:nvSpPr>
          <p:cNvPr id="32" name="Rectangle 31">
            <a:extLst>
              <a:ext uri="{FF2B5EF4-FFF2-40B4-BE49-F238E27FC236}">
                <a16:creationId xmlns:a16="http://schemas.microsoft.com/office/drawing/2014/main" id="{4B1B1AF1-089F-4D05-8F15-64775704B0F8}"/>
              </a:ext>
            </a:extLst>
          </p:cNvPr>
          <p:cNvSpPr/>
          <p:nvPr/>
        </p:nvSpPr>
        <p:spPr>
          <a:xfrm>
            <a:off x="485961" y="1533406"/>
            <a:ext cx="1635384" cy="307777"/>
          </a:xfrm>
          <a:prstGeom prst="rect">
            <a:avLst/>
          </a:prstGeom>
        </p:spPr>
        <p:txBody>
          <a:bodyPr wrap="none">
            <a:spAutoFit/>
          </a:bodyPr>
          <a:lstStyle/>
          <a:p>
            <a:pPr defTabSz="914400"/>
            <a:r>
              <a:rPr lang="en-GB" sz="1400" b="1" dirty="0">
                <a:solidFill>
                  <a:prstClr val="black"/>
                </a:solidFill>
                <a:latin typeface="Segoe UI" panose="020B0502040204020203" pitchFamily="34" charset="0"/>
                <a:ea typeface="Open Sans" charset="0"/>
                <a:cs typeface="Segoe UI" panose="020B0502040204020203" pitchFamily="34" charset="0"/>
              </a:rPr>
              <a:t>What This Means</a:t>
            </a:r>
          </a:p>
        </p:txBody>
      </p:sp>
      <p:sp>
        <p:nvSpPr>
          <p:cNvPr id="33" name="Rectangle 32">
            <a:extLst>
              <a:ext uri="{FF2B5EF4-FFF2-40B4-BE49-F238E27FC236}">
                <a16:creationId xmlns:a16="http://schemas.microsoft.com/office/drawing/2014/main" id="{2687C805-9339-488F-BC9E-A2F032C400B3}"/>
              </a:ext>
            </a:extLst>
          </p:cNvPr>
          <p:cNvSpPr/>
          <p:nvPr/>
        </p:nvSpPr>
        <p:spPr>
          <a:xfrm>
            <a:off x="555813" y="3145376"/>
            <a:ext cx="3856008" cy="307777"/>
          </a:xfrm>
          <a:prstGeom prst="rect">
            <a:avLst/>
          </a:prstGeom>
        </p:spPr>
        <p:txBody>
          <a:bodyPr wrap="square">
            <a:spAutoFit/>
          </a:bodyPr>
          <a:lstStyle/>
          <a:p>
            <a:pPr defTabSz="914400"/>
            <a:r>
              <a:rPr lang="en-GB" sz="1400" b="1" dirty="0">
                <a:solidFill>
                  <a:prstClr val="black"/>
                </a:solidFill>
                <a:latin typeface="Segoe UI" panose="020B0502040204020203" pitchFamily="34" charset="0"/>
                <a:ea typeface="Open Sans" charset="0"/>
                <a:cs typeface="Segoe UI" panose="020B0502040204020203" pitchFamily="34" charset="0"/>
              </a:rPr>
              <a:t>Why This Is Important</a:t>
            </a:r>
          </a:p>
        </p:txBody>
      </p:sp>
      <p:cxnSp>
        <p:nvCxnSpPr>
          <p:cNvPr id="34" name="Straight Connector 33">
            <a:extLst>
              <a:ext uri="{FF2B5EF4-FFF2-40B4-BE49-F238E27FC236}">
                <a16:creationId xmlns:a16="http://schemas.microsoft.com/office/drawing/2014/main" id="{3607D167-7BBC-426D-A2B6-6727F43289EE}"/>
              </a:ext>
            </a:extLst>
          </p:cNvPr>
          <p:cNvCxnSpPr>
            <a:cxnSpLocks/>
          </p:cNvCxnSpPr>
          <p:nvPr/>
        </p:nvCxnSpPr>
        <p:spPr>
          <a:xfrm>
            <a:off x="485961" y="3508371"/>
            <a:ext cx="3697200" cy="0"/>
          </a:xfrm>
          <a:prstGeom prst="line">
            <a:avLst/>
          </a:prstGeom>
          <a:noFill/>
          <a:ln w="28575" cap="flat" cmpd="sng" algn="ctr">
            <a:solidFill>
              <a:srgbClr val="0070C0"/>
            </a:solidFill>
            <a:prstDash val="solid"/>
          </a:ln>
          <a:effectLst/>
        </p:spPr>
      </p:cxnSp>
      <p:sp>
        <p:nvSpPr>
          <p:cNvPr id="23" name="TextBox 22">
            <a:extLst>
              <a:ext uri="{FF2B5EF4-FFF2-40B4-BE49-F238E27FC236}">
                <a16:creationId xmlns:a16="http://schemas.microsoft.com/office/drawing/2014/main" id="{69B8AAB4-0630-4B7C-B3BA-7B0F6029E07D}"/>
              </a:ext>
            </a:extLst>
          </p:cNvPr>
          <p:cNvSpPr txBox="1"/>
          <p:nvPr/>
        </p:nvSpPr>
        <p:spPr>
          <a:xfrm>
            <a:off x="546358" y="2152740"/>
            <a:ext cx="3575713" cy="646331"/>
          </a:xfrm>
          <a:prstGeom prst="rect">
            <a:avLst/>
          </a:prstGeom>
          <a:noFill/>
        </p:spPr>
        <p:txBody>
          <a:bodyPr wrap="square">
            <a:spAutoFit/>
          </a:bodyPr>
          <a:lstStyle/>
          <a:p>
            <a:r>
              <a:rPr lang="en-NZ" sz="1200" dirty="0">
                <a:solidFill>
                  <a:srgbClr val="080707"/>
                </a:solidFill>
                <a:effectLst/>
                <a:latin typeface="Segoe UI" panose="020B0502040204020203" pitchFamily="34" charset="0"/>
                <a:ea typeface="Times New Roman" panose="02020603050405020304" pitchFamily="18" charset="0"/>
                <a:cs typeface="Segoe UI" panose="020B0502040204020203" pitchFamily="34" charset="0"/>
              </a:rPr>
              <a:t>When you log into CIR confirm your Provider, Facility and Site before viewing the CIR Home Screen. </a:t>
            </a:r>
            <a:endParaRPr lang="en-NZ" sz="1200" dirty="0">
              <a:latin typeface="Segoe UI" panose="020B0502040204020203" pitchFamily="34" charset="0"/>
              <a:cs typeface="Segoe UI" panose="020B0502040204020203" pitchFamily="34" charset="0"/>
            </a:endParaRPr>
          </a:p>
        </p:txBody>
      </p:sp>
      <p:sp>
        <p:nvSpPr>
          <p:cNvPr id="25" name="TextBox 24">
            <a:extLst>
              <a:ext uri="{FF2B5EF4-FFF2-40B4-BE49-F238E27FC236}">
                <a16:creationId xmlns:a16="http://schemas.microsoft.com/office/drawing/2014/main" id="{B31A1105-72E2-4454-AFD3-6B75B790BBA7}"/>
              </a:ext>
            </a:extLst>
          </p:cNvPr>
          <p:cNvSpPr txBox="1"/>
          <p:nvPr/>
        </p:nvSpPr>
        <p:spPr>
          <a:xfrm>
            <a:off x="628650" y="3734294"/>
            <a:ext cx="3544582" cy="2308324"/>
          </a:xfrm>
          <a:prstGeom prst="rect">
            <a:avLst/>
          </a:prstGeom>
          <a:noFill/>
        </p:spPr>
        <p:txBody>
          <a:bodyPr wrap="square">
            <a:spAutoFit/>
          </a:bodyPr>
          <a:lstStyle/>
          <a:p>
            <a:r>
              <a:rPr lang="en-NZ" sz="1200" dirty="0">
                <a:effectLst/>
                <a:latin typeface="Segoe UI" panose="020B0502040204020203" pitchFamily="34" charset="0"/>
                <a:ea typeface="Calibri" panose="020F0502020204030204" pitchFamily="34" charset="0"/>
                <a:cs typeface="Segoe UI" panose="020B0502040204020203" pitchFamily="34" charset="0"/>
              </a:rPr>
              <a:t>It is very important that the PPD Contract holders check that all of their staff have the Provider set correctly, especially when new staff start.</a:t>
            </a:r>
          </a:p>
          <a:p>
            <a:endParaRPr lang="en-NZ" sz="1200" dirty="0">
              <a:latin typeface="Segoe UI" panose="020B0502040204020203" pitchFamily="34" charset="0"/>
              <a:ea typeface="Calibri" panose="020F0502020204030204" pitchFamily="34" charset="0"/>
              <a:cs typeface="Segoe UI" panose="020B0502040204020203" pitchFamily="34" charset="0"/>
            </a:endParaRPr>
          </a:p>
          <a:p>
            <a:r>
              <a:rPr lang="en-NZ" sz="1200" dirty="0">
                <a:effectLst/>
                <a:latin typeface="Segoe UI" panose="020B0502040204020203" pitchFamily="34" charset="0"/>
                <a:ea typeface="Times New Roman" panose="02020603050405020304" pitchFamily="18" charset="0"/>
                <a:cs typeface="Segoe UI" panose="020B0502040204020203" pitchFamily="34" charset="0"/>
              </a:rPr>
              <a:t>The Provider setting is the trigger for the CIR PPD payment solution to ensure you get paid, so if you have any new staff please ensure they also set their Provider correctly.</a:t>
            </a:r>
            <a:r>
              <a:rPr lang="en-NZ" sz="1200" dirty="0">
                <a:effectLst/>
                <a:latin typeface="Segoe UI" panose="020B0502040204020203" pitchFamily="34" charset="0"/>
                <a:ea typeface="Calibri" panose="020F0502020204030204" pitchFamily="34" charset="0"/>
                <a:cs typeface="Segoe UI" panose="020B0502040204020203" pitchFamily="34" charset="0"/>
              </a:rPr>
              <a:t> </a:t>
            </a:r>
          </a:p>
          <a:p>
            <a:endParaRPr lang="en-NZ" sz="1200" dirty="0">
              <a:latin typeface="Segoe UI" panose="020B0502040204020203" pitchFamily="34" charset="0"/>
              <a:ea typeface="Calibri" panose="020F0502020204030204" pitchFamily="34" charset="0"/>
              <a:cs typeface="Segoe UI" panose="020B0502040204020203" pitchFamily="34" charset="0"/>
            </a:endParaRPr>
          </a:p>
          <a:p>
            <a:r>
              <a:rPr lang="en-NZ" sz="1200" dirty="0">
                <a:effectLst/>
                <a:latin typeface="Segoe UI" panose="020B0502040204020203" pitchFamily="34" charset="0"/>
                <a:ea typeface="Calibri" panose="020F0502020204030204" pitchFamily="34" charset="0"/>
                <a:cs typeface="Segoe UI" panose="020B0502040204020203" pitchFamily="34" charset="0"/>
              </a:rPr>
              <a:t>If they have any issues they should contact the Help Desk, once this is resolved they will not need to change it again. </a:t>
            </a:r>
            <a:endParaRPr lang="en-NZ" sz="1200" dirty="0">
              <a:latin typeface="Segoe UI" panose="020B0502040204020203" pitchFamily="34" charset="0"/>
              <a:cs typeface="Segoe UI" panose="020B0502040204020203" pitchFamily="34" charset="0"/>
            </a:endParaRPr>
          </a:p>
        </p:txBody>
      </p:sp>
      <p:pic>
        <p:nvPicPr>
          <p:cNvPr id="26" name="Picture 2">
            <a:extLst>
              <a:ext uri="{FF2B5EF4-FFF2-40B4-BE49-F238E27FC236}">
                <a16:creationId xmlns:a16="http://schemas.microsoft.com/office/drawing/2014/main" id="{C15251EE-37CE-413E-9E09-39EFEA33B76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6193" r="47724"/>
          <a:stretch/>
        </p:blipFill>
        <p:spPr bwMode="auto">
          <a:xfrm>
            <a:off x="4934752" y="1847120"/>
            <a:ext cx="3575713" cy="3426237"/>
          </a:xfrm>
          <a:prstGeom prst="rect">
            <a:avLst/>
          </a:prstGeom>
          <a:noFill/>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0165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8615D-BC45-41E6-A477-8FED44FD7781}"/>
              </a:ext>
            </a:extLst>
          </p:cNvPr>
          <p:cNvSpPr>
            <a:spLocks noGrp="1"/>
          </p:cNvSpPr>
          <p:nvPr>
            <p:ph type="title"/>
          </p:nvPr>
        </p:nvSpPr>
        <p:spPr/>
        <p:txBody>
          <a:bodyPr/>
          <a:lstStyle/>
          <a:p>
            <a:r>
              <a:rPr lang="en-NZ"/>
              <a:t>IMMS Payment Management Report</a:t>
            </a:r>
          </a:p>
        </p:txBody>
      </p:sp>
      <p:sp>
        <p:nvSpPr>
          <p:cNvPr id="4" name="Text Placeholder 3">
            <a:extLst>
              <a:ext uri="{FF2B5EF4-FFF2-40B4-BE49-F238E27FC236}">
                <a16:creationId xmlns:a16="http://schemas.microsoft.com/office/drawing/2014/main" id="{72F763C1-EFDB-44B6-AA28-4F11FD479066}"/>
              </a:ext>
            </a:extLst>
          </p:cNvPr>
          <p:cNvSpPr>
            <a:spLocks noGrp="1"/>
          </p:cNvSpPr>
          <p:nvPr>
            <p:ph type="body" sz="quarter" idx="10"/>
          </p:nvPr>
        </p:nvSpPr>
        <p:spPr/>
        <p:txBody>
          <a:bodyPr/>
          <a:lstStyle/>
          <a:p>
            <a:r>
              <a:rPr lang="en-NZ"/>
              <a:t>The purpose of and access to the IMMS Payment Management Report</a:t>
            </a:r>
          </a:p>
        </p:txBody>
      </p:sp>
      <p:cxnSp>
        <p:nvCxnSpPr>
          <p:cNvPr id="7" name="Straight Connector 6">
            <a:extLst>
              <a:ext uri="{FF2B5EF4-FFF2-40B4-BE49-F238E27FC236}">
                <a16:creationId xmlns:a16="http://schemas.microsoft.com/office/drawing/2014/main" id="{0E53650B-4317-4C58-A12F-1F41455BF4EC}"/>
              </a:ext>
            </a:extLst>
          </p:cNvPr>
          <p:cNvCxnSpPr>
            <a:cxnSpLocks/>
          </p:cNvCxnSpPr>
          <p:nvPr/>
        </p:nvCxnSpPr>
        <p:spPr>
          <a:xfrm>
            <a:off x="605423" y="1754258"/>
            <a:ext cx="3697407" cy="0"/>
          </a:xfrm>
          <a:prstGeom prst="line">
            <a:avLst/>
          </a:prstGeom>
          <a:noFill/>
          <a:ln w="28575" cap="flat" cmpd="sng" algn="ctr">
            <a:solidFill>
              <a:srgbClr val="384973"/>
            </a:solidFill>
            <a:prstDash val="solid"/>
          </a:ln>
          <a:effectLst/>
        </p:spPr>
      </p:cxnSp>
      <p:sp>
        <p:nvSpPr>
          <p:cNvPr id="8" name="Content Placeholder 8">
            <a:extLst>
              <a:ext uri="{FF2B5EF4-FFF2-40B4-BE49-F238E27FC236}">
                <a16:creationId xmlns:a16="http://schemas.microsoft.com/office/drawing/2014/main" id="{011E9DFA-4D26-43B2-BD51-419AB7D51FE4}"/>
              </a:ext>
            </a:extLst>
          </p:cNvPr>
          <p:cNvSpPr txBox="1">
            <a:spLocks/>
          </p:cNvSpPr>
          <p:nvPr/>
        </p:nvSpPr>
        <p:spPr>
          <a:xfrm>
            <a:off x="628850" y="1969827"/>
            <a:ext cx="4023867" cy="4100652"/>
          </a:xfrm>
          <a:prstGeom prst="rect">
            <a:avLst/>
          </a:prstGeom>
        </p:spPr>
        <p:txBody>
          <a:bodyPr/>
          <a:lstStyle>
            <a:lvl1pPr marL="228600" indent="-228600" algn="l" defTabSz="914400" rtl="0" eaLnBrk="1" latinLnBrk="0" hangingPunct="1">
              <a:lnSpc>
                <a:spcPct val="100000"/>
              </a:lnSpc>
              <a:spcBef>
                <a:spcPts val="1000"/>
              </a:spcBef>
              <a:buClr>
                <a:schemeClr val="accent5"/>
              </a:buClr>
              <a:buSzPct val="75000"/>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E64823"/>
              </a:buClr>
              <a:buSzPct val="75000"/>
              <a:buFont typeface="Arial" panose="020B0604020202020204" pitchFamily="34" charset="0"/>
              <a:buNone/>
              <a:tabLst/>
              <a:defRPr/>
            </a:pPr>
            <a:endParaRPr kumimoji="0" lang="en-GB" sz="2400" b="1" i="0" u="none" strike="noStrike" kern="1200" cap="none" spc="0" normalizeH="0" baseline="0" noProof="0">
              <a:ln>
                <a:noFill/>
              </a:ln>
              <a:solidFill>
                <a:prstClr val="black"/>
              </a:solidFill>
              <a:effectLst/>
              <a:uLnTx/>
              <a:uFillTx/>
              <a:latin typeface="Segoe UI" panose="020B0502040204020203" pitchFamily="34" charset="0"/>
              <a:ea typeface="Open Sans" charset="0"/>
              <a:cs typeface="Segoe UI" panose="020B0502040204020203" pitchFamily="34" charset="0"/>
            </a:endParaRPr>
          </a:p>
        </p:txBody>
      </p:sp>
      <p:sp>
        <p:nvSpPr>
          <p:cNvPr id="9" name="Rectangle 8">
            <a:extLst>
              <a:ext uri="{FF2B5EF4-FFF2-40B4-BE49-F238E27FC236}">
                <a16:creationId xmlns:a16="http://schemas.microsoft.com/office/drawing/2014/main" id="{3048C0A1-C30E-4053-865C-5C7AA2C695AA}"/>
              </a:ext>
            </a:extLst>
          </p:cNvPr>
          <p:cNvSpPr/>
          <p:nvPr/>
        </p:nvSpPr>
        <p:spPr>
          <a:xfrm>
            <a:off x="548271" y="1417754"/>
            <a:ext cx="1217000"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a:ln>
                  <a:noFill/>
                </a:ln>
                <a:solidFill>
                  <a:prstClr val="black"/>
                </a:solidFill>
                <a:effectLst/>
                <a:uLnTx/>
                <a:uFillTx/>
                <a:latin typeface="Segoe UI" panose="020B0502040204020203" pitchFamily="34" charset="0"/>
                <a:ea typeface="Open Sans" charset="0"/>
                <a:cs typeface="Segoe UI" panose="020B0502040204020203" pitchFamily="34" charset="0"/>
              </a:rPr>
              <a:t>What This Is</a:t>
            </a:r>
          </a:p>
        </p:txBody>
      </p:sp>
      <p:sp>
        <p:nvSpPr>
          <p:cNvPr id="25" name="Content Placeholder 8">
            <a:extLst>
              <a:ext uri="{FF2B5EF4-FFF2-40B4-BE49-F238E27FC236}">
                <a16:creationId xmlns:a16="http://schemas.microsoft.com/office/drawing/2014/main" id="{0C55EB6F-61E8-4E14-BD9A-7633A52492A9}"/>
              </a:ext>
            </a:extLst>
          </p:cNvPr>
          <p:cNvSpPr txBox="1">
            <a:spLocks/>
          </p:cNvSpPr>
          <p:nvPr/>
        </p:nvSpPr>
        <p:spPr>
          <a:xfrm>
            <a:off x="4841171" y="1913163"/>
            <a:ext cx="3684500" cy="4100652"/>
          </a:xfrm>
          <a:prstGeom prst="rect">
            <a:avLst/>
          </a:prstGeom>
        </p:spPr>
        <p:txBody>
          <a:bodyPr/>
          <a:lstStyle>
            <a:lvl1pPr marL="228600" indent="-228600" algn="l" defTabSz="914400" rtl="0" eaLnBrk="1" latinLnBrk="0" hangingPunct="1">
              <a:lnSpc>
                <a:spcPct val="100000"/>
              </a:lnSpc>
              <a:spcBef>
                <a:spcPts val="1000"/>
              </a:spcBef>
              <a:buClr>
                <a:schemeClr val="accent5"/>
              </a:buClr>
              <a:buSzPct val="75000"/>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600"/>
              </a:spcBef>
              <a:spcAft>
                <a:spcPts val="600"/>
              </a:spcAft>
              <a:buClr>
                <a:srgbClr val="E64823"/>
              </a:buClr>
              <a:buSzPct val="75000"/>
              <a:buFont typeface="Arial" panose="020B0604020202020204" pitchFamily="34" charset="0"/>
              <a:buNone/>
              <a:tabLst/>
              <a:defRPr/>
            </a:pPr>
            <a:r>
              <a:rPr kumimoji="0" lang="en-US" sz="1200" b="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rPr>
              <a:t>If a vaccination event is unable to be validated it will go into an error status and show on the Payments Management report.  The error will then need to be resolved in order for payment to be processed.</a:t>
            </a:r>
          </a:p>
          <a:p>
            <a:pPr marL="0" marR="0" lvl="0" indent="0" algn="l" defTabSz="914400" rtl="0" eaLnBrk="1" fontAlgn="auto" latinLnBrk="0" hangingPunct="1">
              <a:lnSpc>
                <a:spcPct val="100000"/>
              </a:lnSpc>
              <a:spcBef>
                <a:spcPts val="600"/>
              </a:spcBef>
              <a:spcAft>
                <a:spcPts val="600"/>
              </a:spcAft>
              <a:buClr>
                <a:srgbClr val="E64823"/>
              </a:buClr>
              <a:buSzPct val="75000"/>
              <a:buFont typeface="Arial" panose="020B0604020202020204" pitchFamily="34" charset="0"/>
              <a:buNone/>
              <a:tabLst/>
              <a:defRPr/>
            </a:pPr>
            <a:r>
              <a:rPr kumimoji="0" lang="en-NZ" sz="1200" b="0" i="0" u="none" strike="noStrike" kern="1200" cap="none" spc="0" normalizeH="0" baseline="0" noProof="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rPr>
              <a:t>If there are a large number of errors on the report it is possible that the site was set up with the incorrect Provider Org ID. Please contact the Covid Help Desk to get them to check the settings. The Covid Help Desk can also arrange for changes to a bulk number of transactions, rather than you changing them one at a time</a:t>
            </a:r>
            <a:r>
              <a:rPr kumimoji="0" lang="en-US" sz="1200" b="0" i="0" u="none" strike="noStrike" kern="1200" cap="none" spc="0" normalizeH="0" baseline="0" noProof="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rPr>
              <a:t>.</a:t>
            </a:r>
            <a:endParaRPr kumimoji="0" lang="en-US" sz="1200" b="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endParaRPr>
          </a:p>
        </p:txBody>
      </p:sp>
      <p:sp>
        <p:nvSpPr>
          <p:cNvPr id="27" name="Content Placeholder 8">
            <a:extLst>
              <a:ext uri="{FF2B5EF4-FFF2-40B4-BE49-F238E27FC236}">
                <a16:creationId xmlns:a16="http://schemas.microsoft.com/office/drawing/2014/main" id="{FA2559FE-9250-4C19-9C2C-04FEEC1A767E}"/>
              </a:ext>
            </a:extLst>
          </p:cNvPr>
          <p:cNvSpPr txBox="1">
            <a:spLocks/>
          </p:cNvSpPr>
          <p:nvPr/>
        </p:nvSpPr>
        <p:spPr>
          <a:xfrm>
            <a:off x="645837" y="1913163"/>
            <a:ext cx="3697407" cy="4100652"/>
          </a:xfrm>
          <a:prstGeom prst="rect">
            <a:avLst/>
          </a:prstGeom>
        </p:spPr>
        <p:txBody>
          <a:bodyPr/>
          <a:lstStyle>
            <a:lvl1pPr marL="228600" indent="-228600" algn="l" defTabSz="914400" rtl="0" eaLnBrk="1" latinLnBrk="0" hangingPunct="1">
              <a:lnSpc>
                <a:spcPct val="100000"/>
              </a:lnSpc>
              <a:spcBef>
                <a:spcPts val="1000"/>
              </a:spcBef>
              <a:buClr>
                <a:schemeClr val="accent5"/>
              </a:buClr>
              <a:buSzPct val="75000"/>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600"/>
              </a:spcBef>
              <a:spcAft>
                <a:spcPts val="600"/>
              </a:spcAft>
              <a:buClr>
                <a:srgbClr val="E64823"/>
              </a:buClr>
              <a:buSzPct val="75000"/>
              <a:buFont typeface="Arial" panose="020B0604020202020204" pitchFamily="34" charset="0"/>
              <a:buNone/>
              <a:tabLst/>
              <a:defRPr/>
            </a:pPr>
            <a:r>
              <a:rPr kumimoji="0" lang="en-US" sz="1200" b="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rPr>
              <a:t>The IMMS Payment Management Report is available to all users who have a CIR Provider </a:t>
            </a:r>
            <a:r>
              <a:rPr kumimoji="0" lang="en-US" sz="1200" b="0" i="0" u="none" strike="noStrike" kern="1200" cap="none" spc="0" normalizeH="0" baseline="0" noProof="0" err="1">
                <a:ln>
                  <a:noFill/>
                </a:ln>
                <a:solidFill>
                  <a:prstClr val="black"/>
                </a:solidFill>
                <a:effectLst/>
                <a:uLnTx/>
                <a:uFillTx/>
                <a:latin typeface="Segoe UI" panose="020B0502040204020203" pitchFamily="34" charset="0"/>
                <a:ea typeface="+mn-ea"/>
                <a:cs typeface="Segoe UI" panose="020B0502040204020203" pitchFamily="34" charset="0"/>
              </a:rPr>
              <a:t>Organisation</a:t>
            </a:r>
            <a:r>
              <a:rPr kumimoji="0" lang="en-US" sz="1200" b="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rPr>
              <a:t> Admin (Payments) Profile.  Daily, CIR will automatically process and validate vaccination records which are ready for payment processing.</a:t>
            </a:r>
          </a:p>
          <a:p>
            <a:pPr marL="0" marR="0" lvl="0" indent="0" algn="l" defTabSz="914400" rtl="0" eaLnBrk="1" fontAlgn="auto" latinLnBrk="0" hangingPunct="1">
              <a:lnSpc>
                <a:spcPct val="100000"/>
              </a:lnSpc>
              <a:spcBef>
                <a:spcPts val="600"/>
              </a:spcBef>
              <a:spcAft>
                <a:spcPts val="600"/>
              </a:spcAft>
              <a:buClr>
                <a:srgbClr val="E64823"/>
              </a:buClr>
              <a:buSzPct val="75000"/>
              <a:buFont typeface="Arial" panose="020B0604020202020204" pitchFamily="34" charset="0"/>
              <a:buNone/>
              <a:tabLst/>
              <a:defRPr/>
            </a:pPr>
            <a:r>
              <a:rPr kumimoji="0" lang="en-NZ" sz="1200" b="0" i="0" u="none" strike="noStrike" kern="1200" cap="none" spc="0" normalizeH="0" baseline="0" noProof="0">
                <a:ln>
                  <a:noFill/>
                </a:ln>
                <a:solidFill>
                  <a:prstClr val="black"/>
                </a:solidFill>
                <a:effectLst/>
                <a:uLnTx/>
                <a:uFillTx/>
                <a:latin typeface="Segoe UI" panose="020B0502040204020203" pitchFamily="34" charset="0"/>
                <a:ea typeface="Open Sans" panose="020B0606030504020204" pitchFamily="34" charset="0"/>
                <a:cs typeface="Segoe UI" panose="020B0502040204020203" pitchFamily="34" charset="0"/>
              </a:rPr>
              <a:t>For all sites under a Provider when vaccination event has been completed in CIR, the next night the CIR PPD solution will automatically check this against the payment rules to ensure there are no errors.</a:t>
            </a:r>
          </a:p>
          <a:p>
            <a:pPr marL="0" marR="0" lvl="0" indent="0" algn="l" defTabSz="914400" rtl="0" eaLnBrk="1" fontAlgn="auto" latinLnBrk="0" hangingPunct="1">
              <a:lnSpc>
                <a:spcPct val="100000"/>
              </a:lnSpc>
              <a:spcBef>
                <a:spcPts val="600"/>
              </a:spcBef>
              <a:spcAft>
                <a:spcPts val="600"/>
              </a:spcAft>
              <a:buClr>
                <a:srgbClr val="E64823"/>
              </a:buClr>
              <a:buSzPct val="75000"/>
              <a:buFont typeface="Arial" panose="020B0604020202020204" pitchFamily="34" charset="0"/>
              <a:buNone/>
              <a:tabLst/>
              <a:defRPr/>
            </a:pPr>
            <a:r>
              <a:rPr kumimoji="0" lang="en-NZ" sz="1200" b="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rPr>
              <a:t>Note: There is the ability to export the IMMS Payments Management Report if you require this</a:t>
            </a:r>
          </a:p>
          <a:p>
            <a:pPr marL="0" marR="0" lvl="0" indent="0" algn="l" defTabSz="914400" rtl="0" eaLnBrk="1" fontAlgn="auto" latinLnBrk="0" hangingPunct="1">
              <a:lnSpc>
                <a:spcPct val="100000"/>
              </a:lnSpc>
              <a:spcBef>
                <a:spcPts val="600"/>
              </a:spcBef>
              <a:spcAft>
                <a:spcPts val="600"/>
              </a:spcAft>
              <a:buClr>
                <a:srgbClr val="E64823"/>
              </a:buClr>
              <a:buSzPct val="75000"/>
              <a:buFont typeface="Arial" panose="020B0604020202020204" pitchFamily="34" charset="0"/>
              <a:buNone/>
              <a:tabLst/>
              <a:defRPr/>
            </a:pPr>
            <a:endParaRPr kumimoji="0" lang="en-NZ" sz="1200" b="0" i="0" u="none" strike="noStrike" kern="1200" cap="none" spc="0" normalizeH="0" baseline="0" noProof="0">
              <a:ln>
                <a:noFill/>
              </a:ln>
              <a:solidFill>
                <a:prstClr val="black"/>
              </a:solidFill>
              <a:effectLst/>
              <a:uLnTx/>
              <a:uFillTx/>
              <a:latin typeface="Segoe UI" panose="020B0502040204020203" pitchFamily="34" charset="0"/>
              <a:ea typeface="Open Sans" panose="020B0606030504020204" pitchFamily="34" charset="0"/>
              <a:cs typeface="Segoe UI" panose="020B0502040204020203" pitchFamily="34" charset="0"/>
            </a:endParaRPr>
          </a:p>
        </p:txBody>
      </p:sp>
      <p:pic>
        <p:nvPicPr>
          <p:cNvPr id="3" name="Picture 2">
            <a:extLst>
              <a:ext uri="{FF2B5EF4-FFF2-40B4-BE49-F238E27FC236}">
                <a16:creationId xmlns:a16="http://schemas.microsoft.com/office/drawing/2014/main" id="{8C5ACE56-F803-4C18-8202-E48EA1CB9CEB}"/>
              </a:ext>
            </a:extLst>
          </p:cNvPr>
          <p:cNvPicPr>
            <a:picLocks noChangeAspect="1"/>
          </p:cNvPicPr>
          <p:nvPr/>
        </p:nvPicPr>
        <p:blipFill rotWithShape="1">
          <a:blip r:embed="rId3"/>
          <a:srcRect r="7538"/>
          <a:stretch/>
        </p:blipFill>
        <p:spPr>
          <a:xfrm>
            <a:off x="713713" y="4439805"/>
            <a:ext cx="3382286" cy="1603767"/>
          </a:xfrm>
          <a:prstGeom prst="rect">
            <a:avLst/>
          </a:prstGeom>
          <a:effectLst>
            <a:outerShdw blurRad="50800" dist="38100" dir="2700000" algn="tl" rotWithShape="0">
              <a:prstClr val="black">
                <a:alpha val="40000"/>
              </a:prstClr>
            </a:outerShdw>
          </a:effectLst>
        </p:spPr>
      </p:pic>
      <p:sp>
        <p:nvSpPr>
          <p:cNvPr id="17" name="Rectangle 16">
            <a:extLst>
              <a:ext uri="{FF2B5EF4-FFF2-40B4-BE49-F238E27FC236}">
                <a16:creationId xmlns:a16="http://schemas.microsoft.com/office/drawing/2014/main" id="{D689CD33-9BCD-49E5-A1E8-9B3B22F7AF83}"/>
              </a:ext>
            </a:extLst>
          </p:cNvPr>
          <p:cNvSpPr/>
          <p:nvPr/>
        </p:nvSpPr>
        <p:spPr>
          <a:xfrm>
            <a:off x="4841171" y="1407400"/>
            <a:ext cx="3856008" cy="30777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a:ln>
                  <a:noFill/>
                </a:ln>
                <a:solidFill>
                  <a:prstClr val="black"/>
                </a:solidFill>
                <a:effectLst/>
                <a:uLnTx/>
                <a:uFillTx/>
                <a:latin typeface="Segoe UI" panose="020B0502040204020203" pitchFamily="34" charset="0"/>
                <a:ea typeface="Open Sans" charset="0"/>
                <a:cs typeface="Segoe UI" panose="020B0502040204020203" pitchFamily="34" charset="0"/>
              </a:rPr>
              <a:t>Errors</a:t>
            </a:r>
            <a:endParaRPr kumimoji="0" lang="en-GB" sz="1400" b="0" i="0" u="none" strike="noStrike" kern="1200" cap="none" spc="0" normalizeH="0" baseline="0" noProof="0">
              <a:ln>
                <a:noFill/>
              </a:ln>
              <a:solidFill>
                <a:prstClr val="black"/>
              </a:solidFill>
              <a:effectLst/>
              <a:uLnTx/>
              <a:uFillTx/>
              <a:latin typeface="Segoe UI" panose="020B0502040204020203" pitchFamily="34" charset="0"/>
              <a:ea typeface="Open Sans" charset="0"/>
              <a:cs typeface="Segoe UI" panose="020B0502040204020203" pitchFamily="34" charset="0"/>
            </a:endParaRPr>
          </a:p>
        </p:txBody>
      </p:sp>
      <p:cxnSp>
        <p:nvCxnSpPr>
          <p:cNvPr id="18" name="Straight Connector 17">
            <a:extLst>
              <a:ext uri="{FF2B5EF4-FFF2-40B4-BE49-F238E27FC236}">
                <a16:creationId xmlns:a16="http://schemas.microsoft.com/office/drawing/2014/main" id="{2F0EABC2-3C79-460C-B6DE-E12A271E4C3C}"/>
              </a:ext>
            </a:extLst>
          </p:cNvPr>
          <p:cNvCxnSpPr>
            <a:cxnSpLocks/>
          </p:cNvCxnSpPr>
          <p:nvPr/>
        </p:nvCxnSpPr>
        <p:spPr>
          <a:xfrm>
            <a:off x="4828471" y="1743904"/>
            <a:ext cx="3697200" cy="0"/>
          </a:xfrm>
          <a:prstGeom prst="line">
            <a:avLst/>
          </a:prstGeom>
          <a:noFill/>
          <a:ln w="28575" cap="flat" cmpd="sng" algn="ctr">
            <a:solidFill>
              <a:srgbClr val="0070C0"/>
            </a:solidFill>
            <a:prstDash val="solid"/>
          </a:ln>
          <a:effectLst/>
        </p:spPr>
      </p:cxnSp>
      <p:pic>
        <p:nvPicPr>
          <p:cNvPr id="19" name="Picture 18">
            <a:extLst>
              <a:ext uri="{FF2B5EF4-FFF2-40B4-BE49-F238E27FC236}">
                <a16:creationId xmlns:a16="http://schemas.microsoft.com/office/drawing/2014/main" id="{BFF8CC79-4B34-4AAD-A5E1-4FBCB36B6790}"/>
              </a:ext>
            </a:extLst>
          </p:cNvPr>
          <p:cNvPicPr/>
          <p:nvPr/>
        </p:nvPicPr>
        <p:blipFill rotWithShape="1">
          <a:blip r:embed="rId4"/>
          <a:srcRect b="34575"/>
          <a:stretch/>
        </p:blipFill>
        <p:spPr>
          <a:xfrm>
            <a:off x="4894678" y="4473283"/>
            <a:ext cx="3748993" cy="1459687"/>
          </a:xfrm>
          <a:prstGeom prst="rect">
            <a:avLst/>
          </a:prstGeom>
          <a:ln>
            <a:no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3807080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3E569-BF08-4BEE-97F1-2C9264368151}"/>
              </a:ext>
            </a:extLst>
          </p:cNvPr>
          <p:cNvSpPr>
            <a:spLocks noGrp="1"/>
          </p:cNvSpPr>
          <p:nvPr>
            <p:ph type="ctrTitle"/>
          </p:nvPr>
        </p:nvSpPr>
        <p:spPr/>
        <p:txBody>
          <a:bodyPr/>
          <a:lstStyle/>
          <a:p>
            <a:r>
              <a:rPr lang="en-NZ" dirty="0"/>
              <a:t>Demo: IMMS Payment Management Report </a:t>
            </a:r>
          </a:p>
        </p:txBody>
      </p:sp>
    </p:spTree>
    <p:extLst>
      <p:ext uri="{BB962C8B-B14F-4D97-AF65-F5344CB8AC3E}">
        <p14:creationId xmlns:p14="http://schemas.microsoft.com/office/powerpoint/2010/main" val="42122689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324</TotalTime>
  <Words>1952</Words>
  <Application>Microsoft Office PowerPoint</Application>
  <PresentationFormat>On-screen Show (4:3)</PresentationFormat>
  <Paragraphs>226</Paragraphs>
  <Slides>17</Slides>
  <Notes>16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Calibri</vt:lpstr>
      <vt:lpstr>Calibri Light</vt:lpstr>
      <vt:lpstr>Frutiger Next Pro</vt:lpstr>
      <vt:lpstr>Open Sans</vt:lpstr>
      <vt:lpstr>Segoe UI</vt:lpstr>
      <vt:lpstr>Segoe UI Semibold</vt:lpstr>
      <vt:lpstr>Symbol</vt:lpstr>
      <vt:lpstr>Office Theme</vt:lpstr>
      <vt:lpstr>Payments – Provider Org Admin</vt:lpstr>
      <vt:lpstr>Price Per Dose</vt:lpstr>
      <vt:lpstr>How can we start PPD for our sites?</vt:lpstr>
      <vt:lpstr>When and how will I get paid?</vt:lpstr>
      <vt:lpstr>How are we paid for previous vaccinations?</vt:lpstr>
      <vt:lpstr>System Overview - Payments</vt:lpstr>
      <vt:lpstr>Provider Setting</vt:lpstr>
      <vt:lpstr>IMMS Payment Management Report</vt:lpstr>
      <vt:lpstr>Demo: IMMS Payment Management Report </vt:lpstr>
      <vt:lpstr>How To: Complete Invoice Reconciliation – Single Site</vt:lpstr>
      <vt:lpstr>How To: Complete Invoice Reconciliation – Multiple Sites </vt:lpstr>
      <vt:lpstr>How to Lock Activities </vt:lpstr>
      <vt:lpstr>Appendix</vt:lpstr>
      <vt:lpstr>Completing Site Transition Form</vt:lpstr>
      <vt:lpstr>CIR User Set Up Template</vt:lpstr>
      <vt:lpstr>CIR Site Set Up Form</vt:lpstr>
      <vt:lpstr>IMMS Payment Management Report –  Vaccination Payments Status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Price Per Dose Payments</dc:title>
  <dc:creator>Sarah Musuku</dc:creator>
  <cp:lastModifiedBy>Sarah Musuku</cp:lastModifiedBy>
  <cp:revision>2</cp:revision>
  <dcterms:created xsi:type="dcterms:W3CDTF">2021-09-27T21:23:46Z</dcterms:created>
  <dcterms:modified xsi:type="dcterms:W3CDTF">2021-09-30T04:17:44Z</dcterms:modified>
</cp:coreProperties>
</file>