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7" r:id="rId6"/>
    <p:sldId id="259" r:id="rId7"/>
    <p:sldId id="260" r:id="rId8"/>
    <p:sldId id="261" r:id="rId9"/>
    <p:sldId id="258" r:id="rId10"/>
    <p:sldId id="262" r:id="rId11"/>
    <p:sldId id="264" r:id="rId12"/>
    <p:sldId id="265" r:id="rId13"/>
    <p:sldId id="266" r:id="rId14"/>
    <p:sldId id="26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64AA"/>
    <a:srgbClr val="0066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084A86-CBE5-46D4-91FC-663779F1F62B}" v="1" dt="2021-10-04T18:19:06.0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0536" autoAdjust="0"/>
  </p:normalViewPr>
  <p:slideViewPr>
    <p:cSldViewPr snapToGrid="0">
      <p:cViewPr varScale="1">
        <p:scale>
          <a:sx n="88" d="100"/>
          <a:sy n="88" d="100"/>
        </p:scale>
        <p:origin x="897" y="7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125C51-349C-4CD1-B437-0ED91D9BD901}" type="datetimeFigureOut">
              <a:rPr lang="en-NZ" smtClean="0"/>
              <a:t>5/10/2021</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920C0D-88EA-46DE-9C84-B5BFC851DD9A}" type="slidenum">
              <a:rPr lang="en-NZ" smtClean="0"/>
              <a:t>‹#›</a:t>
            </a:fld>
            <a:endParaRPr lang="en-NZ"/>
          </a:p>
        </p:txBody>
      </p:sp>
    </p:spTree>
    <p:extLst>
      <p:ext uri="{BB962C8B-B14F-4D97-AF65-F5344CB8AC3E}">
        <p14:creationId xmlns:p14="http://schemas.microsoft.com/office/powerpoint/2010/main" val="1918605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All practices have a conversation with staff </a:t>
            </a:r>
          </a:p>
        </p:txBody>
      </p:sp>
      <p:sp>
        <p:nvSpPr>
          <p:cNvPr id="4" name="Slide Number Placeholder 3"/>
          <p:cNvSpPr>
            <a:spLocks noGrp="1"/>
          </p:cNvSpPr>
          <p:nvPr>
            <p:ph type="sldNum" sz="quarter" idx="5"/>
          </p:nvPr>
        </p:nvSpPr>
        <p:spPr/>
        <p:txBody>
          <a:bodyPr/>
          <a:lstStyle/>
          <a:p>
            <a:fld id="{29920C0D-88EA-46DE-9C84-B5BFC851DD9A}" type="slidenum">
              <a:rPr lang="en-NZ" smtClean="0"/>
              <a:t>2</a:t>
            </a:fld>
            <a:endParaRPr lang="en-NZ"/>
          </a:p>
        </p:txBody>
      </p:sp>
    </p:spTree>
    <p:extLst>
      <p:ext uri="{BB962C8B-B14F-4D97-AF65-F5344CB8AC3E}">
        <p14:creationId xmlns:p14="http://schemas.microsoft.com/office/powerpoint/2010/main" val="23719114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1524000" y="897732"/>
            <a:ext cx="9144000" cy="2387600"/>
          </a:xfrm>
        </p:spPr>
        <p:txBody>
          <a:bodyPr anchor="b"/>
          <a:lstStyle>
            <a:lvl1pPr algn="ctr">
              <a:defRPr sz="6000">
                <a:solidFill>
                  <a:schemeClr val="bg1"/>
                </a:solidFill>
              </a:defRPr>
            </a:lvl1pPr>
          </a:lstStyle>
          <a:p>
            <a:r>
              <a:rPr lang="en-US" dirty="0"/>
              <a:t>Click to edit title style</a:t>
            </a:r>
            <a:endParaRPr lang="en-NZ" dirty="0"/>
          </a:p>
        </p:txBody>
      </p:sp>
      <p:sp>
        <p:nvSpPr>
          <p:cNvPr id="3" name="Subtitle 2"/>
          <p:cNvSpPr>
            <a:spLocks noGrp="1"/>
          </p:cNvSpPr>
          <p:nvPr>
            <p:ph type="subTitle" idx="1"/>
          </p:nvPr>
        </p:nvSpPr>
        <p:spPr>
          <a:xfrm>
            <a:off x="1524000" y="3897313"/>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dirty="0"/>
          </a:p>
        </p:txBody>
      </p:sp>
    </p:spTree>
    <p:extLst>
      <p:ext uri="{BB962C8B-B14F-4D97-AF65-F5344CB8AC3E}">
        <p14:creationId xmlns:p14="http://schemas.microsoft.com/office/powerpoint/2010/main" val="1925832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a:xfrm>
            <a:off x="838200" y="1825625"/>
            <a:ext cx="10515600" cy="4079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Tree>
    <p:extLst>
      <p:ext uri="{BB962C8B-B14F-4D97-AF65-F5344CB8AC3E}">
        <p14:creationId xmlns:p14="http://schemas.microsoft.com/office/powerpoint/2010/main" val="4092225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hasCustomPrompt="1"/>
          </p:nvPr>
        </p:nvSpPr>
        <p:spPr>
          <a:xfrm>
            <a:off x="2505075" y="2032000"/>
            <a:ext cx="7372350" cy="1325563"/>
          </a:xfrm>
        </p:spPr>
        <p:txBody>
          <a:bodyPr/>
          <a:lstStyle>
            <a:lvl1pPr algn="ctr">
              <a:defRPr>
                <a:solidFill>
                  <a:schemeClr val="bg1"/>
                </a:solidFill>
              </a:defRPr>
            </a:lvl1pPr>
          </a:lstStyle>
          <a:p>
            <a:r>
              <a:rPr lang="en-US" dirty="0"/>
              <a:t>Sub-heading</a:t>
            </a:r>
            <a:endParaRPr lang="en-NZ" dirty="0"/>
          </a:p>
        </p:txBody>
      </p:sp>
    </p:spTree>
    <p:extLst>
      <p:ext uri="{BB962C8B-B14F-4D97-AF65-F5344CB8AC3E}">
        <p14:creationId xmlns:p14="http://schemas.microsoft.com/office/powerpoint/2010/main" val="3144831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a:xfrm>
            <a:off x="838200" y="1825625"/>
            <a:ext cx="10515600" cy="4079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Tree>
    <p:extLst>
      <p:ext uri="{BB962C8B-B14F-4D97-AF65-F5344CB8AC3E}">
        <p14:creationId xmlns:p14="http://schemas.microsoft.com/office/powerpoint/2010/main" val="26121280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dirty="0"/>
          </a:p>
        </p:txBody>
      </p:sp>
      <p:pic>
        <p:nvPicPr>
          <p:cNvPr id="7" name="Picture 6"/>
          <p:cNvPicPr>
            <a:picLocks noChangeAspect="1"/>
          </p:cNvPicPr>
          <p:nvPr userDrawn="1"/>
        </p:nvPicPr>
        <p:blipFill rotWithShape="1">
          <a:blip r:embed="rId6">
            <a:extLst>
              <a:ext uri="{28A0092B-C50C-407E-A947-70E740481C1C}">
                <a14:useLocalDpi xmlns:a14="http://schemas.microsoft.com/office/drawing/2010/main" val="0"/>
              </a:ext>
            </a:extLst>
          </a:blip>
          <a:srcRect l="19928" t="94257" r="24338" b="199"/>
          <a:stretch/>
        </p:blipFill>
        <p:spPr>
          <a:xfrm>
            <a:off x="0" y="6105526"/>
            <a:ext cx="9772650" cy="546872"/>
          </a:xfrm>
          <a:prstGeom prst="rect">
            <a:avLst/>
          </a:prstGeom>
        </p:spPr>
      </p:pic>
      <p:pic>
        <p:nvPicPr>
          <p:cNvPr id="8" name="Picture 7"/>
          <p:cNvPicPr>
            <a:picLocks noChangeAspect="1"/>
          </p:cNvPicPr>
          <p:nvPr userDrawn="1"/>
        </p:nvPicPr>
        <p:blipFill rotWithShape="1">
          <a:blip r:embed="rId7" cstate="print">
            <a:extLst>
              <a:ext uri="{28A0092B-C50C-407E-A947-70E740481C1C}">
                <a14:useLocalDpi xmlns:a14="http://schemas.microsoft.com/office/drawing/2010/main" val="0"/>
              </a:ext>
            </a:extLst>
          </a:blip>
          <a:srcRect r="8251"/>
          <a:stretch/>
        </p:blipFill>
        <p:spPr>
          <a:xfrm>
            <a:off x="9943338" y="6064062"/>
            <a:ext cx="2069450" cy="590926"/>
          </a:xfrm>
          <a:prstGeom prst="rect">
            <a:avLst/>
          </a:prstGeom>
        </p:spPr>
      </p:pic>
    </p:spTree>
    <p:extLst>
      <p:ext uri="{BB962C8B-B14F-4D97-AF65-F5344CB8AC3E}">
        <p14:creationId xmlns:p14="http://schemas.microsoft.com/office/powerpoint/2010/main" val="14706814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Lst>
  <p:txStyles>
    <p:titleStyle>
      <a:lvl1pPr algn="l" defTabSz="914400" rtl="0" eaLnBrk="1" latinLnBrk="0" hangingPunct="1">
        <a:lnSpc>
          <a:spcPct val="90000"/>
        </a:lnSpc>
        <a:spcBef>
          <a:spcPct val="0"/>
        </a:spcBef>
        <a:buNone/>
        <a:defRPr sz="4400" kern="1200">
          <a:solidFill>
            <a:srgbClr val="9264AA"/>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9264AA"/>
        </a:buClr>
        <a:buFont typeface="Arial" panose="020B0604020202020204" pitchFamily="34" charset="0"/>
        <a:buChar char="•"/>
        <a:defRPr sz="2400" kern="1200">
          <a:solidFill>
            <a:srgbClr val="0066AF"/>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9264AA"/>
        </a:buClr>
        <a:buFont typeface="Arial" panose="020B0604020202020204" pitchFamily="34" charset="0"/>
        <a:buChar char="•"/>
        <a:defRPr sz="2400" kern="1200">
          <a:solidFill>
            <a:srgbClr val="0066AF"/>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9264AA"/>
        </a:buClr>
        <a:buFont typeface="Arial" panose="020B0604020202020204" pitchFamily="34" charset="0"/>
        <a:buChar char="•"/>
        <a:defRPr sz="2400" kern="1200">
          <a:solidFill>
            <a:srgbClr val="0066AF"/>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9264AA"/>
        </a:buClr>
        <a:buFont typeface="Arial" panose="020B0604020202020204" pitchFamily="34" charset="0"/>
        <a:buChar char="•"/>
        <a:defRPr sz="2400" kern="1200">
          <a:solidFill>
            <a:srgbClr val="0066AF"/>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9264AA"/>
        </a:buClr>
        <a:buFont typeface="Arial" panose="020B0604020202020204" pitchFamily="34" charset="0"/>
        <a:buChar char="•"/>
        <a:defRPr sz="2400" kern="1200">
          <a:solidFill>
            <a:srgbClr val="0066AF"/>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health.govt.nz/system/files/documents/pages/responding-when-a-person-raises-assisted-dying-a-handbook-for-registered-health-professionals-sep21.pdf" TargetMode="External"/><Relationship Id="rId2" Type="http://schemas.openxmlformats.org/officeDocument/2006/relationships/hyperlink" Target="https://www.health.govt.nz/system/files/documents/pages/responding-when-a-person-raises-assisted-dying-a-conversation-guide-for-registered-health-professionals-sep21-v2.pdf" TargetMode="External"/><Relationship Id="rId1" Type="http://schemas.openxmlformats.org/officeDocument/2006/relationships/slideLayout" Target="../slideLayouts/slideLayout2.xml"/><Relationship Id="rId6" Type="http://schemas.openxmlformats.org/officeDocument/2006/relationships/hyperlink" Target="https://learnonline.health.nz/course/view.php?id=470" TargetMode="External"/><Relationship Id="rId5" Type="http://schemas.openxmlformats.org/officeDocument/2006/relationships/hyperlink" Target="https://www.health.govt.nz/our-work/regulation-health-and-disability-system/end-life-choice-act-implementation" TargetMode="External"/><Relationship Id="rId4" Type="http://schemas.openxmlformats.org/officeDocument/2006/relationships/hyperlink" Target="https://learnonline.health.nz/enrol/index.php?id=47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62175" y="2437014"/>
            <a:ext cx="7867650" cy="1725411"/>
          </a:xfrm>
        </p:spPr>
        <p:txBody>
          <a:bodyPr>
            <a:normAutofit fontScale="90000"/>
          </a:bodyPr>
          <a:lstStyle/>
          <a:p>
            <a:r>
              <a:rPr lang="en-NZ" dirty="0"/>
              <a:t>Assisted Dying Services - a readiness guide</a:t>
            </a:r>
          </a:p>
        </p:txBody>
      </p:sp>
    </p:spTree>
    <p:extLst>
      <p:ext uri="{BB962C8B-B14F-4D97-AF65-F5344CB8AC3E}">
        <p14:creationId xmlns:p14="http://schemas.microsoft.com/office/powerpoint/2010/main" val="19957675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chor="ctr">
            <a:normAutofit/>
          </a:bodyPr>
          <a:lstStyle/>
          <a:p>
            <a:r>
              <a:rPr lang="en-NZ" dirty="0"/>
              <a:t>Scenario three</a:t>
            </a:r>
          </a:p>
        </p:txBody>
      </p:sp>
      <p:graphicFrame>
        <p:nvGraphicFramePr>
          <p:cNvPr id="3" name="Table 2">
            <a:extLst>
              <a:ext uri="{FF2B5EF4-FFF2-40B4-BE49-F238E27FC236}">
                <a16:creationId xmlns:a16="http://schemas.microsoft.com/office/drawing/2014/main" id="{48A829CB-2ECA-498F-A763-9F1C616655BE}"/>
              </a:ext>
            </a:extLst>
          </p:cNvPr>
          <p:cNvGraphicFramePr>
            <a:graphicFrameLocks noGrp="1"/>
          </p:cNvGraphicFramePr>
          <p:nvPr>
            <p:extLst>
              <p:ext uri="{D42A27DB-BD31-4B8C-83A1-F6EECF244321}">
                <p14:modId xmlns:p14="http://schemas.microsoft.com/office/powerpoint/2010/main" val="3440372605"/>
              </p:ext>
            </p:extLst>
          </p:nvPr>
        </p:nvGraphicFramePr>
        <p:xfrm>
          <a:off x="137652" y="1101213"/>
          <a:ext cx="10818444" cy="4804288"/>
        </p:xfrm>
        <a:graphic>
          <a:graphicData uri="http://schemas.openxmlformats.org/drawingml/2006/table">
            <a:tbl>
              <a:tblPr firstRow="1" firstCol="1" bandRow="1">
                <a:tableStyleId>{5C22544A-7EE6-4342-B048-85BDC9FD1C3A}</a:tableStyleId>
              </a:tblPr>
              <a:tblGrid>
                <a:gridCol w="973393">
                  <a:extLst>
                    <a:ext uri="{9D8B030D-6E8A-4147-A177-3AD203B41FA5}">
                      <a16:colId xmlns:a16="http://schemas.microsoft.com/office/drawing/2014/main" val="57571740"/>
                    </a:ext>
                  </a:extLst>
                </a:gridCol>
                <a:gridCol w="9845051">
                  <a:extLst>
                    <a:ext uri="{9D8B030D-6E8A-4147-A177-3AD203B41FA5}">
                      <a16:colId xmlns:a16="http://schemas.microsoft.com/office/drawing/2014/main" val="849923531"/>
                    </a:ext>
                  </a:extLst>
                </a:gridCol>
              </a:tblGrid>
              <a:tr h="1571769">
                <a:tc>
                  <a:txBody>
                    <a:bodyPr/>
                    <a:lstStyle/>
                    <a:p>
                      <a:pPr>
                        <a:lnSpc>
                          <a:spcPct val="110000"/>
                        </a:lnSpc>
                        <a:spcBef>
                          <a:spcPts val="400"/>
                        </a:spcBef>
                        <a:spcAft>
                          <a:spcPts val="400"/>
                        </a:spcAft>
                      </a:pPr>
                      <a:r>
                        <a:rPr lang="en-NZ" sz="1100">
                          <a:effectLst/>
                        </a:rPr>
                        <a:t>Context</a:t>
                      </a:r>
                      <a:endParaRPr lang="en-NZ" sz="1100">
                        <a:effectLst/>
                        <a:latin typeface="Segoe UI" panose="020B0502040204020203" pitchFamily="34" charset="0"/>
                        <a:ea typeface="Times New Roman" panose="02020603050405020304" pitchFamily="18" charset="0"/>
                        <a:cs typeface="Times New Roman" panose="02020603050405020304" pitchFamily="18" charset="0"/>
                      </a:endParaRPr>
                    </a:p>
                  </a:txBody>
                  <a:tcPr marL="40392" marR="40392"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dirty="0" err="1">
                          <a:solidFill>
                            <a:schemeClr val="tx1"/>
                          </a:solidFill>
                          <a:effectLst/>
                        </a:rPr>
                        <a:t>Tipene</a:t>
                      </a:r>
                      <a:r>
                        <a:rPr lang="en-NZ" sz="1100" b="0" dirty="0">
                          <a:solidFill>
                            <a:schemeClr val="tx1"/>
                          </a:solidFill>
                          <a:effectLst/>
                        </a:rPr>
                        <a:t> is a 62-year-old man living in a rural community in the Waikato.</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err="1">
                          <a:solidFill>
                            <a:schemeClr val="tx1"/>
                          </a:solidFill>
                          <a:effectLst/>
                        </a:rPr>
                        <a:t>Tipene</a:t>
                      </a:r>
                      <a:r>
                        <a:rPr lang="en-NZ" sz="1100" b="0" dirty="0">
                          <a:solidFill>
                            <a:schemeClr val="tx1"/>
                          </a:solidFill>
                          <a:effectLst/>
                        </a:rPr>
                        <a:t> has complex, chronic health needs, including heart failure. He has been living with depression for many years.</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His regular general practitioner is an hour’s drive away.</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err="1">
                          <a:solidFill>
                            <a:schemeClr val="tx1"/>
                          </a:solidFill>
                          <a:effectLst/>
                        </a:rPr>
                        <a:t>Tipene</a:t>
                      </a:r>
                      <a:r>
                        <a:rPr lang="en-NZ" sz="1100" b="0" dirty="0">
                          <a:solidFill>
                            <a:schemeClr val="tx1"/>
                          </a:solidFill>
                          <a:effectLst/>
                        </a:rPr>
                        <a:t> cannot drive and relies on whānau and support services to help him get to medical appointments.</a:t>
                      </a:r>
                      <a:endParaRPr lang="en-NZ" sz="1100" b="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40392" marR="40392" marT="0" marB="0">
                    <a:solidFill>
                      <a:schemeClr val="bg2"/>
                    </a:solidFill>
                  </a:tcPr>
                </a:tc>
                <a:extLst>
                  <a:ext uri="{0D108BD9-81ED-4DB2-BD59-A6C34878D82A}">
                    <a16:rowId xmlns:a16="http://schemas.microsoft.com/office/drawing/2014/main" val="1868085614"/>
                  </a:ext>
                </a:extLst>
              </a:tr>
              <a:tr h="1072117">
                <a:tc>
                  <a:txBody>
                    <a:bodyPr/>
                    <a:lstStyle/>
                    <a:p>
                      <a:pPr>
                        <a:lnSpc>
                          <a:spcPct val="110000"/>
                        </a:lnSpc>
                        <a:spcBef>
                          <a:spcPts val="400"/>
                        </a:spcBef>
                        <a:spcAft>
                          <a:spcPts val="400"/>
                        </a:spcAft>
                      </a:pPr>
                      <a:r>
                        <a:rPr lang="en-NZ" sz="1100" dirty="0">
                          <a:effectLst/>
                        </a:rPr>
                        <a:t>Situation</a:t>
                      </a:r>
                      <a:endParaRPr lang="en-NZ" sz="1100" dirty="0">
                        <a:effectLst/>
                        <a:latin typeface="Segoe UI" panose="020B0502040204020203" pitchFamily="34" charset="0"/>
                        <a:ea typeface="Times New Roman" panose="02020603050405020304" pitchFamily="18" charset="0"/>
                        <a:cs typeface="Times New Roman" panose="02020603050405020304" pitchFamily="18" charset="0"/>
                      </a:endParaRPr>
                    </a:p>
                  </a:txBody>
                  <a:tcPr marL="40392" marR="40392"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During a telehealth appointment with his regular general practitioner, Tipene requests to start the assessment process for assisted dying.</a:t>
                      </a:r>
                    </a:p>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The general practitioner does not provide assisted dying services as he does not consider himself competent to do so. He does not have a conscientious objection to assisted dying.</a:t>
                      </a:r>
                      <a:endParaRPr lang="en-NZ" sz="1100" b="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40392" marR="40392" marT="0" marB="0"/>
                </a:tc>
                <a:extLst>
                  <a:ext uri="{0D108BD9-81ED-4DB2-BD59-A6C34878D82A}">
                    <a16:rowId xmlns:a16="http://schemas.microsoft.com/office/drawing/2014/main" val="2590897387"/>
                  </a:ext>
                </a:extLst>
              </a:tr>
              <a:tr h="2160402">
                <a:tc>
                  <a:txBody>
                    <a:bodyPr/>
                    <a:lstStyle/>
                    <a:p>
                      <a:pPr>
                        <a:lnSpc>
                          <a:spcPct val="110000"/>
                        </a:lnSpc>
                        <a:spcBef>
                          <a:spcPts val="400"/>
                        </a:spcBef>
                        <a:spcAft>
                          <a:spcPts val="400"/>
                        </a:spcAft>
                      </a:pPr>
                      <a:r>
                        <a:rPr lang="en-NZ" sz="1100">
                          <a:effectLst/>
                        </a:rPr>
                        <a:t>Considerations</a:t>
                      </a:r>
                      <a:endParaRPr lang="en-NZ" sz="1100">
                        <a:effectLst/>
                        <a:latin typeface="Segoe UI" panose="020B0502040204020203" pitchFamily="34" charset="0"/>
                        <a:ea typeface="Times New Roman" panose="02020603050405020304" pitchFamily="18" charset="0"/>
                        <a:cs typeface="Times New Roman" panose="02020603050405020304" pitchFamily="18" charset="0"/>
                      </a:endParaRPr>
                    </a:p>
                  </a:txBody>
                  <a:tcPr marL="40392" marR="40392"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What steps should </a:t>
                      </a:r>
                      <a:r>
                        <a:rPr lang="en-NZ" sz="1100" b="0" dirty="0" err="1">
                          <a:solidFill>
                            <a:schemeClr val="tx1"/>
                          </a:solidFill>
                          <a:effectLst/>
                        </a:rPr>
                        <a:t>Tipene’s</a:t>
                      </a:r>
                      <a:r>
                        <a:rPr lang="en-NZ" sz="1100" b="0" dirty="0">
                          <a:solidFill>
                            <a:schemeClr val="tx1"/>
                          </a:solidFill>
                          <a:effectLst/>
                        </a:rPr>
                        <a:t> general practitioner take to ensure </a:t>
                      </a:r>
                      <a:r>
                        <a:rPr lang="en-NZ" sz="1100" b="0" dirty="0" err="1">
                          <a:solidFill>
                            <a:schemeClr val="tx1"/>
                          </a:solidFill>
                          <a:effectLst/>
                        </a:rPr>
                        <a:t>Tipene</a:t>
                      </a:r>
                      <a:r>
                        <a:rPr lang="en-NZ" sz="1100" b="0" dirty="0">
                          <a:solidFill>
                            <a:schemeClr val="tx1"/>
                          </a:solidFill>
                          <a:effectLst/>
                        </a:rPr>
                        <a:t> can access an assessment for assisted dying?</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How else may the general practitioner be involved in supporting </a:t>
                      </a:r>
                      <a:r>
                        <a:rPr lang="en-NZ" sz="1100" b="0" dirty="0" err="1">
                          <a:solidFill>
                            <a:schemeClr val="tx1"/>
                          </a:solidFill>
                          <a:effectLst/>
                        </a:rPr>
                        <a:t>Tipene</a:t>
                      </a:r>
                      <a:r>
                        <a:rPr lang="en-NZ" sz="1100" b="0" dirty="0">
                          <a:solidFill>
                            <a:schemeClr val="tx1"/>
                          </a:solidFill>
                          <a:effectLst/>
                        </a:rPr>
                        <a:t> through the assisted dying process?</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What should the general practitioner do to ensure that </a:t>
                      </a:r>
                      <a:r>
                        <a:rPr lang="en-NZ" sz="1100" b="0" dirty="0" err="1">
                          <a:solidFill>
                            <a:schemeClr val="tx1"/>
                          </a:solidFill>
                          <a:effectLst/>
                        </a:rPr>
                        <a:t>Tipene</a:t>
                      </a:r>
                      <a:r>
                        <a:rPr lang="en-NZ" sz="1100" b="0" dirty="0">
                          <a:solidFill>
                            <a:schemeClr val="tx1"/>
                          </a:solidFill>
                          <a:effectLst/>
                        </a:rPr>
                        <a:t> understands what care options he has?</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If </a:t>
                      </a:r>
                      <a:r>
                        <a:rPr lang="en-NZ" sz="1100" b="0" dirty="0" err="1">
                          <a:solidFill>
                            <a:schemeClr val="tx1"/>
                          </a:solidFill>
                          <a:effectLst/>
                        </a:rPr>
                        <a:t>Tipene</a:t>
                      </a:r>
                      <a:r>
                        <a:rPr lang="en-NZ" sz="1100" b="0" dirty="0">
                          <a:solidFill>
                            <a:schemeClr val="tx1"/>
                          </a:solidFill>
                          <a:effectLst/>
                        </a:rPr>
                        <a:t> goes ahead with getting an assessment for his eligibility for assisted dying, what additional considerations should the attending medical practitioner make given </a:t>
                      </a:r>
                      <a:r>
                        <a:rPr lang="en-NZ" sz="1100" b="0" dirty="0" err="1">
                          <a:solidFill>
                            <a:schemeClr val="tx1"/>
                          </a:solidFill>
                          <a:effectLst/>
                        </a:rPr>
                        <a:t>Tipene’s</a:t>
                      </a:r>
                      <a:r>
                        <a:rPr lang="en-NZ" sz="1100" b="0" dirty="0">
                          <a:solidFill>
                            <a:schemeClr val="tx1"/>
                          </a:solidFill>
                          <a:effectLst/>
                        </a:rPr>
                        <a:t> ongoing health needs, including his depression?</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What complexities might </a:t>
                      </a:r>
                      <a:r>
                        <a:rPr lang="en-NZ" sz="1100" b="0" dirty="0" err="1">
                          <a:solidFill>
                            <a:schemeClr val="tx1"/>
                          </a:solidFill>
                          <a:effectLst/>
                        </a:rPr>
                        <a:t>Tipene’s</a:t>
                      </a:r>
                      <a:r>
                        <a:rPr lang="en-NZ" sz="1100" b="0" dirty="0">
                          <a:solidFill>
                            <a:schemeClr val="tx1"/>
                          </a:solidFill>
                          <a:effectLst/>
                        </a:rPr>
                        <a:t> rural location add to this situation?</a:t>
                      </a:r>
                      <a:endParaRPr lang="en-NZ" sz="1100" b="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40392" marR="40392" marT="0" marB="0"/>
                </a:tc>
                <a:extLst>
                  <a:ext uri="{0D108BD9-81ED-4DB2-BD59-A6C34878D82A}">
                    <a16:rowId xmlns:a16="http://schemas.microsoft.com/office/drawing/2014/main" val="545146447"/>
                  </a:ext>
                </a:extLst>
              </a:tr>
            </a:tbl>
          </a:graphicData>
        </a:graphic>
      </p:graphicFrame>
    </p:spTree>
    <p:extLst>
      <p:ext uri="{BB962C8B-B14F-4D97-AF65-F5344CB8AC3E}">
        <p14:creationId xmlns:p14="http://schemas.microsoft.com/office/powerpoint/2010/main" val="987922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Useful links</a:t>
            </a:r>
          </a:p>
        </p:txBody>
      </p:sp>
      <p:sp>
        <p:nvSpPr>
          <p:cNvPr id="3" name="Content Placeholder 2"/>
          <p:cNvSpPr>
            <a:spLocks noGrp="1"/>
          </p:cNvSpPr>
          <p:nvPr>
            <p:ph idx="1"/>
          </p:nvPr>
        </p:nvSpPr>
        <p:spPr>
          <a:xfrm>
            <a:off x="838200" y="1504950"/>
            <a:ext cx="10515600" cy="4400551"/>
          </a:xfrm>
        </p:spPr>
        <p:txBody>
          <a:bodyPr>
            <a:normAutofit fontScale="92500" lnSpcReduction="10000"/>
          </a:bodyPr>
          <a:lstStyle/>
          <a:p>
            <a:r>
              <a:rPr lang="en-NZ" sz="2000" dirty="0">
                <a:solidFill>
                  <a:schemeClr val="tx1"/>
                </a:solidFill>
              </a:rPr>
              <a:t>Responding when a person raises assisted dying – a conversation guide</a:t>
            </a:r>
          </a:p>
          <a:p>
            <a:pPr marL="0" indent="0">
              <a:buNone/>
            </a:pPr>
            <a:r>
              <a:rPr lang="en-NZ" sz="2000" dirty="0">
                <a:solidFill>
                  <a:schemeClr val="tx1"/>
                </a:solidFill>
                <a:hlinkClick r:id="rId2"/>
              </a:rPr>
              <a:t>https://www.health.govt.nz/system/files/documents/pages/responding-when-a-person-raises-assisted-dying-a-conversation-guide-for-registered-health-professionals-sep21-v2.pdf</a:t>
            </a:r>
            <a:endParaRPr lang="en-NZ" sz="2000" dirty="0">
              <a:solidFill>
                <a:schemeClr val="tx1"/>
              </a:solidFill>
            </a:endParaRPr>
          </a:p>
          <a:p>
            <a:r>
              <a:rPr lang="en-NZ" sz="2000" dirty="0">
                <a:solidFill>
                  <a:schemeClr val="tx1"/>
                </a:solidFill>
              </a:rPr>
              <a:t>Responding when a person raises assisted dying – a handbook </a:t>
            </a:r>
          </a:p>
          <a:p>
            <a:pPr marL="0" indent="0">
              <a:buNone/>
            </a:pPr>
            <a:r>
              <a:rPr lang="en-NZ" sz="2000" dirty="0">
                <a:solidFill>
                  <a:schemeClr val="tx1"/>
                </a:solidFill>
                <a:hlinkClick r:id="rId3"/>
              </a:rPr>
              <a:t>https://www.health.govt.nz/system/files/documents/pages/responding-when-a-person-raises-assisted-dying-a-handbook-for-registered-health-professionals-sep21.pdf</a:t>
            </a:r>
            <a:endParaRPr lang="en-NZ" sz="2000" dirty="0">
              <a:solidFill>
                <a:schemeClr val="tx1"/>
              </a:solidFill>
            </a:endParaRPr>
          </a:p>
          <a:p>
            <a:r>
              <a:rPr lang="en-NZ" sz="2000" dirty="0">
                <a:solidFill>
                  <a:schemeClr val="tx1"/>
                </a:solidFill>
              </a:rPr>
              <a:t>Learnonline – responding when a person raises assisted dying module</a:t>
            </a:r>
          </a:p>
          <a:p>
            <a:pPr marL="0" indent="0">
              <a:buNone/>
            </a:pPr>
            <a:r>
              <a:rPr lang="en-US" sz="2000" dirty="0">
                <a:hlinkClick r:id="rId4"/>
              </a:rPr>
              <a:t>End of Life Choice Main Page (learnonline.health.nz)</a:t>
            </a:r>
            <a:endParaRPr lang="en-US" sz="2000" dirty="0"/>
          </a:p>
          <a:p>
            <a:r>
              <a:rPr lang="en-US" sz="2000" dirty="0">
                <a:solidFill>
                  <a:schemeClr val="tx1"/>
                </a:solidFill>
              </a:rPr>
              <a:t>MoH End of Life Choice Act </a:t>
            </a:r>
          </a:p>
          <a:p>
            <a:pPr marL="0" indent="0">
              <a:buNone/>
            </a:pPr>
            <a:r>
              <a:rPr lang="en-US" sz="2000" dirty="0">
                <a:solidFill>
                  <a:schemeClr val="tx1"/>
                </a:solidFill>
                <a:hlinkClick r:id="rId5"/>
              </a:rPr>
              <a:t>https://www.health.govt.nz/our-work/regulation-health-and-disability-system/end-life-choice-act-implementation</a:t>
            </a:r>
            <a:endParaRPr lang="en-US" sz="2000" dirty="0">
              <a:solidFill>
                <a:schemeClr val="tx1"/>
              </a:solidFill>
            </a:endParaRPr>
          </a:p>
          <a:p>
            <a:r>
              <a:rPr lang="en-NZ" sz="2200" dirty="0">
                <a:solidFill>
                  <a:schemeClr val="tx1"/>
                </a:solidFill>
                <a:effectLst/>
                <a:latin typeface="Calibri" panose="020F0502020204030204" pitchFamily="34" charset="0"/>
                <a:ea typeface="Calibri" panose="020F0502020204030204" pitchFamily="34" charset="0"/>
              </a:rPr>
              <a:t>Further scenarios</a:t>
            </a:r>
          </a:p>
          <a:p>
            <a:pPr marL="0" indent="0">
              <a:buNone/>
            </a:pPr>
            <a:r>
              <a:rPr lang="en-NZ" sz="1800" u="sng" dirty="0">
                <a:solidFill>
                  <a:srgbClr val="0563C1"/>
                </a:solidFill>
                <a:effectLst/>
                <a:latin typeface="Calibri" panose="020F0502020204030204" pitchFamily="34" charset="0"/>
                <a:ea typeface="Calibri" panose="020F0502020204030204" pitchFamily="34" charset="0"/>
                <a:hlinkClick r:id="rId6"/>
              </a:rPr>
              <a:t>https://learnonline.health.nz/course/view.php?id=470</a:t>
            </a:r>
            <a:endParaRPr lang="en-NZ" sz="1800" dirty="0">
              <a:effectLst/>
              <a:latin typeface="Calibri" panose="020F0502020204030204" pitchFamily="34" charset="0"/>
              <a:ea typeface="Calibri" panose="020F0502020204030204" pitchFamily="34" charset="0"/>
            </a:endParaRPr>
          </a:p>
          <a:p>
            <a:pPr marL="0" indent="0">
              <a:buNone/>
            </a:pPr>
            <a:endParaRPr lang="en-US" sz="2000" dirty="0">
              <a:solidFill>
                <a:schemeClr val="tx1"/>
              </a:solidFill>
            </a:endParaRPr>
          </a:p>
          <a:p>
            <a:pPr marL="0" indent="0">
              <a:buNone/>
            </a:pPr>
            <a:endParaRPr lang="en-US" sz="2000" dirty="0">
              <a:solidFill>
                <a:schemeClr val="tx1"/>
              </a:solidFill>
            </a:endParaRPr>
          </a:p>
          <a:p>
            <a:pPr marL="0" indent="0">
              <a:buNone/>
            </a:pPr>
            <a:endParaRPr lang="en-NZ" sz="2000" dirty="0">
              <a:solidFill>
                <a:schemeClr val="tx1"/>
              </a:solidFill>
            </a:endParaRPr>
          </a:p>
          <a:p>
            <a:pPr marL="0" indent="0">
              <a:buNone/>
            </a:pPr>
            <a:endParaRPr lang="en-NZ" dirty="0">
              <a:solidFill>
                <a:schemeClr val="tx1"/>
              </a:solidFill>
            </a:endParaRPr>
          </a:p>
          <a:p>
            <a:pPr marL="0" indent="0">
              <a:buNone/>
            </a:pPr>
            <a:endParaRPr lang="en-NZ" dirty="0">
              <a:solidFill>
                <a:schemeClr val="tx1"/>
              </a:solidFill>
            </a:endParaRPr>
          </a:p>
        </p:txBody>
      </p:sp>
    </p:spTree>
    <p:extLst>
      <p:ext uri="{BB962C8B-B14F-4D97-AF65-F5344CB8AC3E}">
        <p14:creationId xmlns:p14="http://schemas.microsoft.com/office/powerpoint/2010/main" val="20963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Overview</a:t>
            </a:r>
          </a:p>
        </p:txBody>
      </p:sp>
      <p:sp>
        <p:nvSpPr>
          <p:cNvPr id="3" name="Content Placeholder 2"/>
          <p:cNvSpPr>
            <a:spLocks noGrp="1"/>
          </p:cNvSpPr>
          <p:nvPr>
            <p:ph idx="1"/>
          </p:nvPr>
        </p:nvSpPr>
        <p:spPr>
          <a:xfrm>
            <a:off x="838200" y="1575739"/>
            <a:ext cx="10515600" cy="4079875"/>
          </a:xfrm>
        </p:spPr>
        <p:txBody>
          <a:bodyPr>
            <a:normAutofit/>
          </a:bodyPr>
          <a:lstStyle/>
          <a:p>
            <a:r>
              <a:rPr lang="en-US" dirty="0">
                <a:solidFill>
                  <a:schemeClr val="tx1"/>
                </a:solidFill>
              </a:rPr>
              <a:t>People will be able to request assisted dying from 7 November 2021. </a:t>
            </a:r>
          </a:p>
          <a:p>
            <a:r>
              <a:rPr lang="en-US" dirty="0">
                <a:solidFill>
                  <a:schemeClr val="tx1"/>
                </a:solidFill>
              </a:rPr>
              <a:t> A person with a terminal illness that meets the eligibility criteria can request medication to relieve suffering and end their life. </a:t>
            </a:r>
          </a:p>
          <a:p>
            <a:r>
              <a:rPr lang="en-US" dirty="0">
                <a:solidFill>
                  <a:schemeClr val="tx1"/>
                </a:solidFill>
              </a:rPr>
              <a:t>A person must meet strict criteria to be eligible for assisted dying.</a:t>
            </a:r>
          </a:p>
          <a:p>
            <a:r>
              <a:rPr lang="en-US" dirty="0">
                <a:solidFill>
                  <a:schemeClr val="tx1"/>
                </a:solidFill>
              </a:rPr>
              <a:t>A person must be competent to make an informed decision about assisted dying.</a:t>
            </a:r>
          </a:p>
          <a:p>
            <a:r>
              <a:rPr lang="en-US" dirty="0">
                <a:solidFill>
                  <a:schemeClr val="tx1"/>
                </a:solidFill>
              </a:rPr>
              <a:t>The process can stop at any time.</a:t>
            </a:r>
          </a:p>
          <a:p>
            <a:endParaRPr lang="en-US" dirty="0">
              <a:solidFill>
                <a:schemeClr val="tx1"/>
              </a:solidFill>
            </a:endParaRPr>
          </a:p>
          <a:p>
            <a:endParaRPr lang="en-US" dirty="0">
              <a:solidFill>
                <a:schemeClr val="tx1"/>
              </a:solidFill>
            </a:endParaRPr>
          </a:p>
          <a:p>
            <a:endParaRPr lang="en-US" dirty="0"/>
          </a:p>
          <a:p>
            <a:pPr marL="0" indent="0">
              <a:buNone/>
            </a:pPr>
            <a:endParaRPr lang="en-NZ" dirty="0"/>
          </a:p>
        </p:txBody>
      </p:sp>
    </p:spTree>
    <p:extLst>
      <p:ext uri="{BB962C8B-B14F-4D97-AF65-F5344CB8AC3E}">
        <p14:creationId xmlns:p14="http://schemas.microsoft.com/office/powerpoint/2010/main" val="36071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Options and obligations?</a:t>
            </a:r>
          </a:p>
        </p:txBody>
      </p:sp>
      <p:sp>
        <p:nvSpPr>
          <p:cNvPr id="3" name="Content Placeholder 2"/>
          <p:cNvSpPr>
            <a:spLocks noGrp="1"/>
          </p:cNvSpPr>
          <p:nvPr>
            <p:ph idx="1"/>
          </p:nvPr>
        </p:nvSpPr>
        <p:spPr/>
        <p:txBody>
          <a:bodyPr>
            <a:normAutofit/>
          </a:bodyPr>
          <a:lstStyle/>
          <a:p>
            <a:r>
              <a:rPr lang="en-NZ" dirty="0">
                <a:solidFill>
                  <a:schemeClr val="tx1"/>
                </a:solidFill>
              </a:rPr>
              <a:t>Medical and nurse practitioners, psychiatrists and pharmacists can choose whether they would like to be involved with or provide assisted dying as a service. </a:t>
            </a:r>
          </a:p>
          <a:p>
            <a:r>
              <a:rPr lang="en-NZ" dirty="0">
                <a:solidFill>
                  <a:schemeClr val="tx1"/>
                </a:solidFill>
              </a:rPr>
              <a:t>Providers without the necessary skills and training need to refer on to another provider on the Support &amp; Consultation for End of Life in NZ (SCENZ) group list. </a:t>
            </a:r>
          </a:p>
          <a:p>
            <a:r>
              <a:rPr lang="en-NZ" dirty="0">
                <a:solidFill>
                  <a:schemeClr val="tx1"/>
                </a:solidFill>
              </a:rPr>
              <a:t>Conscientious objectors may choose not to provide assisted dying services but cannot inhibit someone's access to assisted dying services. </a:t>
            </a:r>
          </a:p>
          <a:p>
            <a:r>
              <a:rPr lang="en-NZ" dirty="0">
                <a:solidFill>
                  <a:schemeClr val="tx1"/>
                </a:solidFill>
              </a:rPr>
              <a:t>Conscientious objectors have a legal obligation to inform the person of their objection and direct them to the SCENZ group list. </a:t>
            </a:r>
          </a:p>
        </p:txBody>
      </p:sp>
    </p:spTree>
    <p:extLst>
      <p:ext uri="{BB962C8B-B14F-4D97-AF65-F5344CB8AC3E}">
        <p14:creationId xmlns:p14="http://schemas.microsoft.com/office/powerpoint/2010/main" val="2914228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Oversight of assisted dying</a:t>
            </a:r>
          </a:p>
        </p:txBody>
      </p:sp>
      <p:sp>
        <p:nvSpPr>
          <p:cNvPr id="3" name="Content Placeholder 2"/>
          <p:cNvSpPr>
            <a:spLocks noGrp="1"/>
          </p:cNvSpPr>
          <p:nvPr>
            <p:ph idx="1"/>
          </p:nvPr>
        </p:nvSpPr>
        <p:spPr/>
        <p:txBody>
          <a:bodyPr>
            <a:normAutofit fontScale="92500" lnSpcReduction="10000"/>
          </a:bodyPr>
          <a:lstStyle/>
          <a:p>
            <a:r>
              <a:rPr lang="en-NZ" dirty="0">
                <a:solidFill>
                  <a:schemeClr val="tx1"/>
                </a:solidFill>
              </a:rPr>
              <a:t>The MoH will be responsible for the Act and the work program to implement it. </a:t>
            </a:r>
          </a:p>
          <a:p>
            <a:r>
              <a:rPr lang="en-NZ" dirty="0">
                <a:solidFill>
                  <a:schemeClr val="tx1"/>
                </a:solidFill>
              </a:rPr>
              <a:t>The SCENZ group will </a:t>
            </a:r>
          </a:p>
          <a:p>
            <a:pPr lvl="1"/>
            <a:r>
              <a:rPr lang="en-NZ" dirty="0">
                <a:solidFill>
                  <a:schemeClr val="tx1"/>
                </a:solidFill>
              </a:rPr>
              <a:t>maintain a list of health practitioners who are willing to be involved in assisted dying. </a:t>
            </a:r>
          </a:p>
          <a:p>
            <a:pPr lvl="1"/>
            <a:r>
              <a:rPr lang="en-NZ" dirty="0">
                <a:solidFill>
                  <a:schemeClr val="tx1"/>
                </a:solidFill>
              </a:rPr>
              <a:t>Responsible for standards of care, medical and legal procedures and provision of practical assistance.</a:t>
            </a:r>
          </a:p>
          <a:p>
            <a:r>
              <a:rPr lang="en-NZ" dirty="0">
                <a:solidFill>
                  <a:schemeClr val="tx1"/>
                </a:solidFill>
              </a:rPr>
              <a:t>The Registrar (assisted dying) will</a:t>
            </a:r>
          </a:p>
          <a:p>
            <a:pPr lvl="1"/>
            <a:r>
              <a:rPr lang="en-NZ" dirty="0">
                <a:solidFill>
                  <a:schemeClr val="tx1"/>
                </a:solidFill>
              </a:rPr>
              <a:t>Check that the processes required by the Act are complied with and approve the process to continue.</a:t>
            </a:r>
          </a:p>
          <a:p>
            <a:r>
              <a:rPr lang="en-NZ" dirty="0">
                <a:solidFill>
                  <a:schemeClr val="tx1"/>
                </a:solidFill>
              </a:rPr>
              <a:t>The EOLC review committee will</a:t>
            </a:r>
          </a:p>
          <a:p>
            <a:pPr lvl="1"/>
            <a:r>
              <a:rPr lang="en-NZ" dirty="0">
                <a:solidFill>
                  <a:schemeClr val="tx1"/>
                </a:solidFill>
              </a:rPr>
              <a:t> consider reports about the assisted death, report to the registrar on compliance with the Act. </a:t>
            </a:r>
          </a:p>
          <a:p>
            <a:pPr lvl="1"/>
            <a:endParaRPr lang="en-NZ" dirty="0">
              <a:solidFill>
                <a:schemeClr val="tx1"/>
              </a:solidFill>
            </a:endParaRPr>
          </a:p>
          <a:p>
            <a:endParaRPr lang="en-NZ" dirty="0">
              <a:solidFill>
                <a:schemeClr val="tx1"/>
              </a:solidFill>
            </a:endParaRPr>
          </a:p>
        </p:txBody>
      </p:sp>
    </p:spTree>
    <p:extLst>
      <p:ext uri="{BB962C8B-B14F-4D97-AF65-F5344CB8AC3E}">
        <p14:creationId xmlns:p14="http://schemas.microsoft.com/office/powerpoint/2010/main" val="561086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Supporting health professionals/peers?</a:t>
            </a:r>
          </a:p>
        </p:txBody>
      </p:sp>
      <p:sp>
        <p:nvSpPr>
          <p:cNvPr id="3" name="Content Placeholder 2"/>
          <p:cNvSpPr>
            <a:spLocks noGrp="1"/>
          </p:cNvSpPr>
          <p:nvPr>
            <p:ph idx="1"/>
          </p:nvPr>
        </p:nvSpPr>
        <p:spPr/>
        <p:txBody>
          <a:bodyPr>
            <a:normAutofit/>
          </a:bodyPr>
          <a:lstStyle/>
          <a:p>
            <a:r>
              <a:rPr lang="en-NZ" dirty="0">
                <a:solidFill>
                  <a:schemeClr val="tx1"/>
                </a:solidFill>
              </a:rPr>
              <a:t>We encourage you to talk about the EOLC act and the assisted dying process with all of your practice staff. </a:t>
            </a:r>
          </a:p>
          <a:p>
            <a:r>
              <a:rPr lang="en-NZ" dirty="0">
                <a:solidFill>
                  <a:schemeClr val="tx1"/>
                </a:solidFill>
              </a:rPr>
              <a:t>Any staff member could be approached about assisted dying so it is important they are informed or know where to direct the person if this happens. </a:t>
            </a:r>
          </a:p>
          <a:p>
            <a:r>
              <a:rPr lang="en-NZ" dirty="0">
                <a:solidFill>
                  <a:schemeClr val="tx1"/>
                </a:solidFill>
              </a:rPr>
              <a:t>Staff should feel supported to deal with this very sensitive topic. Not everyone will feel comfortable and we strongly encourage your practice to  have support processes in place before the 7 November 2021.</a:t>
            </a:r>
          </a:p>
          <a:p>
            <a:r>
              <a:rPr lang="en-NZ" dirty="0">
                <a:solidFill>
                  <a:schemeClr val="tx1"/>
                </a:solidFill>
              </a:rPr>
              <a:t>Consider using the following scenarios to use to prepare staff for the possibility of being approached about assisted dying. </a:t>
            </a:r>
          </a:p>
          <a:p>
            <a:pPr marL="0" indent="0">
              <a:buNone/>
            </a:pPr>
            <a:endParaRPr lang="en-NZ" dirty="0">
              <a:solidFill>
                <a:schemeClr val="tx1"/>
              </a:solidFill>
            </a:endParaRPr>
          </a:p>
        </p:txBody>
      </p:sp>
    </p:spTree>
    <p:extLst>
      <p:ext uri="{BB962C8B-B14F-4D97-AF65-F5344CB8AC3E}">
        <p14:creationId xmlns:p14="http://schemas.microsoft.com/office/powerpoint/2010/main" val="718917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Talking to patients about assisted dying</a:t>
            </a:r>
          </a:p>
        </p:txBody>
      </p:sp>
      <p:sp>
        <p:nvSpPr>
          <p:cNvPr id="3" name="Content Placeholder 2"/>
          <p:cNvSpPr>
            <a:spLocks noGrp="1"/>
          </p:cNvSpPr>
          <p:nvPr>
            <p:ph idx="1"/>
          </p:nvPr>
        </p:nvSpPr>
        <p:spPr>
          <a:xfrm>
            <a:off x="838200" y="1690688"/>
            <a:ext cx="10515600" cy="4146550"/>
          </a:xfrm>
        </p:spPr>
        <p:txBody>
          <a:bodyPr>
            <a:noAutofit/>
          </a:bodyPr>
          <a:lstStyle/>
          <a:p>
            <a:r>
              <a:rPr lang="en-NZ" dirty="0">
                <a:solidFill>
                  <a:schemeClr val="tx1"/>
                </a:solidFill>
              </a:rPr>
              <a:t>It is important to think about how you will respond if assisted dying is raised with you.</a:t>
            </a:r>
          </a:p>
          <a:p>
            <a:r>
              <a:rPr lang="en-NZ" dirty="0">
                <a:solidFill>
                  <a:schemeClr val="tx1"/>
                </a:solidFill>
              </a:rPr>
              <a:t>The person requesting assisted dying must be the first to raise it. </a:t>
            </a:r>
          </a:p>
          <a:p>
            <a:r>
              <a:rPr lang="en-NZ" dirty="0">
                <a:solidFill>
                  <a:schemeClr val="tx1"/>
                </a:solidFill>
              </a:rPr>
              <a:t>A health professional cannot suggest assisted dying as an option or initiate discussion unless the person has done so first. </a:t>
            </a:r>
          </a:p>
          <a:p>
            <a:r>
              <a:rPr lang="en-NZ" dirty="0">
                <a:solidFill>
                  <a:schemeClr val="tx1"/>
                </a:solidFill>
              </a:rPr>
              <a:t>If someone asks about options (i.e. palliative care) you cannot suggest assisted dying.</a:t>
            </a:r>
          </a:p>
          <a:p>
            <a:r>
              <a:rPr lang="en-NZ" dirty="0">
                <a:solidFill>
                  <a:schemeClr val="tx1"/>
                </a:solidFill>
              </a:rPr>
              <a:t>If a friend/relative asks about assisted dying you can direct them to general information about the service. </a:t>
            </a:r>
          </a:p>
          <a:p>
            <a:r>
              <a:rPr lang="en-NZ" dirty="0">
                <a:solidFill>
                  <a:schemeClr val="tx1"/>
                </a:solidFill>
              </a:rPr>
              <a:t>Whanau, carers, welfare guardians or EPOA cannot request or make a decision about assisted dying on a persons behalf. </a:t>
            </a:r>
          </a:p>
          <a:p>
            <a:pPr marL="0" indent="0">
              <a:buNone/>
            </a:pPr>
            <a:endParaRPr lang="en-NZ" sz="2000" dirty="0">
              <a:solidFill>
                <a:schemeClr val="tx1"/>
              </a:solidFill>
            </a:endParaRPr>
          </a:p>
          <a:p>
            <a:endParaRPr lang="en-NZ" sz="2000" dirty="0">
              <a:solidFill>
                <a:schemeClr val="tx1"/>
              </a:solidFill>
            </a:endParaRPr>
          </a:p>
          <a:p>
            <a:endParaRPr lang="en-NZ" sz="2000" dirty="0"/>
          </a:p>
        </p:txBody>
      </p:sp>
    </p:spTree>
    <p:extLst>
      <p:ext uri="{BB962C8B-B14F-4D97-AF65-F5344CB8AC3E}">
        <p14:creationId xmlns:p14="http://schemas.microsoft.com/office/powerpoint/2010/main" val="39348864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Scenario setting</a:t>
            </a:r>
          </a:p>
        </p:txBody>
      </p:sp>
      <p:sp>
        <p:nvSpPr>
          <p:cNvPr id="3" name="Content Placeholder 2"/>
          <p:cNvSpPr>
            <a:spLocks noGrp="1"/>
          </p:cNvSpPr>
          <p:nvPr>
            <p:ph idx="1"/>
          </p:nvPr>
        </p:nvSpPr>
        <p:spPr/>
        <p:txBody>
          <a:bodyPr>
            <a:normAutofit fontScale="92500" lnSpcReduction="20000"/>
          </a:bodyPr>
          <a:lstStyle/>
          <a:p>
            <a:pPr>
              <a:lnSpc>
                <a:spcPct val="110000"/>
              </a:lnSpc>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Each scenario is accompanied by several questions that are intended to support planning. In addition to these questions, there are some questions that should be considered in all situations.</a:t>
            </a:r>
          </a:p>
          <a:p>
            <a:pPr marL="0" indent="0">
              <a:lnSpc>
                <a:spcPct val="110000"/>
              </a:lnSpc>
              <a:buNone/>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For example:</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Does the person understand their other options for care, such as palliative care?</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Is the person making an informed decision of their own free will?</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How are the person’s cultural needs being respected and upheld?</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How are the person’s spiritual needs being respected and upheld?</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How are the person’s psychological needs being respected and upheld?</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Is the service being provided in a person- and whānau-centred way?</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Would the person benefit from any additional health care or social supports?</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How are the staff working with this person being kept safe?</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How are the person’s rights under the Code of Health and Disability Services Consumers’ Rights being upheld?</a:t>
            </a:r>
          </a:p>
        </p:txBody>
      </p:sp>
    </p:spTree>
    <p:extLst>
      <p:ext uri="{BB962C8B-B14F-4D97-AF65-F5344CB8AC3E}">
        <p14:creationId xmlns:p14="http://schemas.microsoft.com/office/powerpoint/2010/main" val="3975267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chor="ctr">
            <a:normAutofit/>
          </a:bodyPr>
          <a:lstStyle/>
          <a:p>
            <a:r>
              <a:rPr lang="en-NZ" dirty="0"/>
              <a:t>Scenario one</a:t>
            </a:r>
          </a:p>
        </p:txBody>
      </p:sp>
      <p:graphicFrame>
        <p:nvGraphicFramePr>
          <p:cNvPr id="4" name="Table 3">
            <a:extLst>
              <a:ext uri="{FF2B5EF4-FFF2-40B4-BE49-F238E27FC236}">
                <a16:creationId xmlns:a16="http://schemas.microsoft.com/office/drawing/2014/main" id="{23E9A352-265F-4D92-BF21-50D0F17E4E2F}"/>
              </a:ext>
            </a:extLst>
          </p:cNvPr>
          <p:cNvGraphicFramePr>
            <a:graphicFrameLocks noGrp="1"/>
          </p:cNvGraphicFramePr>
          <p:nvPr>
            <p:extLst>
              <p:ext uri="{D42A27DB-BD31-4B8C-83A1-F6EECF244321}">
                <p14:modId xmlns:p14="http://schemas.microsoft.com/office/powerpoint/2010/main" val="3960064220"/>
              </p:ext>
            </p:extLst>
          </p:nvPr>
        </p:nvGraphicFramePr>
        <p:xfrm>
          <a:off x="206477" y="1258530"/>
          <a:ext cx="11147323" cy="4583948"/>
        </p:xfrm>
        <a:graphic>
          <a:graphicData uri="http://schemas.openxmlformats.org/drawingml/2006/table">
            <a:tbl>
              <a:tblPr firstRow="1" firstCol="1" bandRow="1">
                <a:tableStyleId>{5C22544A-7EE6-4342-B048-85BDC9FD1C3A}</a:tableStyleId>
              </a:tblPr>
              <a:tblGrid>
                <a:gridCol w="973394">
                  <a:extLst>
                    <a:ext uri="{9D8B030D-6E8A-4147-A177-3AD203B41FA5}">
                      <a16:colId xmlns:a16="http://schemas.microsoft.com/office/drawing/2014/main" val="3234940639"/>
                    </a:ext>
                  </a:extLst>
                </a:gridCol>
                <a:gridCol w="10173929">
                  <a:extLst>
                    <a:ext uri="{9D8B030D-6E8A-4147-A177-3AD203B41FA5}">
                      <a16:colId xmlns:a16="http://schemas.microsoft.com/office/drawing/2014/main" val="1139044764"/>
                    </a:ext>
                  </a:extLst>
                </a:gridCol>
              </a:tblGrid>
              <a:tr h="938047">
                <a:tc>
                  <a:txBody>
                    <a:bodyPr/>
                    <a:lstStyle/>
                    <a:p>
                      <a:pPr>
                        <a:lnSpc>
                          <a:spcPct val="110000"/>
                        </a:lnSpc>
                        <a:spcBef>
                          <a:spcPts val="400"/>
                        </a:spcBef>
                        <a:spcAft>
                          <a:spcPts val="400"/>
                        </a:spcAft>
                      </a:pPr>
                      <a:r>
                        <a:rPr lang="en-NZ" sz="1100" dirty="0">
                          <a:effectLst/>
                        </a:rPr>
                        <a:t>Context</a:t>
                      </a:r>
                      <a:endParaRPr lang="en-NZ" sz="1100" dirty="0">
                        <a:effectLst/>
                        <a:latin typeface="Segoe UI" panose="020B0502040204020203" pitchFamily="34" charset="0"/>
                        <a:ea typeface="Times New Roman" panose="02020603050405020304" pitchFamily="18" charset="0"/>
                        <a:cs typeface="Times New Roman" panose="02020603050405020304" pitchFamily="18" charset="0"/>
                      </a:endParaRPr>
                    </a:p>
                  </a:txBody>
                  <a:tcPr marL="34029" marR="34029"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dirty="0" err="1">
                          <a:solidFill>
                            <a:schemeClr val="tx1"/>
                          </a:solidFill>
                          <a:effectLst/>
                        </a:rPr>
                        <a:t>Rangi</a:t>
                      </a:r>
                      <a:r>
                        <a:rPr lang="en-NZ" sz="1100" b="0" dirty="0">
                          <a:solidFill>
                            <a:schemeClr val="tx1"/>
                          </a:solidFill>
                          <a:effectLst/>
                        </a:rPr>
                        <a:t> is an 85-year-old woman who lives alone in Christchurch. Her </a:t>
                      </a:r>
                      <a:r>
                        <a:rPr lang="en-NZ" sz="1100" b="0" dirty="0" err="1">
                          <a:solidFill>
                            <a:schemeClr val="tx1"/>
                          </a:solidFill>
                          <a:effectLst/>
                        </a:rPr>
                        <a:t>whānau</a:t>
                      </a:r>
                      <a:r>
                        <a:rPr lang="en-NZ" sz="1100" b="0" dirty="0">
                          <a:solidFill>
                            <a:schemeClr val="tx1"/>
                          </a:solidFill>
                          <a:effectLst/>
                        </a:rPr>
                        <a:t> is spread across New Zealand.</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err="1">
                          <a:solidFill>
                            <a:schemeClr val="tx1"/>
                          </a:solidFill>
                          <a:effectLst/>
                        </a:rPr>
                        <a:t>Rangi</a:t>
                      </a:r>
                      <a:r>
                        <a:rPr lang="en-NZ" sz="1100" b="0" dirty="0">
                          <a:solidFill>
                            <a:schemeClr val="tx1"/>
                          </a:solidFill>
                          <a:effectLst/>
                        </a:rPr>
                        <a:t> has end stage heart failure.</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err="1">
                          <a:solidFill>
                            <a:schemeClr val="tx1"/>
                          </a:solidFill>
                          <a:effectLst/>
                        </a:rPr>
                        <a:t>Rangi</a:t>
                      </a:r>
                      <a:r>
                        <a:rPr lang="en-NZ" sz="1100" b="0" dirty="0">
                          <a:solidFill>
                            <a:schemeClr val="tx1"/>
                          </a:solidFill>
                          <a:effectLst/>
                        </a:rPr>
                        <a:t> would like to return to her </a:t>
                      </a:r>
                      <a:r>
                        <a:rPr lang="en-NZ" sz="1100" b="0" dirty="0" err="1">
                          <a:solidFill>
                            <a:schemeClr val="tx1"/>
                          </a:solidFill>
                          <a:effectLst/>
                        </a:rPr>
                        <a:t>turangawaewae</a:t>
                      </a:r>
                      <a:r>
                        <a:rPr lang="en-NZ" sz="1100" b="0" dirty="0">
                          <a:solidFill>
                            <a:schemeClr val="tx1"/>
                          </a:solidFill>
                          <a:effectLst/>
                        </a:rPr>
                        <a:t> in Kaitaia to die on the marae.</a:t>
                      </a:r>
                      <a:endParaRPr lang="en-NZ" sz="1100" b="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34029" marR="34029" marT="0" marB="0">
                    <a:solidFill>
                      <a:schemeClr val="bg2"/>
                    </a:solidFill>
                  </a:tcPr>
                </a:tc>
                <a:extLst>
                  <a:ext uri="{0D108BD9-81ED-4DB2-BD59-A6C34878D82A}">
                    <a16:rowId xmlns:a16="http://schemas.microsoft.com/office/drawing/2014/main" val="1249504036"/>
                  </a:ext>
                </a:extLst>
              </a:tr>
              <a:tr h="807435">
                <a:tc>
                  <a:txBody>
                    <a:bodyPr/>
                    <a:lstStyle/>
                    <a:p>
                      <a:pPr>
                        <a:lnSpc>
                          <a:spcPct val="110000"/>
                        </a:lnSpc>
                        <a:spcBef>
                          <a:spcPts val="400"/>
                        </a:spcBef>
                        <a:spcAft>
                          <a:spcPts val="400"/>
                        </a:spcAft>
                      </a:pPr>
                      <a:r>
                        <a:rPr lang="en-NZ" sz="1100" dirty="0">
                          <a:effectLst/>
                        </a:rPr>
                        <a:t>Situation</a:t>
                      </a:r>
                      <a:endParaRPr lang="en-NZ" sz="1100" dirty="0">
                        <a:effectLst/>
                        <a:latin typeface="Segoe UI" panose="020B0502040204020203" pitchFamily="34" charset="0"/>
                        <a:ea typeface="Times New Roman" panose="02020603050405020304" pitchFamily="18" charset="0"/>
                        <a:cs typeface="Times New Roman" panose="02020603050405020304" pitchFamily="18" charset="0"/>
                      </a:endParaRPr>
                    </a:p>
                  </a:txBody>
                  <a:tcPr marL="34029" marR="34029"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dirty="0" err="1">
                          <a:solidFill>
                            <a:schemeClr val="tx1"/>
                          </a:solidFill>
                          <a:effectLst/>
                        </a:rPr>
                        <a:t>Rangi</a:t>
                      </a:r>
                      <a:r>
                        <a:rPr lang="en-NZ" sz="1100" b="0" dirty="0">
                          <a:solidFill>
                            <a:schemeClr val="tx1"/>
                          </a:solidFill>
                          <a:effectLst/>
                        </a:rPr>
                        <a:t> has requested assisted dying through her general practitioner and has been found eligible.</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Her general practitioner is not able to travel to Kaitaia to perform the assisted death and would like to support </a:t>
                      </a:r>
                      <a:r>
                        <a:rPr lang="en-NZ" sz="1100" b="0" dirty="0" err="1">
                          <a:solidFill>
                            <a:schemeClr val="tx1"/>
                          </a:solidFill>
                          <a:effectLst/>
                        </a:rPr>
                        <a:t>Rangi</a:t>
                      </a:r>
                      <a:r>
                        <a:rPr lang="en-NZ" sz="1100" b="0" dirty="0">
                          <a:solidFill>
                            <a:schemeClr val="tx1"/>
                          </a:solidFill>
                          <a:effectLst/>
                        </a:rPr>
                        <a:t> to get support in Kaitaia.</a:t>
                      </a:r>
                      <a:endParaRPr lang="en-NZ" sz="1100" b="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34029" marR="34029" marT="0" marB="0"/>
                </a:tc>
                <a:extLst>
                  <a:ext uri="{0D108BD9-81ED-4DB2-BD59-A6C34878D82A}">
                    <a16:rowId xmlns:a16="http://schemas.microsoft.com/office/drawing/2014/main" val="3721243147"/>
                  </a:ext>
                </a:extLst>
              </a:tr>
              <a:tr h="2838466">
                <a:tc>
                  <a:txBody>
                    <a:bodyPr/>
                    <a:lstStyle/>
                    <a:p>
                      <a:pPr>
                        <a:lnSpc>
                          <a:spcPct val="110000"/>
                        </a:lnSpc>
                        <a:spcBef>
                          <a:spcPts val="400"/>
                        </a:spcBef>
                        <a:spcAft>
                          <a:spcPts val="400"/>
                        </a:spcAft>
                      </a:pPr>
                      <a:r>
                        <a:rPr lang="en-NZ" sz="1100">
                          <a:effectLst/>
                        </a:rPr>
                        <a:t>Considerations</a:t>
                      </a:r>
                      <a:endParaRPr lang="en-NZ" sz="1100">
                        <a:effectLst/>
                        <a:latin typeface="Segoe UI" panose="020B0502040204020203" pitchFamily="34" charset="0"/>
                        <a:ea typeface="Times New Roman" panose="02020603050405020304" pitchFamily="18" charset="0"/>
                        <a:cs typeface="Times New Roman" panose="02020603050405020304" pitchFamily="18" charset="0"/>
                      </a:endParaRPr>
                    </a:p>
                  </a:txBody>
                  <a:tcPr marL="34029" marR="34029"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How might the general practitioner arrange for a medical or nurse practitioner in Kaitaia to administer the medication?</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Who helps support and arrange </a:t>
                      </a:r>
                      <a:r>
                        <a:rPr lang="en-NZ" sz="1100" b="0" dirty="0" err="1">
                          <a:solidFill>
                            <a:schemeClr val="tx1"/>
                          </a:solidFill>
                          <a:effectLst/>
                        </a:rPr>
                        <a:t>Rangi’s</a:t>
                      </a:r>
                      <a:r>
                        <a:rPr lang="en-NZ" sz="1100" b="0" dirty="0">
                          <a:solidFill>
                            <a:schemeClr val="tx1"/>
                          </a:solidFill>
                          <a:effectLst/>
                        </a:rPr>
                        <a:t> travel to Kaitaia from Christchurch, including any medical care that she may need during the journey?</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How does </a:t>
                      </a:r>
                      <a:r>
                        <a:rPr lang="en-NZ" sz="1100" b="0" dirty="0" err="1">
                          <a:solidFill>
                            <a:schemeClr val="tx1"/>
                          </a:solidFill>
                          <a:effectLst/>
                        </a:rPr>
                        <a:t>Rangi</a:t>
                      </a:r>
                      <a:r>
                        <a:rPr lang="en-NZ" sz="1100" b="0" dirty="0">
                          <a:solidFill>
                            <a:schemeClr val="tx1"/>
                          </a:solidFill>
                          <a:effectLst/>
                        </a:rPr>
                        <a:t> and her whānau find out if her assisted death is able to take place at the marae and then discuss the outcome of this with the practitioner?</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If the assisted death can take place on the marae, how will </a:t>
                      </a:r>
                      <a:r>
                        <a:rPr lang="en-NZ" sz="1100" b="0" dirty="0" err="1">
                          <a:solidFill>
                            <a:schemeClr val="tx1"/>
                          </a:solidFill>
                          <a:effectLst/>
                        </a:rPr>
                        <a:t>Rangi</a:t>
                      </a:r>
                      <a:r>
                        <a:rPr lang="en-NZ" sz="1100" b="0" dirty="0">
                          <a:solidFill>
                            <a:schemeClr val="tx1"/>
                          </a:solidFill>
                          <a:effectLst/>
                        </a:rPr>
                        <a:t> and her whānau let the medical or nurse practitioner know the tikanga to be followed on this marae?</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If the assisted death cannot take place on the marae, what other options may be available to </a:t>
                      </a:r>
                      <a:r>
                        <a:rPr lang="en-NZ" sz="1100" b="0" dirty="0" err="1">
                          <a:solidFill>
                            <a:schemeClr val="tx1"/>
                          </a:solidFill>
                          <a:effectLst/>
                        </a:rPr>
                        <a:t>Rangi</a:t>
                      </a:r>
                      <a:r>
                        <a:rPr lang="en-NZ" sz="1100" b="0" dirty="0">
                          <a:solidFill>
                            <a:schemeClr val="tx1"/>
                          </a:solidFill>
                          <a:effectLst/>
                        </a:rPr>
                        <a:t>?</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Throughout the assessment process and at the time of the assisted death, how will her general practitioner and any other staff involved in her care ensure her cultural needs are upheld, including any spiritual support or guidance?</a:t>
                      </a:r>
                      <a:endParaRPr lang="en-NZ" sz="1100" b="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34029" marR="34029" marT="0" marB="0"/>
                </a:tc>
                <a:extLst>
                  <a:ext uri="{0D108BD9-81ED-4DB2-BD59-A6C34878D82A}">
                    <a16:rowId xmlns:a16="http://schemas.microsoft.com/office/drawing/2014/main" val="1854166413"/>
                  </a:ext>
                </a:extLst>
              </a:tr>
            </a:tbl>
          </a:graphicData>
        </a:graphic>
      </p:graphicFrame>
    </p:spTree>
    <p:extLst>
      <p:ext uri="{BB962C8B-B14F-4D97-AF65-F5344CB8AC3E}">
        <p14:creationId xmlns:p14="http://schemas.microsoft.com/office/powerpoint/2010/main" val="2966460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chor="ctr">
            <a:normAutofit/>
          </a:bodyPr>
          <a:lstStyle/>
          <a:p>
            <a:r>
              <a:rPr lang="en-NZ" dirty="0"/>
              <a:t>Scenario two</a:t>
            </a:r>
          </a:p>
        </p:txBody>
      </p:sp>
      <p:graphicFrame>
        <p:nvGraphicFramePr>
          <p:cNvPr id="6" name="Table 5">
            <a:extLst>
              <a:ext uri="{FF2B5EF4-FFF2-40B4-BE49-F238E27FC236}">
                <a16:creationId xmlns:a16="http://schemas.microsoft.com/office/drawing/2014/main" id="{56C78D67-A055-474D-A198-E83798818ABF}"/>
              </a:ext>
            </a:extLst>
          </p:cNvPr>
          <p:cNvGraphicFramePr>
            <a:graphicFrameLocks noGrp="1"/>
          </p:cNvGraphicFramePr>
          <p:nvPr>
            <p:extLst>
              <p:ext uri="{D42A27DB-BD31-4B8C-83A1-F6EECF244321}">
                <p14:modId xmlns:p14="http://schemas.microsoft.com/office/powerpoint/2010/main" val="2364094190"/>
              </p:ext>
            </p:extLst>
          </p:nvPr>
        </p:nvGraphicFramePr>
        <p:xfrm>
          <a:off x="127818" y="1022555"/>
          <a:ext cx="10864031" cy="4920777"/>
        </p:xfrm>
        <a:graphic>
          <a:graphicData uri="http://schemas.openxmlformats.org/drawingml/2006/table">
            <a:tbl>
              <a:tblPr firstRow="1" firstCol="1" bandRow="1">
                <a:tableStyleId>{5C22544A-7EE6-4342-B048-85BDC9FD1C3A}</a:tableStyleId>
              </a:tblPr>
              <a:tblGrid>
                <a:gridCol w="963563">
                  <a:extLst>
                    <a:ext uri="{9D8B030D-6E8A-4147-A177-3AD203B41FA5}">
                      <a16:colId xmlns:a16="http://schemas.microsoft.com/office/drawing/2014/main" val="2843723004"/>
                    </a:ext>
                  </a:extLst>
                </a:gridCol>
                <a:gridCol w="9900468">
                  <a:extLst>
                    <a:ext uri="{9D8B030D-6E8A-4147-A177-3AD203B41FA5}">
                      <a16:colId xmlns:a16="http://schemas.microsoft.com/office/drawing/2014/main" val="1238831025"/>
                    </a:ext>
                  </a:extLst>
                </a:gridCol>
              </a:tblGrid>
              <a:tr h="1488241">
                <a:tc>
                  <a:txBody>
                    <a:bodyPr/>
                    <a:lstStyle/>
                    <a:p>
                      <a:pPr>
                        <a:lnSpc>
                          <a:spcPct val="110000"/>
                        </a:lnSpc>
                        <a:spcBef>
                          <a:spcPts val="400"/>
                        </a:spcBef>
                        <a:spcAft>
                          <a:spcPts val="400"/>
                        </a:spcAft>
                      </a:pPr>
                      <a:r>
                        <a:rPr lang="en-NZ" sz="1100" dirty="0">
                          <a:effectLst/>
                        </a:rPr>
                        <a:t>Context</a:t>
                      </a:r>
                      <a:endParaRPr lang="en-NZ" sz="1100" dirty="0">
                        <a:effectLst/>
                        <a:latin typeface="Segoe UI" panose="020B0502040204020203" pitchFamily="34" charset="0"/>
                        <a:ea typeface="Times New Roman" panose="02020603050405020304" pitchFamily="18" charset="0"/>
                        <a:cs typeface="Times New Roman" panose="02020603050405020304" pitchFamily="18" charset="0"/>
                      </a:endParaRPr>
                    </a:p>
                  </a:txBody>
                  <a:tcPr marL="26216" marR="26216"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Josie is a 75-year-old woman who lives in an aged care facility in Dunedin. Her daughter, Susie, visits regularly.</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Josie has pancreatic cancer.</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Josie has requested assisted dying by contacting the Support and Consultation for End of Life in New Zealand (SCENZ) Group directly to find a suitable medical practitioner. She is waiting for her first assessment for eligibility.</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The aged care facility conscientiously objects to assisted dying services and does not allow assisted deaths to take place in its facilities.</a:t>
                      </a:r>
                      <a:endParaRPr lang="en-NZ" sz="1100" b="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26216" marR="26216" marT="0" marB="0">
                    <a:solidFill>
                      <a:schemeClr val="bg2"/>
                    </a:solidFill>
                  </a:tcPr>
                </a:tc>
                <a:extLst>
                  <a:ext uri="{0D108BD9-81ED-4DB2-BD59-A6C34878D82A}">
                    <a16:rowId xmlns:a16="http://schemas.microsoft.com/office/drawing/2014/main" val="1363412894"/>
                  </a:ext>
                </a:extLst>
              </a:tr>
              <a:tr h="1156649">
                <a:tc>
                  <a:txBody>
                    <a:bodyPr/>
                    <a:lstStyle/>
                    <a:p>
                      <a:pPr>
                        <a:lnSpc>
                          <a:spcPct val="110000"/>
                        </a:lnSpc>
                        <a:spcBef>
                          <a:spcPts val="400"/>
                        </a:spcBef>
                        <a:spcAft>
                          <a:spcPts val="400"/>
                        </a:spcAft>
                      </a:pPr>
                      <a:r>
                        <a:rPr lang="en-NZ" sz="1100" dirty="0">
                          <a:effectLst/>
                        </a:rPr>
                        <a:t>Situation</a:t>
                      </a:r>
                      <a:endParaRPr lang="en-NZ" sz="1100" dirty="0">
                        <a:effectLst/>
                        <a:latin typeface="Segoe UI" panose="020B0502040204020203" pitchFamily="34" charset="0"/>
                        <a:ea typeface="Times New Roman" panose="02020603050405020304" pitchFamily="18" charset="0"/>
                        <a:cs typeface="Times New Roman" panose="02020603050405020304" pitchFamily="18" charset="0"/>
                      </a:endParaRPr>
                    </a:p>
                  </a:txBody>
                  <a:tcPr marL="26216" marR="26216"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Josie would like to leave the facility and have her assisted death take place in Susie’s home.</a:t>
                      </a:r>
                    </a:p>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A nurse at the aged care facility notices some conflict between Josie and Susie.</a:t>
                      </a:r>
                    </a:p>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Susie wants Josie to stay in the facility and thinks Josie requesting assisted dying is out of character.</a:t>
                      </a:r>
                    </a:p>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The nurse is concerned about Josie as the conflict with Susie has really upset her.</a:t>
                      </a:r>
                      <a:endParaRPr lang="en-NZ" sz="1100" b="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26216" marR="26216" marT="0" marB="0"/>
                </a:tc>
                <a:extLst>
                  <a:ext uri="{0D108BD9-81ED-4DB2-BD59-A6C34878D82A}">
                    <a16:rowId xmlns:a16="http://schemas.microsoft.com/office/drawing/2014/main" val="2567453466"/>
                  </a:ext>
                </a:extLst>
              </a:tr>
              <a:tr h="2275887">
                <a:tc>
                  <a:txBody>
                    <a:bodyPr/>
                    <a:lstStyle/>
                    <a:p>
                      <a:pPr>
                        <a:lnSpc>
                          <a:spcPct val="110000"/>
                        </a:lnSpc>
                        <a:spcBef>
                          <a:spcPts val="400"/>
                        </a:spcBef>
                        <a:spcAft>
                          <a:spcPts val="400"/>
                        </a:spcAft>
                      </a:pPr>
                      <a:r>
                        <a:rPr lang="en-NZ" sz="1100">
                          <a:effectLst/>
                        </a:rPr>
                        <a:t>Considerations</a:t>
                      </a:r>
                      <a:endParaRPr lang="en-NZ" sz="1100">
                        <a:effectLst/>
                        <a:latin typeface="Segoe UI" panose="020B0502040204020203" pitchFamily="34" charset="0"/>
                        <a:ea typeface="Times New Roman" panose="02020603050405020304" pitchFamily="18" charset="0"/>
                        <a:cs typeface="Times New Roman" panose="02020603050405020304" pitchFamily="18" charset="0"/>
                      </a:endParaRPr>
                    </a:p>
                  </a:txBody>
                  <a:tcPr marL="26216" marR="26216"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Are residents and prospective residents aware of the facility’s conscientious objection?</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Does the facility have a policy in place for if a resident requests assisted dying that means medical practitioners can meet their statutory duties to provide assisted dying services unless due to conscientious objection or lack of competence?</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Is there clear guidance on who the nurse should raise her concerns with?</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How might the medical practitioner assessing Josie’s eligibility for assisted dying be notified of the incident between Josie and Susie?</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Who might be involved in ensuring that no coercion has taken place?</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If Josie is found to be eligible and goes ahead with accessing assisted dying services, what are her options if Susie refuses to have her move to her home?</a:t>
                      </a:r>
                      <a:endParaRPr lang="en-NZ" sz="1100" b="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26216" marR="26216" marT="0" marB="0"/>
                </a:tc>
                <a:extLst>
                  <a:ext uri="{0D108BD9-81ED-4DB2-BD59-A6C34878D82A}">
                    <a16:rowId xmlns:a16="http://schemas.microsoft.com/office/drawing/2014/main" val="2305299706"/>
                  </a:ext>
                </a:extLst>
              </a:tr>
            </a:tbl>
          </a:graphicData>
        </a:graphic>
      </p:graphicFrame>
    </p:spTree>
    <p:extLst>
      <p:ext uri="{BB962C8B-B14F-4D97-AF65-F5344CB8AC3E}">
        <p14:creationId xmlns:p14="http://schemas.microsoft.com/office/powerpoint/2010/main" val="32868390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PowerPoint Template" id="{D68014AE-1FFA-4FDF-978A-3DC57839C0CA}" vid="{387C068A-6D5A-4A2D-AB79-3E956296032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9BF0FF95BD8F24CA07172DC74E4C1A0" ma:contentTypeVersion="13" ma:contentTypeDescription="Create a new document." ma:contentTypeScope="" ma:versionID="8fd66703f07c986e790005da85e5e5ff">
  <xsd:schema xmlns:xsd="http://www.w3.org/2001/XMLSchema" xmlns:xs="http://www.w3.org/2001/XMLSchema" xmlns:p="http://schemas.microsoft.com/office/2006/metadata/properties" xmlns:ns2="c8cbed6f-96dc-40c6-b8ad-dde309300e66" xmlns:ns3="75ada884-dd2e-41f2-839e-7a9003b10e26" targetNamespace="http://schemas.microsoft.com/office/2006/metadata/properties" ma:root="true" ma:fieldsID="5c9ebc742ea9d34f84b359f37e0a2671" ns2:_="" ns3:_="">
    <xsd:import namespace="c8cbed6f-96dc-40c6-b8ad-dde309300e66"/>
    <xsd:import namespace="75ada884-dd2e-41f2-839e-7a9003b10e2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cbed6f-96dc-40c6-b8ad-dde309300e6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5ada884-dd2e-41f2-839e-7a9003b10e2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3E223DB-03B6-4ACE-9D5A-DD2D73FB02EE}">
  <ds:schemaRefs>
    <ds:schemaRef ds:uri="http://schemas.microsoft.com/sharepoint/v3/contenttype/forms"/>
  </ds:schemaRefs>
</ds:datastoreItem>
</file>

<file path=customXml/itemProps2.xml><?xml version="1.0" encoding="utf-8"?>
<ds:datastoreItem xmlns:ds="http://schemas.openxmlformats.org/officeDocument/2006/customXml" ds:itemID="{0DA93A40-A954-4CAA-B538-967D9110112B}">
  <ds:schemaRefs>
    <ds:schemaRef ds:uri="http://schemas.microsoft.com/office/2006/metadata/propertie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purl.org/dc/dcmitype/"/>
    <ds:schemaRef ds:uri="http://www.w3.org/XML/1998/namespace"/>
    <ds:schemaRef ds:uri="http://purl.org/dc/terms/"/>
    <ds:schemaRef ds:uri="25f9a32d-59a8-444c-bbb8-87505c9cf46d"/>
    <ds:schemaRef ds:uri="http://schemas.microsoft.com/sharepoint/v3"/>
    <ds:schemaRef ds:uri="6fed759b-6ab0-4b6a-bb0f-a37c989d8794"/>
  </ds:schemaRefs>
</ds:datastoreItem>
</file>

<file path=customXml/itemProps3.xml><?xml version="1.0" encoding="utf-8"?>
<ds:datastoreItem xmlns:ds="http://schemas.openxmlformats.org/officeDocument/2006/customXml" ds:itemID="{C67A0B98-D4B3-48E2-BEE0-7AD12D467223}"/>
</file>

<file path=docProps/app.xml><?xml version="1.0" encoding="utf-8"?>
<Properties xmlns="http://schemas.openxmlformats.org/officeDocument/2006/extended-properties" xmlns:vt="http://schemas.openxmlformats.org/officeDocument/2006/docPropsVTypes">
  <TotalTime>43</TotalTime>
  <Words>1572</Words>
  <Application>Microsoft Office PowerPoint</Application>
  <PresentationFormat>Widescreen</PresentationFormat>
  <Paragraphs>112</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Segoe UI</vt:lpstr>
      <vt:lpstr>Symbol</vt:lpstr>
      <vt:lpstr>Office Theme</vt:lpstr>
      <vt:lpstr>Assisted Dying Services - a readiness guide</vt:lpstr>
      <vt:lpstr>Overview</vt:lpstr>
      <vt:lpstr>Options and obligations?</vt:lpstr>
      <vt:lpstr>Oversight of assisted dying</vt:lpstr>
      <vt:lpstr>Supporting health professionals/peers?</vt:lpstr>
      <vt:lpstr>Talking to patients about assisted dying</vt:lpstr>
      <vt:lpstr>Scenario setting</vt:lpstr>
      <vt:lpstr>Scenario one</vt:lpstr>
      <vt:lpstr>Scenario two</vt:lpstr>
      <vt:lpstr>Scenario three</vt:lpstr>
      <vt:lpstr>Useful links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Assisted Dying Services - a readiness guide</dc:title>
  <dc:creator>Helen</dc:creator>
  <cp:lastModifiedBy>Helen Terlesk</cp:lastModifiedBy>
  <cp:revision>3</cp:revision>
  <dcterms:created xsi:type="dcterms:W3CDTF">2021-10-01T00:58:26Z</dcterms:created>
  <dcterms:modified xsi:type="dcterms:W3CDTF">2021-10-04T19:53:40Z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0x01010069BF0FF95BD8F24CA07172DC74E4C1A0</vt:lpwstr>
  </property>
</Properties>
</file>