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64" r:id="rId2"/>
    <p:sldId id="263" r:id="rId3"/>
    <p:sldId id="272" r:id="rId4"/>
    <p:sldId id="268" r:id="rId5"/>
    <p:sldId id="267" r:id="rId6"/>
    <p:sldId id="274" r:id="rId7"/>
    <p:sldId id="273" r:id="rId8"/>
    <p:sldId id="269" r:id="rId9"/>
    <p:sldId id="275" r:id="rId10"/>
    <p:sldId id="284" r:id="rId11"/>
    <p:sldId id="271" r:id="rId12"/>
    <p:sldId id="282" r:id="rId13"/>
    <p:sldId id="283" r:id="rId14"/>
    <p:sldId id="276" r:id="rId15"/>
    <p:sldId id="277" r:id="rId16"/>
    <p:sldId id="279" r:id="rId17"/>
    <p:sldId id="278" r:id="rId18"/>
    <p:sldId id="280" r:id="rId19"/>
    <p:sldId id="28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2DCF0E-A65F-4548-BA7A-A1686EE3E7D4}" v="3" dt="2023-10-10T10:24:45.158"/>
    <p1510:client id="{5DEAD0A1-09A7-A50D-62D0-B74E956CB5CD}" v="490" dt="2023-11-02T00:34:20.675"/>
    <p1510:client id="{F028E8C6-0AA9-4BD3-8A0F-9245710AA684}" v="2" dt="2023-10-18T20:25:29.8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/>
    <p:restoredTop sz="96070"/>
  </p:normalViewPr>
  <p:slideViewPr>
    <p:cSldViewPr snapToGrid="0">
      <p:cViewPr varScale="1">
        <p:scale>
          <a:sx n="67" d="100"/>
          <a:sy n="67" d="100"/>
        </p:scale>
        <p:origin x="6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487DA-60B7-7341-AA79-C1C1C01F6389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42FCF-3086-3D4E-8B02-8FBADCA0DB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658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Do we open with </a:t>
            </a:r>
            <a:r>
              <a:rPr lang="en-NZ" dirty="0" err="1"/>
              <a:t>karakia</a:t>
            </a:r>
            <a:r>
              <a:rPr lang="en-NZ" dirty="0"/>
              <a:t>?</a:t>
            </a:r>
          </a:p>
          <a:p>
            <a:r>
              <a:rPr lang="en-NZ" dirty="0"/>
              <a:t>Then go to INTRODUCTIONS (</a:t>
            </a:r>
            <a:r>
              <a:rPr lang="en-NZ" dirty="0" err="1"/>
              <a:t>Whaanauatanga</a:t>
            </a:r>
            <a:r>
              <a:rPr lang="en-NZ" dirty="0"/>
              <a:t>)</a:t>
            </a:r>
          </a:p>
          <a:p>
            <a:r>
              <a:rPr lang="en-NZ" dirty="0" err="1"/>
              <a:t>Whaanautanga</a:t>
            </a:r>
            <a:r>
              <a:rPr lang="en-NZ" dirty="0"/>
              <a:t> – everyone to give </a:t>
            </a:r>
            <a:r>
              <a:rPr lang="en-NZ" b="1" dirty="0"/>
              <a:t>brief introduction of self</a:t>
            </a:r>
            <a:r>
              <a:rPr lang="en-NZ" dirty="0"/>
              <a:t>. </a:t>
            </a:r>
          </a:p>
          <a:p>
            <a:r>
              <a:rPr lang="en-NZ" b="1" dirty="0"/>
              <a:t>Name</a:t>
            </a:r>
            <a:r>
              <a:rPr lang="en-NZ" dirty="0"/>
              <a:t> </a:t>
            </a:r>
            <a:r>
              <a:rPr lang="en-NZ" dirty="0">
                <a:sym typeface="Wingdings" panose="05000000000000000000" pitchFamily="2" charset="2"/>
              </a:rPr>
              <a:t> </a:t>
            </a:r>
            <a:r>
              <a:rPr lang="en-NZ" b="1" dirty="0">
                <a:sym typeface="Wingdings" panose="05000000000000000000" pitchFamily="2" charset="2"/>
              </a:rPr>
              <a:t>role</a:t>
            </a:r>
            <a:r>
              <a:rPr lang="en-NZ" dirty="0">
                <a:sym typeface="Wingdings" panose="05000000000000000000" pitchFamily="2" charset="2"/>
              </a:rPr>
              <a:t>  </a:t>
            </a:r>
            <a:r>
              <a:rPr lang="en-NZ" b="1" dirty="0">
                <a:sym typeface="Wingdings" panose="05000000000000000000" pitchFamily="2" charset="2"/>
              </a:rPr>
              <a:t>favourite song to sing in the shower or favourite movie of all time </a:t>
            </a:r>
            <a:r>
              <a:rPr lang="en-NZ" dirty="0">
                <a:sym typeface="Wingdings" panose="05000000000000000000" pitchFamily="2" charset="2"/>
              </a:rPr>
              <a:t>(this is for a bit of fun and getting to know each other)</a:t>
            </a:r>
          </a:p>
          <a:p>
            <a:endParaRPr lang="en-NZ" dirty="0">
              <a:sym typeface="Wingdings" panose="05000000000000000000" pitchFamily="2" charset="2"/>
            </a:endParaRPr>
          </a:p>
          <a:p>
            <a:r>
              <a:rPr lang="en-NZ" b="1" dirty="0">
                <a:sym typeface="Wingdings" panose="05000000000000000000" pitchFamily="2" charset="2"/>
              </a:rPr>
              <a:t>Then ask: </a:t>
            </a:r>
            <a:r>
              <a:rPr lang="en-NZ" dirty="0">
                <a:sym typeface="Wingdings" panose="05000000000000000000" pitchFamily="2" charset="2"/>
              </a:rPr>
              <a:t>show of hands who have experience of having goal setting conversations with their teams / who needs a refresher / anyone think they are a pro at setting and achieving goals </a:t>
            </a:r>
            <a:r>
              <a:rPr lang="en-NZ" b="1" dirty="0">
                <a:sym typeface="Wingdings" panose="05000000000000000000" pitchFamily="2" charset="2"/>
              </a:rPr>
              <a:t>(these are the guys we could call on for some examples from past experience)</a:t>
            </a:r>
            <a:endParaRPr lang="en-NZ" b="1" dirty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43920-E2FA-4EF8-8FE9-774D51CF8922}" type="slidenum">
              <a:rPr kumimoji="0" lang="en-N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N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513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43920-E2FA-4EF8-8FE9-774D51CF8922}" type="slidenum">
              <a:rPr kumimoji="0" lang="en-N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N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0278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43920-E2FA-4EF8-8FE9-774D51CF8922}" type="slidenum">
              <a:rPr kumimoji="0" lang="en-N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N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3521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897732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style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97313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58847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2630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05075" y="2032000"/>
            <a:ext cx="737235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Sub-heading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898543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29722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8" t="94257" r="24338" b="199"/>
          <a:stretch/>
        </p:blipFill>
        <p:spPr>
          <a:xfrm>
            <a:off x="0" y="6105526"/>
            <a:ext cx="9772650" cy="5468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1"/>
          <a:stretch/>
        </p:blipFill>
        <p:spPr>
          <a:xfrm>
            <a:off x="9943338" y="6064062"/>
            <a:ext cx="2069450" cy="590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1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9264A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9264AA"/>
        </a:buClr>
        <a:buFont typeface="Arial" panose="020B0604020202020204" pitchFamily="34" charset="0"/>
        <a:buChar char="•"/>
        <a:defRPr sz="2400" kern="1200">
          <a:solidFill>
            <a:srgbClr val="0066A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264AA"/>
        </a:buClr>
        <a:buFont typeface="Arial" panose="020B0604020202020204" pitchFamily="34" charset="0"/>
        <a:buChar char="•"/>
        <a:defRPr sz="2400" kern="1200">
          <a:solidFill>
            <a:srgbClr val="0066A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264AA"/>
        </a:buClr>
        <a:buFont typeface="Arial" panose="020B0604020202020204" pitchFamily="34" charset="0"/>
        <a:buChar char="•"/>
        <a:defRPr sz="2400" kern="1200">
          <a:solidFill>
            <a:srgbClr val="0066A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264AA"/>
        </a:buClr>
        <a:buFont typeface="Arial" panose="020B0604020202020204" pitchFamily="34" charset="0"/>
        <a:buChar char="•"/>
        <a:defRPr sz="2400" kern="1200">
          <a:solidFill>
            <a:srgbClr val="0066A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264AA"/>
        </a:buClr>
        <a:buFont typeface="Arial" panose="020B0604020202020204" pitchFamily="34" charset="0"/>
        <a:buChar char="•"/>
        <a:defRPr sz="2400" kern="1200">
          <a:solidFill>
            <a:srgbClr val="0066A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ermnetnz.org/topics/exanthem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su.pb.unizin.org/pt270rlb18/chapter/chapter-4-infection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ermnetnz.org/topics/disseminated-intravascular-coagulation" TargetMode="External"/><Relationship Id="rId2" Type="http://schemas.openxmlformats.org/officeDocument/2006/relationships/hyperlink" Target="https://dermnetnz.org/topics/mouth-ulcer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ermnetnz.org/topics/malnutrition-including-anorexia-nervosa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2B532-2345-4CD6-B5F9-87C5260D2C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Measles Update 2nd Nov  2023 </a:t>
            </a:r>
            <a:endParaRPr lang="en-NZ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7D37EA-F519-4714-B290-1F0ECCD02D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NZ" dirty="0"/>
              <a:t>What we know about the current exposure event. </a:t>
            </a:r>
          </a:p>
          <a:p>
            <a:r>
              <a:rPr lang="en-NZ" dirty="0"/>
              <a:t>Measles reminder </a:t>
            </a:r>
          </a:p>
          <a:p>
            <a:r>
              <a:rPr lang="en-NZ" dirty="0"/>
              <a:t>Using the clinical dashboard to help improve immunisation uptake.</a:t>
            </a:r>
          </a:p>
          <a:p>
            <a:r>
              <a:rPr lang="en-NZ" dirty="0"/>
              <a:t>Any questions ? </a:t>
            </a:r>
          </a:p>
          <a:p>
            <a:r>
              <a:rPr lang="en-NZ" dirty="0" err="1"/>
              <a:t>drjo@pinnacle.health.nz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66209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2C295-7CF2-3492-EC1F-0DFED8C58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Logistical details (Taranaki)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D9C3D-49E5-96F6-AE81-D280A588C1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/>
              <a:t>Swabs sent via the community can be nasopharyngeal or oropharyngeal, using the same swab as for Covid PCR testing.</a:t>
            </a:r>
          </a:p>
          <a:p>
            <a:r>
              <a:rPr lang="en-NZ" dirty="0"/>
              <a:t>Swabs sent via the hospital lab must be nasopharyngeal, and are the same swab as used for herpes testing.</a:t>
            </a:r>
          </a:p>
          <a:p>
            <a:r>
              <a:rPr lang="en-NZ" dirty="0"/>
              <a:t>If you need to send a patient to radiology, please ring the department to discuss that you have a possible or confirmed measles case that requires x ray.  They will advise on protocols.</a:t>
            </a:r>
          </a:p>
          <a:p>
            <a:r>
              <a:rPr lang="en-NZ" dirty="0"/>
              <a:t>If you need to send a patient to ED, either for ED evaluation </a:t>
            </a:r>
            <a:r>
              <a:rPr lang="en-NZ" i="1" dirty="0"/>
              <a:t>or in transit for a specialist service evaluation (ortho, gen med, surgery, etc)</a:t>
            </a:r>
            <a:r>
              <a:rPr lang="en-NZ" dirty="0"/>
              <a:t> please have a GP to ED SMO discussion to ensure they can implement infection control.</a:t>
            </a:r>
          </a:p>
        </p:txBody>
      </p:sp>
    </p:spTree>
    <p:extLst>
      <p:ext uri="{BB962C8B-B14F-4D97-AF65-F5344CB8AC3E}">
        <p14:creationId xmlns:p14="http://schemas.microsoft.com/office/powerpoint/2010/main" val="2766092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0DB411-73C6-00C5-F54D-C86DF69C3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672" y="94816"/>
            <a:ext cx="12055328" cy="4079875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Immunise</a:t>
            </a:r>
            <a:r>
              <a:rPr lang="en-US" dirty="0"/>
              <a:t> 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Many </a:t>
            </a:r>
            <a:r>
              <a:rPr lang="en-US" sz="2000" dirty="0" err="1"/>
              <a:t>NZ’ers</a:t>
            </a:r>
            <a:r>
              <a:rPr lang="en-US" sz="2000" dirty="0"/>
              <a:t> born between 1989-2004 ( aged 19-35) were not vaccinated for measles</a:t>
            </a:r>
          </a:p>
          <a:p>
            <a:pPr marL="0" indent="0">
              <a:buNone/>
            </a:pPr>
            <a:r>
              <a:rPr lang="en-US" sz="2000" dirty="0"/>
              <a:t>Anyone &lt; 54 who does not have proof of two Measles vaccines in the past </a:t>
            </a:r>
          </a:p>
          <a:p>
            <a:pPr marL="0" indent="0">
              <a:buNone/>
            </a:pPr>
            <a:r>
              <a:rPr lang="en-US" sz="2000" dirty="0"/>
              <a:t>Uncertain status – do not order serology – immunize (</a:t>
            </a:r>
            <a:r>
              <a:rPr lang="en-US" sz="2000" dirty="0" err="1"/>
              <a:t>nb</a:t>
            </a:r>
            <a:r>
              <a:rPr lang="en-US" sz="2000" dirty="0"/>
              <a:t> Book my vaccine)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 descr="A table of information with different colored squares&#10;&#10;Description automatically generated with medium confidence">
            <a:extLst>
              <a:ext uri="{FF2B5EF4-FFF2-40B4-BE49-F238E27FC236}">
                <a16:creationId xmlns:a16="http://schemas.microsoft.com/office/drawing/2014/main" id="{729E8082-77B9-E286-0DCB-0646479C0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97356"/>
            <a:ext cx="12192000" cy="522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867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59A30-5E9C-BC85-BB4A-2041097E7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25" y="158750"/>
            <a:ext cx="10515600" cy="833438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Taranaki </a:t>
            </a:r>
            <a:r>
              <a:rPr lang="en-US" dirty="0" err="1">
                <a:latin typeface="Arial"/>
                <a:cs typeface="Arial"/>
              </a:rPr>
              <a:t>immunisation</a:t>
            </a:r>
            <a:r>
              <a:rPr lang="en-US" dirty="0">
                <a:latin typeface="Arial"/>
                <a:cs typeface="Arial"/>
              </a:rPr>
              <a:t> status </a:t>
            </a:r>
            <a:endParaRPr lang="en-US" dirty="0"/>
          </a:p>
        </p:txBody>
      </p:sp>
      <p:pic>
        <p:nvPicPr>
          <p:cNvPr id="8" name="Picture 7" descr="A screenshot of a graph&#10;&#10;Description automatically generated">
            <a:extLst>
              <a:ext uri="{FF2B5EF4-FFF2-40B4-BE49-F238E27FC236}">
                <a16:creationId xmlns:a16="http://schemas.microsoft.com/office/drawing/2014/main" id="{92E76207-3BB5-C0FD-80F4-D92944F31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081" y="847725"/>
            <a:ext cx="8065900" cy="593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08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7168E-B551-F750-86B9-BCD272BA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175" y="0"/>
            <a:ext cx="10690225" cy="1277938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"/>
                <a:cs typeface="Arial"/>
              </a:rPr>
              <a:t>Areas where people aged 15m – 30 </a:t>
            </a:r>
            <a:r>
              <a:rPr lang="en-US" sz="2800" err="1">
                <a:latin typeface="Arial"/>
                <a:cs typeface="Arial"/>
              </a:rPr>
              <a:t>yrs</a:t>
            </a:r>
            <a:r>
              <a:rPr lang="en-US" sz="2800" dirty="0">
                <a:latin typeface="Arial"/>
                <a:cs typeface="Arial"/>
              </a:rPr>
              <a:t> are </a:t>
            </a:r>
            <a:r>
              <a:rPr lang="en-US" sz="2800" err="1">
                <a:latin typeface="Arial"/>
                <a:cs typeface="Arial"/>
              </a:rPr>
              <a:t>unimmunised</a:t>
            </a:r>
            <a:r>
              <a:rPr lang="en-US" sz="2800" dirty="0">
                <a:latin typeface="Arial"/>
                <a:cs typeface="Arial"/>
              </a:rPr>
              <a:t> / partially </a:t>
            </a:r>
            <a:r>
              <a:rPr lang="en-US" sz="2800" err="1">
                <a:latin typeface="Arial"/>
                <a:cs typeface="Arial"/>
              </a:rPr>
              <a:t>immunised</a:t>
            </a:r>
            <a:r>
              <a:rPr lang="en-US" sz="2800" dirty="0">
                <a:latin typeface="Arial"/>
                <a:cs typeface="Arial"/>
              </a:rPr>
              <a:t>. </a:t>
            </a:r>
            <a:endParaRPr lang="en-US" sz="2800" dirty="0"/>
          </a:p>
        </p:txBody>
      </p:sp>
      <p:pic>
        <p:nvPicPr>
          <p:cNvPr id="4" name="Content Placeholder 3" descr="A map of the country&#10;&#10;Description automatically generated">
            <a:extLst>
              <a:ext uri="{FF2B5EF4-FFF2-40B4-BE49-F238E27FC236}">
                <a16:creationId xmlns:a16="http://schemas.microsoft.com/office/drawing/2014/main" id="{896F51DF-E375-235E-83E3-F652C061FA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50" y="1062038"/>
            <a:ext cx="6353175" cy="5654675"/>
          </a:xfrm>
        </p:spPr>
      </p:pic>
      <p:pic>
        <p:nvPicPr>
          <p:cNvPr id="5" name="Picture 4" descr="A screenshot of a medical report&#10;&#10;Description automatically generated">
            <a:extLst>
              <a:ext uri="{FF2B5EF4-FFF2-40B4-BE49-F238E27FC236}">
                <a16:creationId xmlns:a16="http://schemas.microsoft.com/office/drawing/2014/main" id="{F9F6A131-4146-5056-FE9C-31B15E22C8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0" y="3828235"/>
            <a:ext cx="6096000" cy="218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952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0DB411-73C6-00C5-F54D-C86DF69C3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0515600" cy="598921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PowerBI</a:t>
            </a:r>
            <a:r>
              <a:rPr lang="en-US" dirty="0"/>
              <a:t> measles clinical dashboard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AFF37A86-7CFA-FEB9-1708-1EDC7F297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413"/>
            <a:ext cx="12192000" cy="582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84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5218A416-229C-C781-9B70-3970F9F30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72958" cy="591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561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8562AEB-9F87-7BF7-5808-AABA85251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34" y="0"/>
            <a:ext cx="710254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9B0211-D6C4-C178-4300-40678F38BACC}"/>
              </a:ext>
            </a:extLst>
          </p:cNvPr>
          <p:cNvSpPr txBox="1"/>
          <p:nvPr/>
        </p:nvSpPr>
        <p:spPr>
          <a:xfrm>
            <a:off x="7758545" y="512618"/>
            <a:ext cx="38931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Map function – </a:t>
            </a:r>
          </a:p>
          <a:p>
            <a:endParaRPr lang="en-US" dirty="0"/>
          </a:p>
          <a:p>
            <a:r>
              <a:rPr lang="en-US" dirty="0"/>
              <a:t>Here the lighter </a:t>
            </a:r>
            <a:r>
              <a:rPr lang="en-US" dirty="0" err="1"/>
              <a:t>colours</a:t>
            </a:r>
            <a:r>
              <a:rPr lang="en-US" dirty="0"/>
              <a:t> indicate areas where lower proportions of the enrolled population living in that area have been immunized. </a:t>
            </a:r>
          </a:p>
          <a:p>
            <a:endParaRPr lang="en-US" dirty="0"/>
          </a:p>
          <a:p>
            <a:r>
              <a:rPr lang="en-US" dirty="0"/>
              <a:t>May be a useful guide to where to hold community meetings / connection with </a:t>
            </a:r>
            <a:r>
              <a:rPr lang="en-US" dirty="0" err="1"/>
              <a:t>hauora</a:t>
            </a:r>
            <a:r>
              <a:rPr lang="en-US" dirty="0"/>
              <a:t> partners in your areas to discuss MMR promotion in the community. </a:t>
            </a:r>
          </a:p>
        </p:txBody>
      </p:sp>
    </p:spTree>
    <p:extLst>
      <p:ext uri="{BB962C8B-B14F-4D97-AF65-F5344CB8AC3E}">
        <p14:creationId xmlns:p14="http://schemas.microsoft.com/office/powerpoint/2010/main" val="1416573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CA0EE199-C9E6-A45A-0CD4-80D454D3A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7091"/>
            <a:ext cx="12081164" cy="556064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8872C78-0E2B-CCBC-6975-C2845B82A121}"/>
              </a:ext>
            </a:extLst>
          </p:cNvPr>
          <p:cNvSpPr/>
          <p:nvPr/>
        </p:nvSpPr>
        <p:spPr>
          <a:xfrm>
            <a:off x="2521527" y="2618509"/>
            <a:ext cx="2396837" cy="31172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301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BABDF61-CFD2-993D-9A96-3D45F2FCF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0457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9B14954-CD99-1DC6-B283-E91D7513BF9D}"/>
              </a:ext>
            </a:extLst>
          </p:cNvPr>
          <p:cNvSpPr/>
          <p:nvPr/>
        </p:nvSpPr>
        <p:spPr>
          <a:xfrm>
            <a:off x="2538805" y="2538805"/>
            <a:ext cx="2237590" cy="172122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3493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2D4BC3C6-80F1-1841-CABF-2D274BBC00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472"/>
            <a:ext cx="11887200" cy="59436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6D7D74-12AB-1F8F-46DC-6C02E17F406D}"/>
              </a:ext>
            </a:extLst>
          </p:cNvPr>
          <p:cNvSpPr/>
          <p:nvPr/>
        </p:nvSpPr>
        <p:spPr>
          <a:xfrm>
            <a:off x="1163782" y="2646218"/>
            <a:ext cx="2424545" cy="288174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38CB5B-28AD-17B2-25F4-DF8184DB1742}"/>
              </a:ext>
            </a:extLst>
          </p:cNvPr>
          <p:cNvSpPr/>
          <p:nvPr/>
        </p:nvSpPr>
        <p:spPr>
          <a:xfrm>
            <a:off x="10557164" y="4059382"/>
            <a:ext cx="1066800" cy="36021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25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7950E10-1F5F-4549-9DF6-D8D9E57B9354}"/>
              </a:ext>
            </a:extLst>
          </p:cNvPr>
          <p:cNvSpPr txBox="1"/>
          <p:nvPr/>
        </p:nvSpPr>
        <p:spPr>
          <a:xfrm>
            <a:off x="657546" y="421240"/>
            <a:ext cx="6953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4800" dirty="0">
                <a:solidFill>
                  <a:prstClr val="black"/>
                </a:solidFill>
                <a:latin typeface="Calibri" panose="020F0502020204030204"/>
              </a:rPr>
              <a:t>What we know.. </a:t>
            </a:r>
            <a:endParaRPr kumimoji="0" lang="en-NZ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34EB4A-F2FF-3051-4F20-19CACE2CFC78}"/>
              </a:ext>
            </a:extLst>
          </p:cNvPr>
          <p:cNvSpPr txBox="1"/>
          <p:nvPr/>
        </p:nvSpPr>
        <p:spPr>
          <a:xfrm>
            <a:off x="657546" y="1635162"/>
            <a:ext cx="10326012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/>
              <a:t>Last exposure event – 7 cases in total all </a:t>
            </a:r>
            <a:r>
              <a:rPr lang="en-US" err="1"/>
              <a:t>unimmunised</a:t>
            </a:r>
            <a:r>
              <a:rPr lang="en-US" dirty="0"/>
              <a:t> - isolated and outbreak confined. 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New event – traveler from overseas, unwell whilst traveling </a:t>
            </a:r>
          </a:p>
          <a:p>
            <a:r>
              <a:rPr lang="en-US" dirty="0">
                <a:cs typeface="Calibri"/>
              </a:rPr>
              <a:t>Arrived in Auckland International airport Oct 30th  ( ?) </a:t>
            </a:r>
            <a:endParaRPr lang="en-US" dirty="0"/>
          </a:p>
          <a:p>
            <a:r>
              <a:rPr lang="en-US" dirty="0">
                <a:cs typeface="Calibri"/>
              </a:rPr>
              <a:t>Travelled via domestic airport to Taranaki Oct 31st </a:t>
            </a:r>
          </a:p>
          <a:p>
            <a:r>
              <a:rPr lang="en-US" dirty="0">
                <a:cs typeface="Calibri"/>
              </a:rPr>
              <a:t>Confirmed by PCR Nov 1st </a:t>
            </a:r>
          </a:p>
          <a:p>
            <a:endParaRPr lang="en-US" dirty="0"/>
          </a:p>
          <a:p>
            <a:r>
              <a:rPr lang="en-US" dirty="0"/>
              <a:t>During Incubation period 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Ranges from 7–14 days (average 10–11 days).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The patient usually has no symptoms.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Some may experience symptoms of </a:t>
            </a:r>
            <a:r>
              <a:rPr lang="en-NZ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primary</a:t>
            </a: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viral spread (fever, spotty rash, and respiratory symptoms due to virus in the bloodstream) within 2–3 days of exposure.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590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7950E10-1F5F-4549-9DF6-D8D9E57B9354}"/>
              </a:ext>
            </a:extLst>
          </p:cNvPr>
          <p:cNvSpPr txBox="1"/>
          <p:nvPr/>
        </p:nvSpPr>
        <p:spPr>
          <a:xfrm>
            <a:off x="657546" y="421240"/>
            <a:ext cx="6953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4800" dirty="0">
                <a:solidFill>
                  <a:prstClr val="black"/>
                </a:solidFill>
                <a:latin typeface="Calibri" panose="020F0502020204030204"/>
              </a:rPr>
              <a:t>Prodrome  </a:t>
            </a:r>
            <a:endParaRPr kumimoji="0" lang="en-NZ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34EB4A-F2FF-3051-4F20-19CACE2CFC78}"/>
              </a:ext>
            </a:extLst>
          </p:cNvPr>
          <p:cNvSpPr txBox="1"/>
          <p:nvPr/>
        </p:nvSpPr>
        <p:spPr>
          <a:xfrm>
            <a:off x="657546" y="1635162"/>
            <a:ext cx="10326012" cy="369331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/>
                <a:ea typeface="Open Sans"/>
                <a:cs typeface="Open Sans"/>
              </a:rPr>
              <a:t>Generally begins 10–12 days after exposure ( i.e. </a:t>
            </a:r>
            <a:r>
              <a:rPr lang="en-NZ" dirty="0">
                <a:solidFill>
                  <a:srgbClr val="333333"/>
                </a:solidFill>
                <a:latin typeface="Open Sans"/>
                <a:ea typeface="Open Sans"/>
                <a:cs typeface="Open Sans"/>
              </a:rPr>
              <a:t>Nov 8th – onwards  </a:t>
            </a:r>
            <a:r>
              <a:rPr lang="en-NZ" b="0" i="0" dirty="0">
                <a:solidFill>
                  <a:srgbClr val="333333"/>
                </a:solidFill>
                <a:effectLst/>
                <a:latin typeface="Open Sans"/>
                <a:ea typeface="Open Sans"/>
                <a:cs typeface="Open Sans"/>
              </a:rPr>
              <a:t>)</a:t>
            </a:r>
            <a:r>
              <a:rPr lang="en-NZ" dirty="0">
                <a:solidFill>
                  <a:srgbClr val="333333"/>
                </a:solidFill>
                <a:latin typeface="Open Sans"/>
                <a:ea typeface="Open Sans"/>
                <a:cs typeface="Open Sans"/>
              </a:rPr>
              <a:t> </a:t>
            </a:r>
            <a:endParaRPr lang="en-NZ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Presents as fever, </a:t>
            </a:r>
            <a:r>
              <a:rPr lang="en-NZ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malaise</a:t>
            </a: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 and loss of appetite, followed by </a:t>
            </a:r>
            <a:r>
              <a:rPr lang="en-NZ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conjunctivitis</a:t>
            </a: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(red eyes), cough, and coryza (blocked or runny nose).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/>
                <a:ea typeface="Open Sans"/>
                <a:cs typeface="Open Sans"/>
              </a:rPr>
              <a:t>2–3 days into the </a:t>
            </a:r>
            <a:r>
              <a:rPr lang="en-NZ" b="0" i="0" u="none" strike="noStrike" dirty="0">
                <a:solidFill>
                  <a:srgbClr val="333333"/>
                </a:solidFill>
                <a:effectLst/>
                <a:latin typeface="Open Sans"/>
                <a:ea typeface="Open Sans"/>
                <a:cs typeface="Open Sans"/>
              </a:rPr>
              <a:t>prodromal</a:t>
            </a:r>
            <a:r>
              <a:rPr lang="en-NZ" b="0" i="0" dirty="0">
                <a:solidFill>
                  <a:srgbClr val="333333"/>
                </a:solidFill>
                <a:effectLst/>
                <a:latin typeface="Open Sans"/>
                <a:ea typeface="Open Sans"/>
                <a:cs typeface="Open Sans"/>
              </a:rPr>
              <a:t> phase, Koplik spots appear. These are blue-white spots on the inside of the mouth opposite the molars, and occur 24–48 hours before the </a:t>
            </a:r>
            <a:r>
              <a:rPr lang="en-NZ" b="0" i="0" u="none" strike="noStrike" dirty="0">
                <a:solidFill>
                  <a:srgbClr val="5B9ECE"/>
                </a:solidFill>
                <a:effectLst/>
                <a:latin typeface="Open Sans"/>
                <a:ea typeface="Open Sans"/>
                <a:cs typeface="Open Sans"/>
                <a:hlinkClick r:id="rId3"/>
              </a:rPr>
              <a:t>exanthem</a:t>
            </a:r>
            <a:r>
              <a:rPr lang="en-NZ" b="0" i="0" dirty="0">
                <a:solidFill>
                  <a:srgbClr val="333333"/>
                </a:solidFill>
                <a:effectLst/>
                <a:latin typeface="Open Sans"/>
                <a:ea typeface="Open Sans"/>
                <a:cs typeface="Open Sans"/>
              </a:rPr>
              <a:t> (rash) stage.</a:t>
            </a:r>
          </a:p>
          <a:p>
            <a:pPr algn="l" fontAlgn="base"/>
            <a:endParaRPr lang="en-NZ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Prodromal symptoms usually last for 2–5 days but in some cases may </a:t>
            </a:r>
            <a:r>
              <a:rPr lang="en-NZ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persist</a:t>
            </a: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for as long as 7–10 days.</a:t>
            </a:r>
          </a:p>
          <a:p>
            <a:br>
              <a:rPr lang="en-NZ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141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llage of several images of a person's chest&#10;&#10;Description automatically generated">
            <a:extLst>
              <a:ext uri="{FF2B5EF4-FFF2-40B4-BE49-F238E27FC236}">
                <a16:creationId xmlns:a16="http://schemas.microsoft.com/office/drawing/2014/main" id="{849E2340-857B-D19E-290F-72090B69E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0650"/>
            <a:ext cx="10251786" cy="592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364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child with a black strip&#10;&#10;Description automatically generated">
            <a:extLst>
              <a:ext uri="{FF2B5EF4-FFF2-40B4-BE49-F238E27FC236}">
                <a16:creationId xmlns:a16="http://schemas.microsoft.com/office/drawing/2014/main" id="{DAAA7849-CF60-A9EE-667A-517FA6F25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49382" y="591005"/>
            <a:ext cx="6262832" cy="47287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423E3D9-1F25-D3E8-2C5F-E96C89B11A7B}"/>
              </a:ext>
            </a:extLst>
          </p:cNvPr>
          <p:cNvSpPr txBox="1"/>
          <p:nvPr/>
        </p:nvSpPr>
        <p:spPr>
          <a:xfrm>
            <a:off x="249382" y="4926045"/>
            <a:ext cx="6262832" cy="231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psu.pb.unizin.org/pt270rlb18/chapter/chapter-4-infection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/3.0/"/>
              </a:rPr>
              <a:t>CC BY-NC</a:t>
            </a:r>
            <a:endParaRPr lang="en-US" sz="9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B5420F-FC15-38B2-EB6C-984356880BCB}"/>
              </a:ext>
            </a:extLst>
          </p:cNvPr>
          <p:cNvSpPr txBox="1"/>
          <p:nvPr/>
        </p:nvSpPr>
        <p:spPr>
          <a:xfrm>
            <a:off x="6788727" y="335845"/>
            <a:ext cx="4987637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Flat red spots ranging from 0.1–1.0cm in diameter appear on the 4th or 5th day following the start of symptoms ( i.e. end of this week beginning of next ) 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This non-itchy rash begins on the face and behind the ears. Within 24–36 hours it spreads over the entire trunk and extremities (palms and soles rarely involved).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The spots may join together, especially in areas of the face.</a:t>
            </a:r>
          </a:p>
          <a:p>
            <a:pPr algn="l" fontAlgn="base"/>
            <a:endParaRPr lang="en-NZ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The onset of the rash usually coincides with a high fever of at least 40C.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The rash begins to fade 3–4 days after it first appears. It fades first to a purplish hue and then to brown/coppery coloured </a:t>
            </a:r>
            <a:r>
              <a:rPr lang="en-NZ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lesions</a:t>
            </a: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with fine </a:t>
            </a:r>
            <a:r>
              <a:rPr lang="en-NZ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scales</a:t>
            </a: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.</a:t>
            </a:r>
          </a:p>
          <a:p>
            <a:br>
              <a:rPr lang="en-NZ" dirty="0"/>
            </a:br>
            <a:br>
              <a:rPr lang="en-NZ" dirty="0"/>
            </a:br>
            <a:endParaRPr lang="en-US" dirty="0"/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5B7051-E6AB-E6B1-FEEB-5DF029464C18}"/>
              </a:ext>
            </a:extLst>
          </p:cNvPr>
          <p:cNvSpPr txBox="1"/>
          <p:nvPr/>
        </p:nvSpPr>
        <p:spPr>
          <a:xfrm>
            <a:off x="512618" y="221673"/>
            <a:ext cx="4668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Exanthem ( rash) </a:t>
            </a:r>
          </a:p>
        </p:txBody>
      </p:sp>
    </p:spTree>
    <p:extLst>
      <p:ext uri="{BB962C8B-B14F-4D97-AF65-F5344CB8AC3E}">
        <p14:creationId xmlns:p14="http://schemas.microsoft.com/office/powerpoint/2010/main" val="2141478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CA139B-B799-3C14-4F96-2038BD850B5C}"/>
              </a:ext>
            </a:extLst>
          </p:cNvPr>
          <p:cNvSpPr txBox="1"/>
          <p:nvPr/>
        </p:nvSpPr>
        <p:spPr>
          <a:xfrm>
            <a:off x="858982" y="1524000"/>
            <a:ext cx="10363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Recovery </a:t>
            </a:r>
          </a:p>
          <a:p>
            <a:endParaRPr lang="en-US" sz="2400" dirty="0"/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A cough may persist for 1–3 weeks.</a:t>
            </a:r>
          </a:p>
          <a:p>
            <a:pPr algn="l" fontAlgn="base"/>
            <a:endParaRPr lang="en-NZ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Measles-associated complications may be the cause of persisting fever beyond the 3rd day of the rash.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075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E5690C-2267-1801-1937-FA27FDE34C41}"/>
              </a:ext>
            </a:extLst>
          </p:cNvPr>
          <p:cNvSpPr txBox="1"/>
          <p:nvPr/>
        </p:nvSpPr>
        <p:spPr>
          <a:xfrm>
            <a:off x="0" y="0"/>
            <a:ext cx="12067309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NZ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Complications – 30% of cases  </a:t>
            </a:r>
          </a:p>
          <a:p>
            <a:pPr algn="l" fontAlgn="base"/>
            <a:endParaRPr lang="en-NZ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Gastrointestinal: diarrhoea that may be fatal if dehydration occurs, </a:t>
            </a:r>
            <a:r>
              <a:rPr lang="en-NZ" sz="1400" b="0" i="0" u="none" strike="noStrike" dirty="0">
                <a:solidFill>
                  <a:srgbClr val="5B9ECE"/>
                </a:solidFill>
                <a:effectLst/>
                <a:latin typeface="Open Sans" panose="020B0606030504020204" pitchFamily="34" charset="0"/>
                <a:hlinkClick r:id="rId2"/>
              </a:rPr>
              <a:t>mouth ulceration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  appendicitis, </a:t>
            </a: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hepatitis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 mesenteric adenitis, and </a:t>
            </a: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pancreatitis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sz="14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Ears: otitis media (almost exclusively in children) may lead to deafness.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sz="14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Respiratory tract: </a:t>
            </a:r>
            <a:r>
              <a:rPr lang="en-NZ" sz="1400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laryngobronchitis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 measles croup, and pneumonia (either primary viral or secondary bacterial) — the most common cause of death from measles.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sz="14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Heart: </a:t>
            </a: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myocarditis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and </a:t>
            </a: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pericarditis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sz="14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Haematological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system: </a:t>
            </a: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thrombocytopenia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 causing bleeding and </a:t>
            </a:r>
            <a:r>
              <a:rPr lang="en-NZ" sz="1400" b="0" i="0" u="none" strike="noStrike" dirty="0">
                <a:solidFill>
                  <a:srgbClr val="5B9ECE"/>
                </a:solidFill>
                <a:effectLst/>
                <a:latin typeface="Open Sans" panose="020B0606030504020204" pitchFamily="34" charset="0"/>
                <a:hlinkClick r:id="rId3"/>
              </a:rPr>
              <a:t>disseminated intravascular coagulation (DIC).</a:t>
            </a:r>
            <a:endParaRPr lang="en-NZ" sz="1400" b="0" i="0" u="none" strike="noStrike" dirty="0">
              <a:solidFill>
                <a:srgbClr val="5B9ECE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sz="14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Eyes: conjunctivitis and/or corneal ulceration leading to blindness (especially if vitamin A deficient), and squint.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sz="14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Kidneys: acute glomerulonephritis (</a:t>
            </a: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inflammation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of kidneys) and </a:t>
            </a: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renal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failure.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sz="14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Nervous system: </a:t>
            </a: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febrile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</a:t>
            </a: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seizures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and </a:t>
            </a: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encephalitis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sz="14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sz="1400" b="0" i="0" u="none" strike="noStrike" dirty="0">
                <a:solidFill>
                  <a:srgbClr val="5B9ECE"/>
                </a:solidFill>
                <a:effectLst/>
                <a:latin typeface="Open Sans" panose="020B0606030504020204" pitchFamily="34" charset="0"/>
                <a:hlinkClick r:id="rId4"/>
              </a:rPr>
              <a:t>Malnutrition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(especially if from a poor community).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NZ" sz="14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Measles infection during pregnancy increases the risk of premature labour and delivery, </a:t>
            </a:r>
            <a:r>
              <a:rPr lang="en-NZ" sz="1400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fetal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loss and maternal death.</a:t>
            </a:r>
          </a:p>
          <a:p>
            <a:pPr algn="l" fontAlgn="base"/>
            <a:endParaRPr lang="en-NZ" sz="14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algn="l" fontAlgn="base"/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Rarely, subacute sclerosing panencephalitis—a fatal condition—develops decades after a measles infection due to </a:t>
            </a:r>
            <a:r>
              <a:rPr lang="en-NZ" sz="1400" b="0" i="0" u="none" strike="noStrike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persistence</a:t>
            </a:r>
            <a:r>
              <a:rPr lang="en-NZ" sz="1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of the measles virus in the central nervous system.</a:t>
            </a:r>
          </a:p>
        </p:txBody>
      </p:sp>
    </p:spTree>
    <p:extLst>
      <p:ext uri="{BB962C8B-B14F-4D97-AF65-F5344CB8AC3E}">
        <p14:creationId xmlns:p14="http://schemas.microsoft.com/office/powerpoint/2010/main" val="2940629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52649-8E40-4BF4-9FFE-7D940D627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>
                <a:solidFill>
                  <a:srgbClr val="00B0F0"/>
                </a:solidFill>
              </a:rPr>
              <a:t>What should we be doing now ?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22FFA9-B08A-6256-52E3-5A7980492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fontAlgn="base">
              <a:spcAft>
                <a:spcPts val="0"/>
              </a:spcAft>
            </a:pP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It is recommended that ALL patients are TRIAGED for symptoms by phone ( or if they arrive at the surgery by the reception staff.) </a:t>
            </a:r>
          </a:p>
          <a:p>
            <a:pPr algn="l" fontAlgn="base">
              <a:spcAft>
                <a:spcPts val="0"/>
              </a:spcAft>
            </a:pP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algn="l" fontAlgn="base">
              <a:spcAft>
                <a:spcPts val="0"/>
              </a:spcAft>
            </a:pP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For walk in clinics </a:t>
            </a:r>
            <a:r>
              <a:rPr lang="en-NZ" sz="1800" b="0" i="0" dirty="0">
                <a:solidFill>
                  <a:schemeClr val="tx1"/>
                </a:solidFill>
                <a:effectLst/>
                <a:latin typeface="Segoe UI Historic" panose="020B0502040204020203" pitchFamily="34" charset="0"/>
              </a:rPr>
              <a:t>-Suggest posters alerting whanau</a:t>
            </a:r>
            <a:r>
              <a:rPr lang="en-NZ" sz="18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 to the possibility of measles with clinic’s phone number so they can call/mask etc before entering</a:t>
            </a:r>
            <a:endParaRPr lang="en-NZ" sz="1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l" fontAlgn="base">
              <a:spcAft>
                <a:spcPts val="0"/>
              </a:spcAft>
            </a:pP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algn="l" fontAlgn="base">
              <a:spcAft>
                <a:spcPts val="0"/>
              </a:spcAft>
            </a:pP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If immunised or born before 1969 they can be treated as normal  (remembering the potential for covid!)  </a:t>
            </a:r>
          </a:p>
          <a:p>
            <a:pPr algn="l" fontAlgn="base">
              <a:spcAft>
                <a:spcPts val="0"/>
              </a:spcAft>
            </a:pP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algn="l" fontAlgn="base">
              <a:spcAft>
                <a:spcPts val="0"/>
              </a:spcAft>
            </a:pP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If no evidence of immunisation or partial immunisation only and potential symptoms (any of  fever, sore eyes, rash, cough, cold )  then arrange a "red zone" assessment.</a:t>
            </a: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marL="0" indent="0" algn="l" fontAlgn="base">
              <a:spcAft>
                <a:spcPts val="0"/>
              </a:spcAft>
              <a:buNone/>
            </a:pP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241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52649-8E40-4BF4-9FFE-7D940D627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>
                <a:solidFill>
                  <a:srgbClr val="00B0F0"/>
                </a:solidFill>
              </a:rPr>
              <a:t>What should we be doing now ?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22FFA9-B08A-6256-52E3-5A7980492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9062"/>
            <a:ext cx="10515600" cy="4582247"/>
          </a:xfrm>
        </p:spPr>
        <p:txBody>
          <a:bodyPr>
            <a:normAutofit fontScale="92500" lnSpcReduction="10000"/>
          </a:bodyPr>
          <a:lstStyle/>
          <a:p>
            <a:pPr marL="0" indent="0" algn="l" fontAlgn="base">
              <a:spcAft>
                <a:spcPts val="0"/>
              </a:spcAft>
              <a:buNone/>
            </a:pP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Red zone staff should all be known to be immune to measles </a:t>
            </a: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algn="l" fontAlgn="base">
              <a:spcAft>
                <a:spcPts val="0"/>
              </a:spcAft>
            </a:pP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wear N95 and eye protection </a:t>
            </a: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marL="0" indent="0" algn="l" fontAlgn="base">
              <a:spcAft>
                <a:spcPts val="0"/>
              </a:spcAft>
              <a:buNone/>
            </a:pP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(note an isolation room needs to be closed for 2 hrs after a potential measles case so maybe the first in person triage should be outdoors) </a:t>
            </a:r>
          </a:p>
          <a:p>
            <a:pPr marL="0" indent="0" algn="l" fontAlgn="base">
              <a:spcAft>
                <a:spcPts val="0"/>
              </a:spcAft>
              <a:buNone/>
            </a:pP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algn="l" fontAlgn="base">
              <a:spcAft>
                <a:spcPts val="0"/>
              </a:spcAft>
            </a:pP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 Consider measles in your differential &amp; if symptoms / signs are consistent then </a:t>
            </a: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algn="l" fontAlgn="base">
              <a:spcAft>
                <a:spcPts val="0"/>
              </a:spcAft>
            </a:pP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ISOLATE, </a:t>
            </a: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algn="l" fontAlgn="base">
              <a:spcAft>
                <a:spcPts val="0"/>
              </a:spcAft>
            </a:pP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NOTIFY and </a:t>
            </a: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algn="l" fontAlgn="base">
              <a:spcAft>
                <a:spcPts val="0"/>
              </a:spcAft>
            </a:pP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SWAB.</a:t>
            </a: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marL="0" indent="0" algn="l" fontAlgn="base">
              <a:spcAft>
                <a:spcPts val="0"/>
              </a:spcAft>
              <a:buNone/>
            </a:pPr>
            <a:r>
              <a:rPr lang="en-NZ" sz="1800" dirty="0">
                <a:solidFill>
                  <a:srgbClr val="050505"/>
                </a:solidFill>
                <a:latin typeface="Segoe UI Historic" panose="020B0502040204020203" pitchFamily="34" charset="0"/>
              </a:rPr>
              <a:t>i.e.</a:t>
            </a:r>
            <a:r>
              <a:rPr lang="en-NZ" sz="1800" b="0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Do not wait for the result to isolate / notify the PHU ) </a:t>
            </a: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marL="0" indent="0" algn="l" fontAlgn="base">
              <a:spcAft>
                <a:spcPts val="0"/>
              </a:spcAft>
              <a:buNone/>
            </a:pP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marL="0" indent="0" algn="l" fontAlgn="base">
              <a:spcAft>
                <a:spcPts val="0"/>
              </a:spcAft>
              <a:buNone/>
            </a:pPr>
            <a:r>
              <a:rPr lang="en-NZ" sz="1800" b="0" i="0" dirty="0">
                <a:solidFill>
                  <a:srgbClr val="00B050"/>
                </a:solidFill>
                <a:effectLst/>
                <a:latin typeface="Segoe UI Historic" panose="020B0502040204020203" pitchFamily="34" charset="0"/>
              </a:rPr>
              <a:t>NB SWABS will only be processed if the </a:t>
            </a:r>
            <a:r>
              <a:rPr lang="en-NZ" sz="1800" b="0" i="0" dirty="0" err="1">
                <a:solidFill>
                  <a:srgbClr val="00B050"/>
                </a:solidFill>
                <a:effectLst/>
                <a:latin typeface="Segoe UI Historic" panose="020B0502040204020203" pitchFamily="34" charset="0"/>
              </a:rPr>
              <a:t>MOoH</a:t>
            </a:r>
            <a:r>
              <a:rPr lang="en-NZ" sz="1800" b="0" i="0" dirty="0">
                <a:solidFill>
                  <a:srgbClr val="00B050"/>
                </a:solidFill>
                <a:effectLst/>
                <a:latin typeface="Segoe UI Historic" panose="020B0502040204020203" pitchFamily="34" charset="0"/>
              </a:rPr>
              <a:t> has agreed.</a:t>
            </a: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algn="l" fontAlgn="base">
              <a:spcAft>
                <a:spcPts val="0"/>
              </a:spcAft>
            </a:pPr>
            <a:r>
              <a:rPr lang="en-NZ" sz="1800" b="0" i="0" dirty="0">
                <a:solidFill>
                  <a:srgbClr val="00B050"/>
                </a:solidFill>
                <a:effectLst/>
                <a:latin typeface="Segoe UI Historic" panose="020B0502040204020203" pitchFamily="34" charset="0"/>
              </a:rPr>
              <a:t>Serology may be organised by </a:t>
            </a:r>
            <a:r>
              <a:rPr lang="en-NZ" sz="1800" b="0" i="0" dirty="0" err="1">
                <a:solidFill>
                  <a:srgbClr val="00B050"/>
                </a:solidFill>
                <a:effectLst/>
                <a:latin typeface="Segoe UI Historic" panose="020B0502040204020203" pitchFamily="34" charset="0"/>
              </a:rPr>
              <a:t>MOoH</a:t>
            </a:r>
            <a:r>
              <a:rPr lang="en-NZ" sz="1800" b="0" i="0" dirty="0">
                <a:solidFill>
                  <a:srgbClr val="00B050"/>
                </a:solidFill>
                <a:effectLst/>
                <a:latin typeface="Segoe UI Historic" panose="020B0502040204020203" pitchFamily="34" charset="0"/>
              </a:rPr>
              <a:t> directly with contacts and patients will present to </a:t>
            </a:r>
            <a:r>
              <a:rPr lang="en-NZ" sz="1800" b="0" i="0" dirty="0" err="1">
                <a:solidFill>
                  <a:srgbClr val="00B050"/>
                </a:solidFill>
                <a:effectLst/>
                <a:latin typeface="Segoe UI Historic" panose="020B0502040204020203" pitchFamily="34" charset="0"/>
              </a:rPr>
              <a:t>pathlab</a:t>
            </a:r>
            <a:r>
              <a:rPr lang="en-NZ" sz="1800" b="0" i="0" dirty="0">
                <a:solidFill>
                  <a:srgbClr val="00B050"/>
                </a:solidFill>
                <a:effectLst/>
                <a:latin typeface="Segoe UI Historic" panose="020B0502040204020203" pitchFamily="34" charset="0"/>
              </a:rPr>
              <a:t> (pre-arranged)</a:t>
            </a: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pPr marL="0" indent="0" algn="l" fontAlgn="base">
              <a:spcAft>
                <a:spcPts val="0"/>
              </a:spcAft>
              <a:buNone/>
            </a:pPr>
            <a:endParaRPr lang="en-NZ" sz="1800" b="0" i="0" dirty="0">
              <a:solidFill>
                <a:srgbClr val="242424"/>
              </a:solidFill>
              <a:effectLst/>
              <a:latin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81109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HN PowerPoint template" id="{095D9982-200A-430C-A5CB-1740133486D0}" vid="{322F9BB0-C357-42D4-B08E-ECE71506B5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e2a74e9b-3544-499d-9bc6-40d4d65ea2f9}" enabled="0" method="" siteId="{e2a74e9b-3544-499d-9bc6-40d4d65ea2f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1185</Words>
  <Application>Microsoft Office PowerPoint</Application>
  <PresentationFormat>Widescreen</PresentationFormat>
  <Paragraphs>116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Open Sans</vt:lpstr>
      <vt:lpstr>Segoe UI Historic</vt:lpstr>
      <vt:lpstr>Times New Roman</vt:lpstr>
      <vt:lpstr>1_Office Theme</vt:lpstr>
      <vt:lpstr>Measles Update 2nd Nov  2023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should we be doing now ? </vt:lpstr>
      <vt:lpstr>What should we be doing now ? </vt:lpstr>
      <vt:lpstr>Logistical details (Taranaki)</vt:lpstr>
      <vt:lpstr>PowerPoint Presentation</vt:lpstr>
      <vt:lpstr>Taranaki immunisation status </vt:lpstr>
      <vt:lpstr>Areas where people aged 15m – 30 yrs are unimmunised / partially immunised.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Measles Update 11th Oct 2024</dc:title>
  <dc:creator>Jo Scott-Jones</dc:creator>
  <cp:lastModifiedBy>Sarah Naidu</cp:lastModifiedBy>
  <cp:revision>74</cp:revision>
  <dcterms:created xsi:type="dcterms:W3CDTF">2023-10-10T08:37:07Z</dcterms:created>
  <dcterms:modified xsi:type="dcterms:W3CDTF">2023-11-06T02:03:36Z</dcterms:modified>
</cp:coreProperties>
</file>