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4"/>
    <p:sldMasterId id="2147483794" r:id="rId5"/>
    <p:sldMasterId id="2147483809" r:id="rId6"/>
    <p:sldMasterId id="2147483834" r:id="rId7"/>
    <p:sldMasterId id="2147483839" r:id="rId8"/>
    <p:sldMasterId id="2147483844" r:id="rId9"/>
    <p:sldMasterId id="2147483829" r:id="rId10"/>
  </p:sldMasterIdLst>
  <p:notesMasterIdLst>
    <p:notesMasterId r:id="rId19"/>
  </p:notesMasterIdLst>
  <p:sldIdLst>
    <p:sldId id="283" r:id="rId11"/>
    <p:sldId id="282" r:id="rId12"/>
    <p:sldId id="281" r:id="rId13"/>
    <p:sldId id="264" r:id="rId14"/>
    <p:sldId id="280" r:id="rId15"/>
    <p:sldId id="277" r:id="rId16"/>
    <p:sldId id="276" r:id="rId17"/>
    <p:sldId id="285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Calibri Light" panose="020F0302020204030204" pitchFamily="34" charset="0"/>
      <p:regular r:id="rId24"/>
      <p:italic r:id="rId2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1A5D"/>
    <a:srgbClr val="152850"/>
    <a:srgbClr val="0D5EA8"/>
    <a:srgbClr val="4EAED9"/>
    <a:srgbClr val="00B0DB"/>
    <a:srgbClr val="1E3264"/>
    <a:srgbClr val="9264AA"/>
    <a:srgbClr val="293562"/>
    <a:srgbClr val="B9BCC3"/>
    <a:srgbClr val="0066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79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font" Target="fonts/font6.fntdata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font" Target="fonts/font5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font" Target="fonts/font3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Simpson" userId="f96ac7a8-006b-44fe-8ba1-0c6c1ad46036" providerId="ADAL" clId="{9923EA10-7D4F-452B-824C-87C0800BAFB9}"/>
    <pc:docChg chg="modSld">
      <pc:chgData name="Marie Simpson" userId="f96ac7a8-006b-44fe-8ba1-0c6c1ad46036" providerId="ADAL" clId="{9923EA10-7D4F-452B-824C-87C0800BAFB9}" dt="2020-10-30T00:09:32.341" v="3" actId="20577"/>
      <pc:docMkLst>
        <pc:docMk/>
      </pc:docMkLst>
      <pc:sldChg chg="modSp mod">
        <pc:chgData name="Marie Simpson" userId="f96ac7a8-006b-44fe-8ba1-0c6c1ad46036" providerId="ADAL" clId="{9923EA10-7D4F-452B-824C-87C0800BAFB9}" dt="2020-10-30T00:09:32.341" v="3" actId="20577"/>
        <pc:sldMkLst>
          <pc:docMk/>
          <pc:sldMk cId="3255083659" sldId="276"/>
        </pc:sldMkLst>
        <pc:spChg chg="mod">
          <ac:chgData name="Marie Simpson" userId="f96ac7a8-006b-44fe-8ba1-0c6c1ad46036" providerId="ADAL" clId="{9923EA10-7D4F-452B-824C-87C0800BAFB9}" dt="2020-10-30T00:09:07.696" v="1" actId="113"/>
          <ac:spMkLst>
            <pc:docMk/>
            <pc:sldMk cId="3255083659" sldId="276"/>
            <ac:spMk id="14" creationId="{5ECAB288-23CD-4986-AFC3-44F8A31FA209}"/>
          </ac:spMkLst>
        </pc:spChg>
        <pc:graphicFrameChg chg="modGraphic">
          <ac:chgData name="Marie Simpson" userId="f96ac7a8-006b-44fe-8ba1-0c6c1ad46036" providerId="ADAL" clId="{9923EA10-7D4F-452B-824C-87C0800BAFB9}" dt="2020-10-30T00:09:32.341" v="3" actId="20577"/>
          <ac:graphicFrameMkLst>
            <pc:docMk/>
            <pc:sldMk cId="3255083659" sldId="276"/>
            <ac:graphicFrameMk id="18" creationId="{F794DF5E-DAD6-4F52-A459-2114757B5EB2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AD435-BD16-ED46-BB89-07BE260AE69A}" type="datetimeFigureOut">
              <a:rPr lang="en-US" smtClean="0"/>
              <a:t>10/30/2020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5EED6-2CA0-C24D-9773-EAF75E622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685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91315-9956-3345-9B35-1DC85670F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9356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6722-BC06-6648-8037-2A57EBB47D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2450" y="3986213"/>
            <a:ext cx="7321550" cy="646331"/>
          </a:xfrm>
        </p:spPr>
        <p:txBody>
          <a:bodyPr/>
          <a:lstStyle>
            <a:lvl1pPr>
              <a:defRPr>
                <a:solidFill>
                  <a:srgbClr val="0066A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0232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s">
    <p:bg>
      <p:bgPr>
        <a:solidFill>
          <a:srgbClr val="2935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5"/>
            <a:ext cx="6532085" cy="47142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471544-880C-0E4C-B2AD-1F5AD502B1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3697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39E8BB-D747-6D42-A0DC-BD856A8117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8525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945807B1-647E-974F-B6AE-493F6C021F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6514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DD0012-E79B-984B-B13B-D4BA4FB2484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8525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B5F95CA7-0D1E-434C-9273-4D46C8E756B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89877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8BE2B4D-D3AD-864A-98FF-5B29885D65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548872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328421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8" y="698155"/>
            <a:ext cx="6136001" cy="47142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8013" y="1365471"/>
            <a:ext cx="6135687" cy="3179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defTabSz="576000">
              <a:defRPr>
                <a:solidFill>
                  <a:schemeClr val="bg1"/>
                </a:solidFill>
              </a:defRPr>
            </a:lvl3pPr>
            <a:lvl4pPr>
              <a:defRPr cap="all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18694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Right Image">
    <p:bg>
      <p:bgPr>
        <a:solidFill>
          <a:srgbClr val="0066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6"/>
            <a:ext cx="4389623" cy="981788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7679" y="1900164"/>
            <a:ext cx="4389623" cy="2659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defTabSz="576000">
              <a:defRPr>
                <a:solidFill>
                  <a:schemeClr val="bg1"/>
                </a:solidFill>
              </a:defRPr>
            </a:lvl3pPr>
            <a:lvl4pPr>
              <a:defRPr cap="all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904E8D-0BD5-8A4F-A613-3A02FF200F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9275" y="0"/>
            <a:ext cx="3514725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011938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_Left Image">
    <p:bg>
      <p:bgPr>
        <a:solidFill>
          <a:srgbClr val="0066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9489" y="698156"/>
            <a:ext cx="3006673" cy="981788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19489" y="1900164"/>
            <a:ext cx="3006673" cy="2659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defTabSz="576000">
              <a:defRPr>
                <a:solidFill>
                  <a:schemeClr val="bg1"/>
                </a:solidFill>
              </a:defRPr>
            </a:lvl3pPr>
            <a:lvl4pPr>
              <a:defRPr cap="all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904E8D-0BD5-8A4F-A613-3A02FF200F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901651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385660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5"/>
            <a:ext cx="6532085" cy="47142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471544-880C-0E4C-B2AD-1F5AD502B1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3697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39E8BB-D747-6D42-A0DC-BD856A8117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8525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945807B1-647E-974F-B6AE-493F6C021F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6514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DD0012-E79B-984B-B13B-D4BA4FB2484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8525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B5F95CA7-0D1E-434C-9273-4D46C8E756B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89877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8BE2B4D-D3AD-864A-98FF-5B29885D65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548872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988263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8" y="698155"/>
            <a:ext cx="6136001" cy="47142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8013" y="1365471"/>
            <a:ext cx="6135687" cy="3179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defTabSz="576000">
              <a:defRPr>
                <a:solidFill>
                  <a:schemeClr val="bg1"/>
                </a:solidFill>
              </a:defRPr>
            </a:lvl3pPr>
            <a:lvl4pPr>
              <a:defRPr cap="all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98998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Right Image">
    <p:bg>
      <p:bgPr>
        <a:solidFill>
          <a:srgbClr val="9264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6"/>
            <a:ext cx="4389623" cy="981788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7679" y="1900164"/>
            <a:ext cx="4389623" cy="2659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defTabSz="576000">
              <a:defRPr>
                <a:solidFill>
                  <a:schemeClr val="bg1"/>
                </a:solidFill>
              </a:defRPr>
            </a:lvl3pPr>
            <a:lvl4pPr>
              <a:defRPr cap="all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904E8D-0BD5-8A4F-A613-3A02FF200F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9275" y="0"/>
            <a:ext cx="3514725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411587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_Left Image">
    <p:bg>
      <p:bgPr>
        <a:solidFill>
          <a:srgbClr val="9264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9489" y="698156"/>
            <a:ext cx="3006673" cy="981788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19489" y="1900164"/>
            <a:ext cx="3006673" cy="2659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defTabSz="576000">
              <a:defRPr>
                <a:solidFill>
                  <a:schemeClr val="bg1"/>
                </a:solidFill>
              </a:defRPr>
            </a:lvl3pPr>
            <a:lvl4pPr>
              <a:defRPr cap="all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904E8D-0BD5-8A4F-A613-3A02FF200F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901651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6544433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5"/>
            <a:ext cx="6532085" cy="47142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471544-880C-0E4C-B2AD-1F5AD502B1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3697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39E8BB-D747-6D42-A0DC-BD856A8117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8525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945807B1-647E-974F-B6AE-493F6C021F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6514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DD0012-E79B-984B-B13B-D4BA4FB2484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8525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B5F95CA7-0D1E-434C-9273-4D46C8E756B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89877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8BE2B4D-D3AD-864A-98FF-5B29885D65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548872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408129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8" y="698155"/>
            <a:ext cx="6136001" cy="47142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8013" y="1365471"/>
            <a:ext cx="6135687" cy="3179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52850"/>
                </a:solidFill>
              </a:defRPr>
            </a:lvl1pPr>
            <a:lvl2pPr>
              <a:defRPr>
                <a:solidFill>
                  <a:srgbClr val="152850"/>
                </a:solidFill>
              </a:defRPr>
            </a:lvl2pPr>
            <a:lvl3pPr defTabSz="576000">
              <a:defRPr>
                <a:solidFill>
                  <a:srgbClr val="152850"/>
                </a:solidFill>
              </a:defRPr>
            </a:lvl3pPr>
            <a:lvl4pPr>
              <a:defRPr cap="all" baseline="0">
                <a:solidFill>
                  <a:srgbClr val="152850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0425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Blue">
    <p:bg>
      <p:bgPr>
        <a:solidFill>
          <a:srgbClr val="2935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91315-9956-3345-9B35-1DC85670F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26722-BC06-6648-8037-2A57EBB47D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2450" y="3986213"/>
            <a:ext cx="7321550" cy="646331"/>
          </a:xfrm>
        </p:spPr>
        <p:txBody>
          <a:bodyPr/>
          <a:lstStyle>
            <a:lvl1pPr>
              <a:defRPr>
                <a:solidFill>
                  <a:srgbClr val="DD1A5D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132C6D-A20D-6C46-B617-0184358744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71940" y="0"/>
            <a:ext cx="1972060" cy="82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2645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Right Image">
    <p:bg>
      <p:bgPr>
        <a:solidFill>
          <a:srgbClr val="B9BC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6"/>
            <a:ext cx="4389623" cy="981788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7679" y="1900164"/>
            <a:ext cx="4389623" cy="2659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52850"/>
                </a:solidFill>
              </a:defRPr>
            </a:lvl1pPr>
            <a:lvl2pPr>
              <a:defRPr>
                <a:solidFill>
                  <a:srgbClr val="152850"/>
                </a:solidFill>
              </a:defRPr>
            </a:lvl2pPr>
            <a:lvl3pPr defTabSz="576000">
              <a:defRPr>
                <a:solidFill>
                  <a:srgbClr val="152850"/>
                </a:solidFill>
              </a:defRPr>
            </a:lvl3pPr>
            <a:lvl4pPr>
              <a:defRPr cap="all" baseline="0">
                <a:solidFill>
                  <a:srgbClr val="152850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904E8D-0BD5-8A4F-A613-3A02FF200F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9275" y="0"/>
            <a:ext cx="3514725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4481660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_Left Image">
    <p:bg>
      <p:bgPr>
        <a:solidFill>
          <a:srgbClr val="B9BC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9489" y="698156"/>
            <a:ext cx="3006673" cy="981788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19489" y="1900164"/>
            <a:ext cx="3006673" cy="2659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52850"/>
                </a:solidFill>
              </a:defRPr>
            </a:lvl1pPr>
            <a:lvl2pPr>
              <a:defRPr>
                <a:solidFill>
                  <a:srgbClr val="152850"/>
                </a:solidFill>
              </a:defRPr>
            </a:lvl2pPr>
            <a:lvl3pPr defTabSz="576000">
              <a:defRPr>
                <a:solidFill>
                  <a:srgbClr val="152850"/>
                </a:solidFill>
              </a:defRPr>
            </a:lvl3pPr>
            <a:lvl4pPr>
              <a:defRPr cap="all" baseline="0">
                <a:solidFill>
                  <a:srgbClr val="152850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904E8D-0BD5-8A4F-A613-3A02FF200F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901651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1752363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5"/>
            <a:ext cx="6532085" cy="47142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471544-880C-0E4C-B2AD-1F5AD502B1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3697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15285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39E8BB-D747-6D42-A0DC-BD856A8117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8525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15285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945807B1-647E-974F-B6AE-493F6C021F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6514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15285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DD0012-E79B-984B-B13B-D4BA4FB2484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8525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B5F95CA7-0D1E-434C-9273-4D46C8E756B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89877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8BE2B4D-D3AD-864A-98FF-5B29885D65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548872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1921484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8" y="698155"/>
            <a:ext cx="6136001" cy="47142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8013" y="1365471"/>
            <a:ext cx="6135687" cy="3179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defTabSz="576000">
              <a:defRPr>
                <a:solidFill>
                  <a:schemeClr val="bg1"/>
                </a:solidFill>
              </a:defRPr>
            </a:lvl3pPr>
            <a:lvl4pPr>
              <a:defRPr cap="all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8209018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Right Image">
    <p:bg>
      <p:bgPr>
        <a:solidFill>
          <a:srgbClr val="DD1A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6"/>
            <a:ext cx="4389623" cy="981788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7679" y="1900164"/>
            <a:ext cx="4389623" cy="2659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defTabSz="576000">
              <a:defRPr>
                <a:solidFill>
                  <a:schemeClr val="bg1"/>
                </a:solidFill>
              </a:defRPr>
            </a:lvl3pPr>
            <a:lvl4pPr>
              <a:defRPr cap="all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904E8D-0BD5-8A4F-A613-3A02FF200F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9275" y="0"/>
            <a:ext cx="3514725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4285070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_Left Image">
    <p:bg>
      <p:bgPr>
        <a:solidFill>
          <a:srgbClr val="DD1A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9489" y="698156"/>
            <a:ext cx="3006673" cy="981788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19489" y="1900164"/>
            <a:ext cx="3006673" cy="2659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defTabSz="576000">
              <a:defRPr>
                <a:solidFill>
                  <a:schemeClr val="bg1"/>
                </a:solidFill>
              </a:defRPr>
            </a:lvl3pPr>
            <a:lvl4pPr>
              <a:defRPr cap="all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904E8D-0BD5-8A4F-A613-3A02FF200F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901651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9826243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5"/>
            <a:ext cx="6532085" cy="47142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471544-880C-0E4C-B2AD-1F5AD502B1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3697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39E8BB-D747-6D42-A0DC-BD856A8117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8525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945807B1-647E-974F-B6AE-493F6C021F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6514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DD0012-E79B-984B-B13B-D4BA4FB2484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8525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B5F95CA7-0D1E-434C-9273-4D46C8E756B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89877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8BE2B4D-D3AD-864A-98FF-5B29885D65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548872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71571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5"/>
            <a:ext cx="6136001" cy="47142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rgbClr val="29356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8012" y="1365471"/>
            <a:ext cx="6135687" cy="3179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93562"/>
                </a:solidFill>
              </a:defRPr>
            </a:lvl1pPr>
            <a:lvl2pPr>
              <a:defRPr>
                <a:solidFill>
                  <a:srgbClr val="293562"/>
                </a:solidFill>
              </a:defRPr>
            </a:lvl2pPr>
            <a:lvl3pPr defTabSz="576000">
              <a:defRPr>
                <a:solidFill>
                  <a:srgbClr val="293562"/>
                </a:solidFill>
              </a:defRPr>
            </a:lvl3pPr>
            <a:lvl4pPr>
              <a:defRPr cap="all" baseline="0">
                <a:solidFill>
                  <a:srgbClr val="293562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283026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Right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6"/>
            <a:ext cx="4389623" cy="981788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rgbClr val="29356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7679" y="1900164"/>
            <a:ext cx="4389623" cy="2659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93562"/>
                </a:solidFill>
              </a:defRPr>
            </a:lvl1pPr>
            <a:lvl2pPr>
              <a:defRPr>
                <a:solidFill>
                  <a:srgbClr val="293562"/>
                </a:solidFill>
              </a:defRPr>
            </a:lvl2pPr>
            <a:lvl3pPr defTabSz="576000">
              <a:defRPr>
                <a:solidFill>
                  <a:srgbClr val="293562"/>
                </a:solidFill>
              </a:defRPr>
            </a:lvl3pPr>
            <a:lvl4pPr>
              <a:defRPr cap="all" baseline="0">
                <a:solidFill>
                  <a:srgbClr val="293562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904E8D-0BD5-8A4F-A613-3A02FF200F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9275" y="0"/>
            <a:ext cx="3514725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79034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eft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9489" y="698156"/>
            <a:ext cx="3006673" cy="981788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rgbClr val="29356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19489" y="1900164"/>
            <a:ext cx="3006673" cy="2659479"/>
          </a:xfrm>
          <a:prstGeom prst="rect">
            <a:avLst/>
          </a:prstGeom>
        </p:spPr>
        <p:txBody>
          <a:bodyPr/>
          <a:lstStyle>
            <a:lvl3pPr defTabSz="576000">
              <a:defRPr/>
            </a:lvl3pPr>
            <a:lvl4pPr>
              <a:defRPr cap="all" baseline="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904E8D-0BD5-8A4F-A613-3A02FF200F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901651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68145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5"/>
            <a:ext cx="6532085" cy="47142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rgbClr val="29356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E471544-880C-0E4C-B2AD-1F5AD502B1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83697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29356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39E8BB-D747-6D42-A0DC-BD856A8117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8525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29356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945807B1-647E-974F-B6AE-493F6C021F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6514" y="3574964"/>
            <a:ext cx="1803400" cy="12446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29356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DD0012-E79B-984B-B13B-D4BA4FB2484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8525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B5F95CA7-0D1E-434C-9273-4D46C8E756B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89877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8BE2B4D-D3AD-864A-98FF-5B29885D65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548872" y="1568536"/>
            <a:ext cx="1853213" cy="18540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94363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bg>
      <p:bgPr>
        <a:solidFill>
          <a:srgbClr val="2935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8" y="698155"/>
            <a:ext cx="6136001" cy="47142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8013" y="1365471"/>
            <a:ext cx="6135687" cy="3179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defTabSz="576000">
              <a:defRPr>
                <a:solidFill>
                  <a:schemeClr val="bg1"/>
                </a:solidFill>
              </a:defRPr>
            </a:lvl3pPr>
            <a:lvl4pPr>
              <a:defRPr cap="all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60402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Right Image">
    <p:bg>
      <p:bgPr>
        <a:solidFill>
          <a:srgbClr val="2935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679" y="698156"/>
            <a:ext cx="4389623" cy="981788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7679" y="1900164"/>
            <a:ext cx="4389623" cy="2659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defTabSz="576000">
              <a:defRPr>
                <a:solidFill>
                  <a:schemeClr val="bg1"/>
                </a:solidFill>
              </a:defRPr>
            </a:lvl3pPr>
            <a:lvl4pPr>
              <a:defRPr cap="all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904E8D-0BD5-8A4F-A613-3A02FF200F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9275" y="0"/>
            <a:ext cx="3514725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892344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_Left Image">
    <p:bg>
      <p:bgPr>
        <a:solidFill>
          <a:srgbClr val="2935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17738-9604-0043-9D93-17ADC90F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9489" y="698156"/>
            <a:ext cx="3006673" cy="981788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C0904F-7AE1-DE42-AD1B-2DC0F7974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19489" y="1900164"/>
            <a:ext cx="3006673" cy="2659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defTabSz="576000">
              <a:defRPr>
                <a:solidFill>
                  <a:schemeClr val="bg1"/>
                </a:solidFill>
              </a:defRPr>
            </a:lvl3pPr>
            <a:lvl4pPr>
              <a:defRPr cap="all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904E8D-0BD5-8A4F-A613-3A02FF200F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901651" cy="5143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2087492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2075" y="1795979"/>
            <a:ext cx="7321925" cy="197894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074" y="3983239"/>
            <a:ext cx="7321925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455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</p:sldLayoutIdLst>
  <p:hf hdr="0" ftr="0" dt="0"/>
  <p:txStyles>
    <p:titleStyle>
      <a:lvl1pPr algn="l" defTabSz="685800" rtl="0" eaLnBrk="1" latinLnBrk="0" hangingPunct="1">
        <a:lnSpc>
          <a:spcPct val="75000"/>
        </a:lnSpc>
        <a:spcBef>
          <a:spcPct val="0"/>
        </a:spcBef>
        <a:buNone/>
        <a:defRPr sz="8000" b="0" i="0" kern="1200" spc="-50" baseline="0">
          <a:solidFill>
            <a:srgbClr val="152850"/>
          </a:solidFill>
          <a:latin typeface="Calibri Light" panose="020F0302020204030204" pitchFamily="34" charset="0"/>
          <a:ea typeface="Roboto Black" panose="02000000000000000000" pitchFamily="2" charset="0"/>
          <a:cs typeface="Calibri Light" panose="020F0302020204030204" pitchFamily="34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Tx/>
        <a:buNone/>
        <a:defRPr sz="4000" b="0" i="0" kern="1200">
          <a:solidFill>
            <a:srgbClr val="0066AF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1pPr>
      <a:lvl2pPr marL="6350" indent="0" algn="l" defTabSz="685800" rtl="0" eaLnBrk="1" latinLnBrk="0" hangingPunct="1">
        <a:lnSpc>
          <a:spcPct val="90000"/>
        </a:lnSpc>
        <a:spcBef>
          <a:spcPts val="675"/>
        </a:spcBef>
        <a:buFontTx/>
        <a:buNone/>
        <a:tabLst/>
        <a:defRPr sz="1400" b="1" i="0" kern="1200">
          <a:solidFill>
            <a:schemeClr val="tx1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2pPr>
      <a:lvl3pPr marL="6350" indent="0" algn="l" defTabSz="685800" rtl="0" eaLnBrk="1" latinLnBrk="0" hangingPunct="1">
        <a:lnSpc>
          <a:spcPct val="90000"/>
        </a:lnSpc>
        <a:spcBef>
          <a:spcPts val="375"/>
        </a:spcBef>
        <a:buSzPct val="120000"/>
        <a:buFontTx/>
        <a:buNone/>
        <a:tabLst/>
        <a:defRPr sz="1400" b="0" i="0" kern="1200">
          <a:solidFill>
            <a:schemeClr val="tx1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3pPr>
      <a:lvl4pPr marL="179388" indent="-173038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Char char="•"/>
        <a:tabLst/>
        <a:defRPr sz="1400" b="0" i="0" kern="1200">
          <a:solidFill>
            <a:schemeClr val="tx1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4pPr>
      <a:lvl5pPr marL="635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tabLst/>
        <a:defRPr sz="1200" b="0" i="0" kern="1200">
          <a:solidFill>
            <a:schemeClr val="tx1"/>
          </a:solidFill>
          <a:latin typeface="Calibri" panose="020F0502020204030204" pitchFamily="34" charset="0"/>
          <a:ea typeface="Roboto Medium" panose="02000000000000000000" pitchFamily="2" charset="0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80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</p:sldLayoutIdLst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4000" b="0" i="0" kern="1200" spc="-50" baseline="0">
          <a:solidFill>
            <a:srgbClr val="152850"/>
          </a:solidFill>
          <a:latin typeface="Calibri Light" panose="020F0302020204030204" pitchFamily="34" charset="0"/>
          <a:ea typeface="Roboto Black" panose="02000000000000000000" pitchFamily="2" charset="0"/>
          <a:cs typeface="Calibri Light" panose="020F0302020204030204" pitchFamily="34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Tx/>
        <a:buNone/>
        <a:defRPr sz="20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1pPr>
      <a:lvl2pPr marL="6350" indent="0" algn="l" defTabSz="685800" rtl="0" eaLnBrk="1" latinLnBrk="0" hangingPunct="1">
        <a:lnSpc>
          <a:spcPct val="90000"/>
        </a:lnSpc>
        <a:spcBef>
          <a:spcPts val="675"/>
        </a:spcBef>
        <a:buFontTx/>
        <a:buNone/>
        <a:tabLst/>
        <a:defRPr sz="14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2pPr>
      <a:lvl3pPr marL="177800" indent="-171450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Char char="•"/>
        <a:tabLst/>
        <a:defRPr sz="14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3pPr>
      <a:lvl4pPr marL="6350" indent="0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None/>
        <a:tabLst/>
        <a:defRPr sz="800" b="1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4pPr>
      <a:lvl5pPr marL="635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tabLst/>
        <a:defRPr sz="1200" b="0" i="0" kern="1200">
          <a:solidFill>
            <a:schemeClr val="tx1"/>
          </a:solidFill>
          <a:latin typeface="Calibri" panose="020F0502020204030204" pitchFamily="34" charset="0"/>
          <a:ea typeface="Roboto Medium" panose="02000000000000000000" pitchFamily="2" charset="0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935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E608A58-CD9F-1B4A-9759-CF4B22BBB0C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171940" y="0"/>
            <a:ext cx="1972060" cy="82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20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</p:sldLayoutIdLst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4000" b="0" i="0" kern="1200" spc="-50" baseline="0">
          <a:solidFill>
            <a:srgbClr val="152850"/>
          </a:solidFill>
          <a:latin typeface="Calibri Light" panose="020F0302020204030204" pitchFamily="34" charset="0"/>
          <a:ea typeface="Roboto Black" panose="02000000000000000000" pitchFamily="2" charset="0"/>
          <a:cs typeface="Calibri Light" panose="020F0302020204030204" pitchFamily="34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Tx/>
        <a:buNone/>
        <a:defRPr sz="20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1pPr>
      <a:lvl2pPr marL="6350" indent="0" algn="l" defTabSz="685800" rtl="0" eaLnBrk="1" latinLnBrk="0" hangingPunct="1">
        <a:lnSpc>
          <a:spcPct val="90000"/>
        </a:lnSpc>
        <a:spcBef>
          <a:spcPts val="675"/>
        </a:spcBef>
        <a:buFontTx/>
        <a:buNone/>
        <a:tabLst/>
        <a:defRPr sz="14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2pPr>
      <a:lvl3pPr marL="177800" indent="-171450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Char char="•"/>
        <a:tabLst/>
        <a:defRPr sz="14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3pPr>
      <a:lvl4pPr marL="6350" indent="0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None/>
        <a:tabLst/>
        <a:defRPr sz="800" b="1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4pPr>
      <a:lvl5pPr marL="635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tabLst/>
        <a:defRPr sz="1200" b="0" i="0" kern="1200">
          <a:solidFill>
            <a:schemeClr val="tx1"/>
          </a:solidFill>
          <a:latin typeface="Calibri" panose="020F0502020204030204" pitchFamily="34" charset="0"/>
          <a:ea typeface="Roboto Medium" panose="02000000000000000000" pitchFamily="2" charset="0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6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E608A58-CD9F-1B4A-9759-CF4B22BBB0C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171940" y="0"/>
            <a:ext cx="1972060" cy="82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44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</p:sldLayoutIdLst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4000" b="0" i="0" kern="1200" spc="-50" baseline="0">
          <a:solidFill>
            <a:srgbClr val="152850"/>
          </a:solidFill>
          <a:latin typeface="Calibri Light" panose="020F0302020204030204" pitchFamily="34" charset="0"/>
          <a:ea typeface="Roboto Black" panose="02000000000000000000" pitchFamily="2" charset="0"/>
          <a:cs typeface="Calibri Light" panose="020F0302020204030204" pitchFamily="34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Tx/>
        <a:buNone/>
        <a:defRPr sz="20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1pPr>
      <a:lvl2pPr marL="6350" indent="0" algn="l" defTabSz="685800" rtl="0" eaLnBrk="1" latinLnBrk="0" hangingPunct="1">
        <a:lnSpc>
          <a:spcPct val="90000"/>
        </a:lnSpc>
        <a:spcBef>
          <a:spcPts val="675"/>
        </a:spcBef>
        <a:buFontTx/>
        <a:buNone/>
        <a:tabLst/>
        <a:defRPr sz="14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2pPr>
      <a:lvl3pPr marL="177800" indent="-171450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Char char="•"/>
        <a:tabLst/>
        <a:defRPr sz="14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3pPr>
      <a:lvl4pPr marL="6350" indent="0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None/>
        <a:tabLst/>
        <a:defRPr sz="800" b="1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4pPr>
      <a:lvl5pPr marL="635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tabLst/>
        <a:defRPr sz="1200" b="0" i="0" kern="1200">
          <a:solidFill>
            <a:schemeClr val="tx1"/>
          </a:solidFill>
          <a:latin typeface="Calibri" panose="020F0502020204030204" pitchFamily="34" charset="0"/>
          <a:ea typeface="Roboto Medium" panose="02000000000000000000" pitchFamily="2" charset="0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264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E608A58-CD9F-1B4A-9759-CF4B22BBB0C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171940" y="0"/>
            <a:ext cx="1972060" cy="82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85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</p:sldLayoutIdLst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4000" b="0" i="0" kern="1200" spc="-50" baseline="0">
          <a:solidFill>
            <a:srgbClr val="152850"/>
          </a:solidFill>
          <a:latin typeface="Calibri Light" panose="020F0302020204030204" pitchFamily="34" charset="0"/>
          <a:ea typeface="Roboto Black" panose="02000000000000000000" pitchFamily="2" charset="0"/>
          <a:cs typeface="Calibri Light" panose="020F0302020204030204" pitchFamily="34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Tx/>
        <a:buNone/>
        <a:defRPr sz="20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1pPr>
      <a:lvl2pPr marL="6350" indent="0" algn="l" defTabSz="685800" rtl="0" eaLnBrk="1" latinLnBrk="0" hangingPunct="1">
        <a:lnSpc>
          <a:spcPct val="90000"/>
        </a:lnSpc>
        <a:spcBef>
          <a:spcPts val="675"/>
        </a:spcBef>
        <a:buFontTx/>
        <a:buNone/>
        <a:tabLst/>
        <a:defRPr sz="14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2pPr>
      <a:lvl3pPr marL="177800" indent="-171450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Char char="•"/>
        <a:tabLst/>
        <a:defRPr sz="14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3pPr>
      <a:lvl4pPr marL="6350" indent="0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None/>
        <a:tabLst/>
        <a:defRPr sz="800" b="1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4pPr>
      <a:lvl5pPr marL="635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tabLst/>
        <a:defRPr sz="1200" b="0" i="0" kern="1200">
          <a:solidFill>
            <a:schemeClr val="tx1"/>
          </a:solidFill>
          <a:latin typeface="Calibri" panose="020F0502020204030204" pitchFamily="34" charset="0"/>
          <a:ea typeface="Roboto Medium" panose="02000000000000000000" pitchFamily="2" charset="0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9BC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E608A58-CD9F-1B4A-9759-CF4B22BBB0C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7171940" y="0"/>
            <a:ext cx="1972059" cy="82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00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</p:sldLayoutIdLst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4000" b="0" i="0" kern="1200" spc="-50" baseline="0">
          <a:solidFill>
            <a:srgbClr val="152850"/>
          </a:solidFill>
          <a:latin typeface="Calibri Light" panose="020F0302020204030204" pitchFamily="34" charset="0"/>
          <a:ea typeface="Roboto Black" panose="02000000000000000000" pitchFamily="2" charset="0"/>
          <a:cs typeface="Calibri Light" panose="020F0302020204030204" pitchFamily="34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Tx/>
        <a:buNone/>
        <a:defRPr sz="20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1pPr>
      <a:lvl2pPr marL="6350" indent="0" algn="l" defTabSz="685800" rtl="0" eaLnBrk="1" latinLnBrk="0" hangingPunct="1">
        <a:lnSpc>
          <a:spcPct val="90000"/>
        </a:lnSpc>
        <a:spcBef>
          <a:spcPts val="675"/>
        </a:spcBef>
        <a:buFontTx/>
        <a:buNone/>
        <a:tabLst/>
        <a:defRPr sz="14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2pPr>
      <a:lvl3pPr marL="177800" indent="-171450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Char char="•"/>
        <a:tabLst/>
        <a:defRPr sz="14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3pPr>
      <a:lvl4pPr marL="6350" indent="0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None/>
        <a:tabLst/>
        <a:defRPr sz="800" b="1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4pPr>
      <a:lvl5pPr marL="635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tabLst/>
        <a:defRPr sz="1200" b="0" i="0" kern="1200">
          <a:solidFill>
            <a:schemeClr val="tx1"/>
          </a:solidFill>
          <a:latin typeface="Calibri" panose="020F0502020204030204" pitchFamily="34" charset="0"/>
          <a:ea typeface="Roboto Medium" panose="02000000000000000000" pitchFamily="2" charset="0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D1A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E608A58-CD9F-1B4A-9759-CF4B22BBB0C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171940" y="0"/>
            <a:ext cx="1972060" cy="82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5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</p:sldLayoutIdLst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4000" b="0" i="0" kern="1200" spc="-50" baseline="0">
          <a:solidFill>
            <a:srgbClr val="152850"/>
          </a:solidFill>
          <a:latin typeface="Calibri Light" panose="020F0302020204030204" pitchFamily="34" charset="0"/>
          <a:ea typeface="Roboto Black" panose="02000000000000000000" pitchFamily="2" charset="0"/>
          <a:cs typeface="Calibri Light" panose="020F0302020204030204" pitchFamily="34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Tx/>
        <a:buNone/>
        <a:defRPr sz="20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1pPr>
      <a:lvl2pPr marL="6350" indent="0" algn="l" defTabSz="685800" rtl="0" eaLnBrk="1" latinLnBrk="0" hangingPunct="1">
        <a:lnSpc>
          <a:spcPct val="90000"/>
        </a:lnSpc>
        <a:spcBef>
          <a:spcPts val="675"/>
        </a:spcBef>
        <a:buFontTx/>
        <a:buNone/>
        <a:tabLst/>
        <a:defRPr sz="14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2pPr>
      <a:lvl3pPr marL="177800" indent="-171450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Char char="•"/>
        <a:tabLst/>
        <a:defRPr sz="1400" b="0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3pPr>
      <a:lvl4pPr marL="6350" indent="0" algn="l" defTabSz="685800" rtl="0" eaLnBrk="1" latinLnBrk="0" hangingPunct="1">
        <a:lnSpc>
          <a:spcPct val="90000"/>
        </a:lnSpc>
        <a:spcBef>
          <a:spcPts val="375"/>
        </a:spcBef>
        <a:buSzPct val="120000"/>
        <a:buFont typeface="Arial" panose="020B0604020202020204" pitchFamily="34" charset="0"/>
        <a:buNone/>
        <a:tabLst/>
        <a:defRPr sz="800" b="1" i="0" kern="1200">
          <a:solidFill>
            <a:srgbClr val="152850"/>
          </a:solidFill>
          <a:latin typeface="Calibri" panose="020F0502020204030204" pitchFamily="34" charset="0"/>
          <a:ea typeface="Roboto" panose="02000000000000000000" pitchFamily="2" charset="0"/>
          <a:cs typeface="Calibri" panose="020F0502020204030204" pitchFamily="34" charset="0"/>
        </a:defRPr>
      </a:lvl4pPr>
      <a:lvl5pPr marL="635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tabLst/>
        <a:defRPr sz="1200" b="0" i="0" kern="1200">
          <a:solidFill>
            <a:schemeClr val="tx1"/>
          </a:solidFill>
          <a:latin typeface="Calibri" panose="020F0502020204030204" pitchFamily="34" charset="0"/>
          <a:ea typeface="Roboto Medium" panose="02000000000000000000" pitchFamily="2" charset="0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DFBA0-D6E2-4D13-8851-C466A7D47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104" y="1753226"/>
            <a:ext cx="8421297" cy="1748171"/>
          </a:xfrm>
        </p:spPr>
        <p:txBody>
          <a:bodyPr/>
          <a:lstStyle/>
          <a:p>
            <a:r>
              <a:rPr lang="en-US" sz="6000">
                <a:latin typeface="Calibri Light"/>
                <a:cs typeface="Calibri Light"/>
              </a:rPr>
              <a:t>How the money flows</a:t>
            </a:r>
          </a:p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6DBEB5-5875-463E-B2C5-B265FFF15D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4806" y="2875787"/>
            <a:ext cx="7740359" cy="1298817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>
                <a:latin typeface="Calibri"/>
                <a:cs typeface="Calibri"/>
              </a:rPr>
              <a:t>From Treasury to General Practice    </a:t>
            </a:r>
            <a:endParaRPr lang="en-US">
              <a:solidFill>
                <a:schemeClr val="bg1"/>
              </a:solidFill>
              <a:latin typeface="Calibri"/>
              <a:cs typeface="Calibri"/>
            </a:endParaRPr>
          </a:p>
          <a:p>
            <a:endParaRPr lang="en-US" sz="1800">
              <a:solidFill>
                <a:srgbClr val="00B0DB"/>
              </a:solidFill>
              <a:latin typeface="Calibri"/>
              <a:cs typeface="Calibri"/>
            </a:endParaRPr>
          </a:p>
          <a:p>
            <a:r>
              <a:rPr lang="en-US" sz="1800">
                <a:solidFill>
                  <a:srgbClr val="00B0DB"/>
                </a:solidFill>
                <a:latin typeface="Calibri"/>
                <a:cs typeface="Calibri"/>
              </a:rPr>
              <a:t>Helen Parker   October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1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5EF7B-C6AA-4675-B44A-66DF75374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765" y="262727"/>
            <a:ext cx="4389623" cy="981788"/>
          </a:xfrm>
        </p:spPr>
        <p:txBody>
          <a:bodyPr lIns="91440" tIns="45720" rIns="91440" bIns="45720" anchor="t"/>
          <a:lstStyle/>
          <a:p>
            <a:r>
              <a:rPr lang="en-US" sz="3600">
                <a:latin typeface="Calibri Light"/>
                <a:cs typeface="Calibri Light"/>
              </a:rPr>
              <a:t>This Session 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BD3917-E7B4-46E0-82D0-5F5F5CFC3F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9079" y="1061964"/>
            <a:ext cx="5173394" cy="2659479"/>
          </a:xfrm>
        </p:spPr>
        <p:txBody>
          <a:bodyPr lIns="91440" tIns="45720" rIns="91440" bIns="45720" anchor="t"/>
          <a:lstStyle/>
          <a:p>
            <a:r>
              <a:rPr lang="en-US">
                <a:latin typeface="Calibri"/>
                <a:cs typeface="Calibri"/>
              </a:rPr>
              <a:t>Overview of Vote Health </a:t>
            </a:r>
          </a:p>
          <a:p>
            <a:r>
              <a:rPr lang="en-US">
                <a:latin typeface="Calibri"/>
                <a:cs typeface="Calibri"/>
              </a:rPr>
              <a:t>How it's formulated and allocated</a:t>
            </a:r>
            <a:endParaRPr lang="en-US"/>
          </a:p>
          <a:p>
            <a:r>
              <a:rPr lang="en-US">
                <a:latin typeface="Calibri"/>
                <a:cs typeface="Calibri"/>
              </a:rPr>
              <a:t>How it flows through the system</a:t>
            </a:r>
          </a:p>
          <a:p>
            <a:r>
              <a:rPr lang="en-US">
                <a:latin typeface="Calibri"/>
                <a:cs typeface="Calibri"/>
              </a:rPr>
              <a:t>How we allocate PHO funds</a:t>
            </a:r>
            <a:endParaRPr lang="en-US"/>
          </a:p>
          <a:p>
            <a:r>
              <a:rPr lang="en-US">
                <a:latin typeface="Calibri"/>
                <a:cs typeface="Calibri"/>
              </a:rPr>
              <a:t>Locality views</a:t>
            </a:r>
          </a:p>
          <a:p>
            <a:r>
              <a:rPr lang="en-US">
                <a:latin typeface="Calibri"/>
                <a:cs typeface="Calibri"/>
              </a:rPr>
              <a:t>What's coming on the horizon</a:t>
            </a:r>
          </a:p>
          <a:p>
            <a:endParaRPr lang="en-US">
              <a:latin typeface="Calibri"/>
              <a:cs typeface="Calibri"/>
            </a:endParaRPr>
          </a:p>
          <a:p>
            <a:r>
              <a:rPr lang="en-US">
                <a:latin typeface="Calibri"/>
                <a:cs typeface="Calibri"/>
              </a:rPr>
              <a:t>And why primary care is such good value for what it gets</a:t>
            </a:r>
          </a:p>
          <a:p>
            <a:endParaRPr lang="en-US">
              <a:latin typeface="Calibri"/>
              <a:cs typeface="Calibri"/>
            </a:endParaRPr>
          </a:p>
          <a:p>
            <a:r>
              <a:rPr lang="en-US">
                <a:latin typeface="Calibri"/>
                <a:cs typeface="Calibri"/>
              </a:rPr>
              <a:t>And hopefully a dry topic will come alive!</a:t>
            </a:r>
          </a:p>
        </p:txBody>
      </p:sp>
      <p:pic>
        <p:nvPicPr>
          <p:cNvPr id="9" name="Picture 9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0A43770C-D0C6-466F-A379-844BA8D0E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3667" y="754518"/>
            <a:ext cx="3520167" cy="350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947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4A95E-DE12-4EC2-A2AA-AF5BC327F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454" y="260005"/>
            <a:ext cx="6136001" cy="471425"/>
          </a:xfrm>
        </p:spPr>
        <p:txBody>
          <a:bodyPr lIns="91440" tIns="45720" rIns="91440" bIns="45720" anchor="t"/>
          <a:lstStyle/>
          <a:p>
            <a:r>
              <a:rPr lang="en-US" sz="3600">
                <a:latin typeface="Calibri Light"/>
                <a:cs typeface="Calibri Light"/>
              </a:rPr>
              <a:t>‘Vote Health’ – NZ health budget</a:t>
            </a:r>
            <a:endParaRPr lang="en-US" sz="360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09EDA-358A-44DE-B8AD-29DC9536B2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9886" y="982217"/>
            <a:ext cx="6135687" cy="3179947"/>
          </a:xfrm>
        </p:spPr>
        <p:txBody>
          <a:bodyPr lIns="91440" tIns="45720" rIns="91440" bIns="45720" anchor="t"/>
          <a:lstStyle/>
          <a:p>
            <a:pPr marL="342900" indent="-342900">
              <a:buFont typeface="Arial"/>
              <a:buChar char="•"/>
            </a:pPr>
            <a:r>
              <a:rPr lang="en-US" sz="1800">
                <a:latin typeface="Calibri"/>
                <a:cs typeface="Calibri"/>
              </a:rPr>
              <a:t>Annual budget announced - funded via general taxation</a:t>
            </a:r>
          </a:p>
          <a:p>
            <a:pPr marL="342900" indent="-342900">
              <a:buFont typeface="Arial"/>
              <a:buChar char="•"/>
            </a:pPr>
            <a:r>
              <a:rPr lang="en-US" sz="1800">
                <a:latin typeface="Calibri"/>
                <a:cs typeface="Calibri"/>
              </a:rPr>
              <a:t>Population-Based Funding Formula (PBFF) </a:t>
            </a:r>
            <a:endParaRPr lang="en-US" sz="1800"/>
          </a:p>
          <a:p>
            <a:pPr marL="342900" indent="-342900">
              <a:buFont typeface="Arial"/>
              <a:buChar char="•"/>
            </a:pPr>
            <a:r>
              <a:rPr lang="en-US" sz="1800">
                <a:latin typeface="Calibri"/>
                <a:cs typeface="Calibri"/>
              </a:rPr>
              <a:t>Ministry of Health uses the PBFF to distribute funding to DHBs, which in turn provide or fund health services within their districts.   (75.4% of total budget)</a:t>
            </a:r>
          </a:p>
          <a:p>
            <a:pPr marL="342900" indent="-342900">
              <a:buFont typeface="Arial"/>
              <a:buChar char="•"/>
            </a:pPr>
            <a:r>
              <a:rPr lang="en-US" sz="1800">
                <a:latin typeface="Calibri"/>
                <a:cs typeface="Calibri"/>
              </a:rPr>
              <a:t>The allocation that each DHB receives is determined by the number of people in their catchment areas, their ethnicity, sex, age and relative deprivation. </a:t>
            </a:r>
            <a:endParaRPr lang="en-US" sz="1800"/>
          </a:p>
          <a:p>
            <a:pPr marL="342900" indent="-342900">
              <a:buFont typeface="Arial"/>
              <a:buChar char="•"/>
            </a:pPr>
            <a:r>
              <a:rPr lang="en-US" sz="1800">
                <a:latin typeface="Calibri"/>
                <a:cs typeface="Calibri"/>
              </a:rPr>
              <a:t>Adjustors are also included to account for diseconomies of scale related to rurality, overseas visitors and unmet need. </a:t>
            </a:r>
            <a:endParaRPr lang="en-US" sz="1800"/>
          </a:p>
          <a:p>
            <a:pPr marL="342900" indent="-342900">
              <a:buFont typeface="Arial"/>
              <a:buChar char="•"/>
            </a:pPr>
            <a:r>
              <a:rPr lang="en-US" sz="1800">
                <a:latin typeface="Calibri"/>
                <a:cs typeface="Calibri"/>
              </a:rPr>
              <a:t>One of the single largest determinants of government expenditure.   </a:t>
            </a:r>
            <a:endParaRPr lang="en-US" sz="1800"/>
          </a:p>
          <a:p>
            <a:pPr marL="342900" indent="-342900">
              <a:buFont typeface="Arial"/>
              <a:buChar char="•"/>
            </a:pP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4DAC26-21E4-4165-A3AB-5FBFFDF7A179}"/>
              </a:ext>
            </a:extLst>
          </p:cNvPr>
          <p:cNvSpPr txBox="1"/>
          <p:nvPr/>
        </p:nvSpPr>
        <p:spPr>
          <a:xfrm>
            <a:off x="6391275" y="351472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2639"/>
              </a:solidFill>
              <a:latin typeface="Arial"/>
              <a:cs typeface="Arial"/>
            </a:endParaRPr>
          </a:p>
        </p:txBody>
      </p:sp>
      <p:sp>
        <p:nvSpPr>
          <p:cNvPr id="5" name="Rectangle: Folded Corner 4">
            <a:extLst>
              <a:ext uri="{FF2B5EF4-FFF2-40B4-BE49-F238E27FC236}">
                <a16:creationId xmlns:a16="http://schemas.microsoft.com/office/drawing/2014/main" id="{A41725EA-4161-4A66-81EA-54BA8788A712}"/>
              </a:ext>
            </a:extLst>
          </p:cNvPr>
          <p:cNvSpPr/>
          <p:nvPr/>
        </p:nvSpPr>
        <p:spPr>
          <a:xfrm>
            <a:off x="6598862" y="1661495"/>
            <a:ext cx="2333116" cy="1724533"/>
          </a:xfrm>
          <a:prstGeom prst="foldedCorner">
            <a:avLst/>
          </a:prstGeom>
          <a:solidFill>
            <a:srgbClr val="9264AA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endParaRPr lang="en-US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>
                <a:solidFill>
                  <a:schemeClr val="bg1"/>
                </a:solidFill>
                <a:latin typeface="Arial"/>
                <a:cs typeface="Arial"/>
              </a:rPr>
              <a:t>$20.27 billion in 2020/21</a:t>
            </a:r>
            <a:endParaRPr lang="en-US">
              <a:solidFill>
                <a:schemeClr val="bg1"/>
              </a:solidFill>
              <a:ea typeface="+mn-lt"/>
              <a:cs typeface="+mn-lt"/>
            </a:endParaRPr>
          </a:p>
          <a:p>
            <a:pPr algn="ctr"/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9895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FD7D7-B4E3-C049-89B6-7C1A04E3B9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8012" y="1365471"/>
            <a:ext cx="2421435" cy="1306167"/>
          </a:xfrm>
        </p:spPr>
        <p:txBody>
          <a:bodyPr/>
          <a:lstStyle/>
          <a:p>
            <a:pPr marL="6350" lvl="2" indent="0">
              <a:buNone/>
            </a:pPr>
            <a:endParaRPr lang="en-NZ"/>
          </a:p>
          <a:p>
            <a:pPr lvl="2"/>
            <a:endParaRPr lang="en-NZ"/>
          </a:p>
          <a:p>
            <a:pPr lvl="1"/>
            <a:endParaRPr lang="en-NZ"/>
          </a:p>
          <a:p>
            <a:endParaRPr lang="en-NZ"/>
          </a:p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740B46-82FB-486E-B8E6-82BC45FE0C64}"/>
              </a:ext>
            </a:extLst>
          </p:cNvPr>
          <p:cNvSpPr txBox="1"/>
          <p:nvPr/>
        </p:nvSpPr>
        <p:spPr>
          <a:xfrm>
            <a:off x="3156068" y="94733"/>
            <a:ext cx="179699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NZ" sz="2800">
                <a:solidFill>
                  <a:srgbClr val="152850"/>
                </a:solidFill>
              </a:rPr>
              <a:t>Treasury</a:t>
            </a:r>
            <a:endParaRPr lang="en-NZ" sz="2800">
              <a:solidFill>
                <a:srgbClr val="152850"/>
              </a:solidFill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502B6A-1271-4F50-8E97-EBA91DB04176}"/>
              </a:ext>
            </a:extLst>
          </p:cNvPr>
          <p:cNvSpPr txBox="1"/>
          <p:nvPr/>
        </p:nvSpPr>
        <p:spPr>
          <a:xfrm>
            <a:off x="2859170" y="1018589"/>
            <a:ext cx="2861467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NZ" sz="2400">
                <a:solidFill>
                  <a:srgbClr val="1E3264"/>
                </a:solidFill>
              </a:rPr>
              <a:t>Ministry of Health</a:t>
            </a:r>
            <a:endParaRPr lang="en-NZ" sz="2400">
              <a:solidFill>
                <a:srgbClr val="1E3264"/>
              </a:solidFill>
              <a:cs typeface="Calibri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330AFC62-42BA-4E3A-81C0-CC53E380522B}"/>
              </a:ext>
            </a:extLst>
          </p:cNvPr>
          <p:cNvSpPr txBox="1"/>
          <p:nvPr/>
        </p:nvSpPr>
        <p:spPr>
          <a:xfrm>
            <a:off x="4494141" y="2282076"/>
            <a:ext cx="2000016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800">
                <a:solidFill>
                  <a:srgbClr val="00B0DB"/>
                </a:solidFill>
              </a:rPr>
              <a:t>PHOs</a:t>
            </a: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ECDB670C-D0F1-42A3-92AF-43245085E67F}"/>
              </a:ext>
            </a:extLst>
          </p:cNvPr>
          <p:cNvSpPr txBox="1"/>
          <p:nvPr/>
        </p:nvSpPr>
        <p:spPr>
          <a:xfrm>
            <a:off x="261064" y="2377593"/>
            <a:ext cx="3086097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>
                <a:solidFill>
                  <a:srgbClr val="00B0DB"/>
                </a:solidFill>
              </a:rPr>
              <a:t>Hospital</a:t>
            </a:r>
          </a:p>
          <a:p>
            <a:r>
              <a:rPr lang="en-NZ" sz="2400">
                <a:solidFill>
                  <a:srgbClr val="00B0DB"/>
                </a:solidFill>
              </a:rPr>
              <a:t>Community Services</a:t>
            </a:r>
            <a:endParaRPr lang="en-US" sz="2400">
              <a:cs typeface="Calibri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775E81CB-162C-447B-AA7A-02F2187C1770}"/>
              </a:ext>
            </a:extLst>
          </p:cNvPr>
          <p:cNvSpPr txBox="1"/>
          <p:nvPr/>
        </p:nvSpPr>
        <p:spPr>
          <a:xfrm>
            <a:off x="261064" y="3111731"/>
            <a:ext cx="341274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>
                <a:solidFill>
                  <a:srgbClr val="00B0DB"/>
                </a:solidFill>
                <a:cs typeface="Calibri"/>
              </a:rPr>
              <a:t>NGOs</a:t>
            </a:r>
          </a:p>
          <a:p>
            <a:r>
              <a:rPr lang="en-NZ">
                <a:solidFill>
                  <a:srgbClr val="00B0DB"/>
                </a:solidFill>
                <a:cs typeface="Calibri"/>
              </a:rPr>
              <a:t>Public Health Services</a:t>
            </a:r>
          </a:p>
          <a:p>
            <a:r>
              <a:rPr lang="en-NZ">
                <a:solidFill>
                  <a:srgbClr val="00B0DB"/>
                </a:solidFill>
                <a:cs typeface="Calibri"/>
              </a:rPr>
              <a:t>Aged Residential Care</a:t>
            </a:r>
          </a:p>
          <a:p>
            <a:r>
              <a:rPr lang="en-NZ">
                <a:solidFill>
                  <a:srgbClr val="00B0DB"/>
                </a:solidFill>
                <a:cs typeface="Calibri"/>
              </a:rPr>
              <a:t>Pharmaceuticals</a:t>
            </a:r>
          </a:p>
        </p:txBody>
      </p:sp>
      <p:sp>
        <p:nvSpPr>
          <p:cNvPr id="15" name="TextBox 1">
            <a:extLst>
              <a:ext uri="{FF2B5EF4-FFF2-40B4-BE49-F238E27FC236}">
                <a16:creationId xmlns:a16="http://schemas.microsoft.com/office/drawing/2014/main" id="{AA1DAF67-BA8C-4423-B879-4FFE1E56BFA1}"/>
              </a:ext>
            </a:extLst>
          </p:cNvPr>
          <p:cNvSpPr txBox="1"/>
          <p:nvPr/>
        </p:nvSpPr>
        <p:spPr>
          <a:xfrm>
            <a:off x="145412" y="1659097"/>
            <a:ext cx="3201750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400">
                <a:solidFill>
                  <a:srgbClr val="DD1A5D"/>
                </a:solidFill>
              </a:rPr>
              <a:t>District Health Boards</a:t>
            </a:r>
            <a:endParaRPr lang="en-NZ" sz="2400">
              <a:solidFill>
                <a:srgbClr val="DD1A5D"/>
              </a:solidFill>
              <a:cs typeface="Calibri"/>
            </a:endParaRPr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AA1DAF67-BA8C-4423-B879-4FFE1E56BFA1}"/>
              </a:ext>
            </a:extLst>
          </p:cNvPr>
          <p:cNvSpPr txBox="1"/>
          <p:nvPr/>
        </p:nvSpPr>
        <p:spPr>
          <a:xfrm>
            <a:off x="6094900" y="1003615"/>
            <a:ext cx="1980224" cy="12926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>
                <a:solidFill>
                  <a:srgbClr val="0066AF"/>
                </a:solidFill>
              </a:rPr>
              <a:t>Nationally Funded Services </a:t>
            </a:r>
            <a:endParaRPr lang="en-NZ">
              <a:solidFill>
                <a:srgbClr val="0066AF"/>
              </a:solidFill>
              <a:cs typeface="Calibri"/>
            </a:endParaRPr>
          </a:p>
          <a:p>
            <a:r>
              <a:rPr lang="en-NZ" sz="1400">
                <a:solidFill>
                  <a:srgbClr val="0066AF"/>
                </a:solidFill>
                <a:cs typeface="Calibri"/>
              </a:rPr>
              <a:t>e.g. blood service,        maternity care</a:t>
            </a:r>
          </a:p>
          <a:p>
            <a:r>
              <a:rPr lang="en-NZ" sz="1400">
                <a:solidFill>
                  <a:srgbClr val="0066AF"/>
                </a:solidFill>
                <a:cs typeface="Calibri"/>
              </a:rPr>
              <a:t>disability services</a:t>
            </a:r>
            <a:endParaRPr lang="en-NZ" sz="2400">
              <a:solidFill>
                <a:srgbClr val="0066AF"/>
              </a:solidFill>
              <a:cs typeface="Calibri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8C7B0D-503D-4637-A6ED-AC1F414B094A}"/>
              </a:ext>
            </a:extLst>
          </p:cNvPr>
          <p:cNvCxnSpPr/>
          <p:nvPr/>
        </p:nvCxnSpPr>
        <p:spPr>
          <a:xfrm flipH="1">
            <a:off x="3851301" y="583279"/>
            <a:ext cx="1742" cy="360351"/>
          </a:xfrm>
          <a:prstGeom prst="straightConnector1">
            <a:avLst/>
          </a:prstGeom>
          <a:ln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F067FD1-5BCD-4C0F-B253-EF3B0A08FBCA}"/>
              </a:ext>
            </a:extLst>
          </p:cNvPr>
          <p:cNvCxnSpPr>
            <a:cxnSpLocks/>
          </p:cNvCxnSpPr>
          <p:nvPr/>
        </p:nvCxnSpPr>
        <p:spPr>
          <a:xfrm flipH="1">
            <a:off x="989437" y="2075287"/>
            <a:ext cx="1743" cy="403977"/>
          </a:xfrm>
          <a:prstGeom prst="straightConnector1">
            <a:avLst/>
          </a:prstGeom>
          <a:ln>
            <a:solidFill>
              <a:srgbClr val="9264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10D5E0E-EAA3-4C2C-86B0-C8E38FF3B076}"/>
              </a:ext>
            </a:extLst>
          </p:cNvPr>
          <p:cNvCxnSpPr>
            <a:cxnSpLocks/>
          </p:cNvCxnSpPr>
          <p:nvPr/>
        </p:nvCxnSpPr>
        <p:spPr>
          <a:xfrm flipH="1">
            <a:off x="2782948" y="1476752"/>
            <a:ext cx="564213" cy="207416"/>
          </a:xfrm>
          <a:prstGeom prst="straightConnector1">
            <a:avLst/>
          </a:prstGeom>
          <a:ln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68BFDD6-A965-4C40-83D5-9E50CA40D659}"/>
              </a:ext>
            </a:extLst>
          </p:cNvPr>
          <p:cNvCxnSpPr>
            <a:cxnSpLocks/>
          </p:cNvCxnSpPr>
          <p:nvPr/>
        </p:nvCxnSpPr>
        <p:spPr>
          <a:xfrm flipV="1">
            <a:off x="5393038" y="1266460"/>
            <a:ext cx="643919" cy="6108"/>
          </a:xfrm>
          <a:prstGeom prst="straightConnector1">
            <a:avLst/>
          </a:prstGeom>
          <a:ln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4539968-013F-4D02-9886-217E5C112779}"/>
              </a:ext>
            </a:extLst>
          </p:cNvPr>
          <p:cNvSpPr txBox="1"/>
          <p:nvPr/>
        </p:nvSpPr>
        <p:spPr>
          <a:xfrm>
            <a:off x="4036941" y="3997742"/>
            <a:ext cx="165387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>
                <a:solidFill>
                  <a:srgbClr val="293562"/>
                </a:solidFill>
              </a:rPr>
              <a:t>Capitation</a:t>
            </a:r>
            <a:endParaRPr lang="en-NZ">
              <a:solidFill>
                <a:srgbClr val="293562"/>
              </a:solidFill>
              <a:cs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ABE441-4A7D-4266-A5E6-831F3791E1DA}"/>
              </a:ext>
            </a:extLst>
          </p:cNvPr>
          <p:cNvSpPr txBox="1"/>
          <p:nvPr/>
        </p:nvSpPr>
        <p:spPr>
          <a:xfrm>
            <a:off x="4028656" y="4348283"/>
            <a:ext cx="5474880" cy="6155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>
                <a:solidFill>
                  <a:srgbClr val="293562"/>
                </a:solidFill>
              </a:rPr>
              <a:t>Flexible Funding </a:t>
            </a:r>
          </a:p>
          <a:p>
            <a:r>
              <a:rPr lang="en-NZ" sz="1600">
                <a:solidFill>
                  <a:srgbClr val="293562"/>
                </a:solidFill>
              </a:rPr>
              <a:t>(used to be SIA, Care Plus, Health Promotion)</a:t>
            </a:r>
            <a:endParaRPr lang="en-NZ" sz="1600">
              <a:solidFill>
                <a:srgbClr val="293562"/>
              </a:solidFill>
              <a:cs typeface="Calibri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6A789A8-C0B0-42C4-AD63-0215D28653C2}"/>
              </a:ext>
            </a:extLst>
          </p:cNvPr>
          <p:cNvSpPr txBox="1"/>
          <p:nvPr/>
        </p:nvSpPr>
        <p:spPr>
          <a:xfrm>
            <a:off x="4036941" y="2816203"/>
            <a:ext cx="3633867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>
                <a:solidFill>
                  <a:srgbClr val="293562"/>
                </a:solidFill>
              </a:rPr>
              <a:t>PHO Management Fee</a:t>
            </a:r>
          </a:p>
          <a:p>
            <a:r>
              <a:rPr lang="en-NZ">
                <a:solidFill>
                  <a:srgbClr val="293562"/>
                </a:solidFill>
                <a:cs typeface="Calibri"/>
              </a:rPr>
              <a:t>PHO provided service contracts</a:t>
            </a:r>
          </a:p>
          <a:p>
            <a:r>
              <a:rPr lang="en-NZ">
                <a:solidFill>
                  <a:srgbClr val="293562"/>
                </a:solidFill>
                <a:cs typeface="Calibri"/>
              </a:rPr>
              <a:t>Rural funding</a:t>
            </a:r>
          </a:p>
          <a:p>
            <a:r>
              <a:rPr lang="en-NZ">
                <a:solidFill>
                  <a:srgbClr val="293562"/>
                </a:solidFill>
                <a:cs typeface="Calibri"/>
              </a:rPr>
              <a:t>Health Target performance funding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C6E3897-15D3-403F-8C5F-736C75D18A1D}"/>
              </a:ext>
            </a:extLst>
          </p:cNvPr>
          <p:cNvCxnSpPr>
            <a:cxnSpLocks/>
          </p:cNvCxnSpPr>
          <p:nvPr/>
        </p:nvCxnSpPr>
        <p:spPr>
          <a:xfrm>
            <a:off x="3166071" y="2027444"/>
            <a:ext cx="528039" cy="304416"/>
          </a:xfrm>
          <a:prstGeom prst="straightConnector1">
            <a:avLst/>
          </a:prstGeom>
          <a:ln>
            <a:solidFill>
              <a:srgbClr val="9264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F1CDDE0-70B2-E946-B25D-6E9172AC34A7}"/>
              </a:ext>
            </a:extLst>
          </p:cNvPr>
          <p:cNvSpPr txBox="1"/>
          <p:nvPr/>
        </p:nvSpPr>
        <p:spPr>
          <a:xfrm>
            <a:off x="7073297" y="121614"/>
            <a:ext cx="179699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2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5" grpId="0"/>
      <p:bldP spid="16" grpId="0"/>
      <p:bldP spid="27" grpId="0"/>
      <p:bldP spid="29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493FB-2D29-4017-BEE2-5277DDB8A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222" y="1481926"/>
            <a:ext cx="1640201" cy="471425"/>
          </a:xfrm>
        </p:spPr>
        <p:txBody>
          <a:bodyPr lIns="91440" tIns="45720" rIns="91440" bIns="45720" anchor="t"/>
          <a:lstStyle/>
          <a:p>
            <a:r>
              <a:rPr lang="en-US">
                <a:latin typeface="Calibri Light"/>
                <a:cs typeface="Calibri Light"/>
              </a:rPr>
              <a:t>Who ate the pies? </a:t>
            </a:r>
            <a:endParaRPr lang="en-US"/>
          </a:p>
        </p:txBody>
      </p:sp>
      <p:pic>
        <p:nvPicPr>
          <p:cNvPr id="4" name="Picture 4" descr="Chart&#10;&#10;Description automatically generated">
            <a:extLst>
              <a:ext uri="{FF2B5EF4-FFF2-40B4-BE49-F238E27FC236}">
                <a16:creationId xmlns:a16="http://schemas.microsoft.com/office/drawing/2014/main" id="{D5B5FF70-0398-45B9-8552-7D9B11109D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98" y="284230"/>
            <a:ext cx="7032171" cy="4722661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4481965-227F-1348-B260-66BA6F63564C}"/>
              </a:ext>
            </a:extLst>
          </p:cNvPr>
          <p:cNvCxnSpPr/>
          <p:nvPr/>
        </p:nvCxnSpPr>
        <p:spPr>
          <a:xfrm flipH="1">
            <a:off x="5216979" y="2465614"/>
            <a:ext cx="8735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55FD7FC-FC81-E24F-91F3-6080A176938F}"/>
              </a:ext>
            </a:extLst>
          </p:cNvPr>
          <p:cNvCxnSpPr/>
          <p:nvPr/>
        </p:nvCxnSpPr>
        <p:spPr>
          <a:xfrm flipH="1">
            <a:off x="6814457" y="1842407"/>
            <a:ext cx="8735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541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EDFE5-4319-4904-98D2-F98DD6FE4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023" y="340422"/>
            <a:ext cx="6136001" cy="471425"/>
          </a:xfrm>
        </p:spPr>
        <p:txBody>
          <a:bodyPr lIns="91440" tIns="45720" rIns="91440" bIns="45720" anchor="t"/>
          <a:lstStyle/>
          <a:p>
            <a:r>
              <a:rPr lang="en-US" sz="3600">
                <a:latin typeface="Calibri Light"/>
                <a:cs typeface="Calibri Light"/>
              </a:rPr>
              <a:t>PHO funding </a:t>
            </a:r>
            <a:endParaRPr lang="en-US" sz="360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E65D42-34E2-43BF-9742-2DBE7F724D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1356" y="1033913"/>
            <a:ext cx="6135687" cy="3179947"/>
          </a:xfrm>
        </p:spPr>
        <p:txBody>
          <a:bodyPr lIns="91440" tIns="45720" rIns="91440" bIns="45720" anchor="t"/>
          <a:lstStyle/>
          <a:p>
            <a:r>
              <a:rPr lang="en-US">
                <a:solidFill>
                  <a:srgbClr val="DD1A5D"/>
                </a:solidFill>
                <a:latin typeface="Calibri"/>
                <a:cs typeface="Calibri"/>
              </a:rPr>
              <a:t>PHO Management Fee</a:t>
            </a:r>
          </a:p>
          <a:p>
            <a:pPr marL="342900" indent="-342900">
              <a:buFont typeface="Arial"/>
              <a:buChar char="•"/>
            </a:pPr>
            <a:r>
              <a:rPr lang="en-US" sz="1800">
                <a:latin typeface="Calibri"/>
                <a:cs typeface="Calibri"/>
              </a:rPr>
              <a:t>Ranges from $5.60 and $6.30 per enrolled patient</a:t>
            </a:r>
          </a:p>
          <a:p>
            <a:r>
              <a:rPr lang="en-US" sz="1800">
                <a:latin typeface="Calibri"/>
                <a:cs typeface="Calibri"/>
              </a:rPr>
              <a:t>      $3.2m 20/21</a:t>
            </a:r>
          </a:p>
          <a:p>
            <a:endParaRPr lang="en-US" sz="1800">
              <a:latin typeface="Calibri"/>
              <a:cs typeface="Calibri"/>
            </a:endParaRPr>
          </a:p>
          <a:p>
            <a:r>
              <a:rPr lang="en-US">
                <a:solidFill>
                  <a:srgbClr val="DD1A5D"/>
                </a:solidFill>
                <a:latin typeface="Calibri"/>
                <a:cs typeface="Calibri"/>
              </a:rPr>
              <a:t>Flexible funding</a:t>
            </a:r>
          </a:p>
          <a:p>
            <a:pPr marL="342900" indent="-342900">
              <a:buFont typeface="Arial"/>
              <a:buChar char="•"/>
            </a:pPr>
            <a:r>
              <a:rPr lang="en-US" sz="1600">
                <a:latin typeface="Calibri"/>
                <a:cs typeface="Calibri"/>
              </a:rPr>
              <a:t>Population based</a:t>
            </a:r>
            <a:endParaRPr lang="en-US" sz="1600"/>
          </a:p>
          <a:p>
            <a:pPr marL="342900" indent="-342900">
              <a:buFont typeface="Arial"/>
              <a:buChar char="•"/>
            </a:pPr>
            <a:r>
              <a:rPr lang="en-US" sz="1600">
                <a:latin typeface="Calibri"/>
                <a:cs typeface="Calibri"/>
              </a:rPr>
              <a:t>Weightings for age, quintile and ethnicity </a:t>
            </a:r>
          </a:p>
          <a:p>
            <a:pPr marL="342900" indent="-342900">
              <a:buFont typeface="Arial"/>
              <a:buChar char="•"/>
            </a:pPr>
            <a:r>
              <a:rPr lang="en-US" sz="1600">
                <a:latin typeface="Calibri"/>
                <a:cs typeface="Calibri"/>
              </a:rPr>
              <a:t>Allocation is agreed with DHBs</a:t>
            </a:r>
          </a:p>
          <a:p>
            <a:endParaRPr lang="en-US" sz="1800">
              <a:latin typeface="Calibri"/>
              <a:cs typeface="Calibri"/>
            </a:endParaRPr>
          </a:p>
          <a:p>
            <a:r>
              <a:rPr lang="en-US" sz="1800">
                <a:solidFill>
                  <a:srgbClr val="DD1A5D"/>
                </a:solidFill>
                <a:latin typeface="Calibri"/>
                <a:cs typeface="Calibri"/>
              </a:rPr>
              <a:t>Contract funding </a:t>
            </a:r>
          </a:p>
          <a:p>
            <a:pPr marL="285750" indent="-285750">
              <a:buFont typeface="Arial"/>
              <a:buChar char="•"/>
            </a:pPr>
            <a:r>
              <a:rPr lang="en-US" sz="1600">
                <a:latin typeface="Calibri"/>
                <a:cs typeface="Calibri"/>
              </a:rPr>
              <a:t>88 contracts for services   </a:t>
            </a:r>
            <a:r>
              <a:rPr lang="en-US" sz="1600" err="1">
                <a:latin typeface="Calibri"/>
                <a:cs typeface="Calibri"/>
              </a:rPr>
              <a:t>e.g</a:t>
            </a:r>
            <a:r>
              <a:rPr lang="en-US" sz="1600">
                <a:latin typeface="Calibri"/>
                <a:cs typeface="Calibri"/>
              </a:rPr>
              <a:t> primary options, school clinics, sexual health, support to screening, mental health,  smoking brief intervention, diabetes</a:t>
            </a:r>
          </a:p>
          <a:p>
            <a:r>
              <a:rPr lang="en-US">
                <a:latin typeface="Calibri"/>
                <a:cs typeface="Calibri"/>
              </a:rPr>
              <a:t>    </a:t>
            </a:r>
          </a:p>
        </p:txBody>
      </p:sp>
    </p:spTree>
    <p:extLst>
      <p:ext uri="{BB962C8B-B14F-4D97-AF65-F5344CB8AC3E}">
        <p14:creationId xmlns:p14="http://schemas.microsoft.com/office/powerpoint/2010/main" val="344116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FD7D7-B4E3-C049-89B6-7C1A04E3B9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8012" y="1365471"/>
            <a:ext cx="2421435" cy="1306167"/>
          </a:xfrm>
        </p:spPr>
        <p:txBody>
          <a:bodyPr/>
          <a:lstStyle/>
          <a:p>
            <a:pPr marL="6350" lvl="2" indent="0">
              <a:buNone/>
            </a:pPr>
            <a:endParaRPr lang="en-NZ"/>
          </a:p>
          <a:p>
            <a:pPr lvl="2"/>
            <a:endParaRPr lang="en-NZ"/>
          </a:p>
          <a:p>
            <a:pPr lvl="1"/>
            <a:endParaRPr lang="en-NZ"/>
          </a:p>
          <a:p>
            <a:endParaRPr lang="en-NZ"/>
          </a:p>
          <a:p>
            <a:endParaRPr lang="en-US"/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330AFC62-42BA-4E3A-81C0-CC53E380522B}"/>
              </a:ext>
            </a:extLst>
          </p:cNvPr>
          <p:cNvSpPr txBox="1"/>
          <p:nvPr/>
        </p:nvSpPr>
        <p:spPr>
          <a:xfrm>
            <a:off x="186901" y="178975"/>
            <a:ext cx="664181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2800">
                <a:solidFill>
                  <a:srgbClr val="152850"/>
                </a:solidFill>
              </a:rPr>
              <a:t>PHO budget for Flexible Funding 20/21</a:t>
            </a:r>
            <a:endParaRPr lang="en-NZ" sz="2800">
              <a:solidFill>
                <a:srgbClr val="152850"/>
              </a:solidFill>
              <a:cs typeface="Calibri"/>
            </a:endParaRPr>
          </a:p>
          <a:p>
            <a:endParaRPr lang="en-NZ" sz="800">
              <a:solidFill>
                <a:srgbClr val="00B0DB"/>
              </a:solidFill>
              <a:cs typeface="Calibri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EBF74139-14B5-4A76-84E4-94A5E8FC8BB5}"/>
              </a:ext>
            </a:extLst>
          </p:cNvPr>
          <p:cNvSpPr txBox="1"/>
          <p:nvPr/>
        </p:nvSpPr>
        <p:spPr>
          <a:xfrm>
            <a:off x="188661" y="958492"/>
            <a:ext cx="3398909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>
                <a:solidFill>
                  <a:srgbClr val="152850"/>
                </a:solidFill>
              </a:rPr>
              <a:t>1</a:t>
            </a:r>
            <a:r>
              <a:rPr lang="en-NZ">
                <a:solidFill>
                  <a:srgbClr val="9264AA"/>
                </a:solidFill>
              </a:rPr>
              <a:t>. </a:t>
            </a:r>
            <a:r>
              <a:rPr lang="en-NZ">
                <a:solidFill>
                  <a:srgbClr val="152850"/>
                </a:solidFill>
              </a:rPr>
              <a:t>Capacity and Coverage</a:t>
            </a:r>
            <a:endParaRPr lang="en-US">
              <a:solidFill>
                <a:srgbClr val="152850"/>
              </a:solidFill>
            </a:endParaRPr>
          </a:p>
          <a:p>
            <a:r>
              <a:rPr lang="en-NZ">
                <a:solidFill>
                  <a:srgbClr val="152850"/>
                </a:solidFill>
              </a:rPr>
              <a:t>2</a:t>
            </a:r>
            <a:r>
              <a:rPr lang="en-NZ">
                <a:solidFill>
                  <a:srgbClr val="152850"/>
                </a:solidFill>
                <a:cs typeface="Calibri" panose="020F0502020204030204"/>
              </a:rPr>
              <a:t>. Quality Plan funding</a:t>
            </a:r>
            <a:endParaRPr lang="en-US">
              <a:solidFill>
                <a:srgbClr val="152850"/>
              </a:solidFill>
              <a:cs typeface="Calibri" panose="020F0502020204030204"/>
            </a:endParaRPr>
          </a:p>
          <a:p>
            <a:r>
              <a:rPr lang="en-NZ">
                <a:solidFill>
                  <a:srgbClr val="152850"/>
                </a:solidFill>
                <a:cs typeface="Calibri" panose="020F0502020204030204"/>
              </a:rPr>
              <a:t>3. Funding for access to services</a:t>
            </a:r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FE3265AA-3AC4-4DB7-A2FA-A548805B9FC0}"/>
              </a:ext>
            </a:extLst>
          </p:cNvPr>
          <p:cNvSpPr txBox="1"/>
          <p:nvPr/>
        </p:nvSpPr>
        <p:spPr>
          <a:xfrm>
            <a:off x="186901" y="4687526"/>
            <a:ext cx="5894312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200">
                <a:solidFill>
                  <a:srgbClr val="152850"/>
                </a:solidFill>
              </a:rPr>
              <a:t>Note: &gt; 100% due to allocation of reserves  </a:t>
            </a:r>
            <a:endParaRPr lang="en-NZ" sz="1200">
              <a:solidFill>
                <a:srgbClr val="152850"/>
              </a:solidFill>
              <a:cs typeface="Calibri"/>
            </a:endParaRP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5ECAB288-23CD-4986-AFC3-44F8A31FA209}"/>
              </a:ext>
            </a:extLst>
          </p:cNvPr>
          <p:cNvSpPr txBox="1"/>
          <p:nvPr/>
        </p:nvSpPr>
        <p:spPr>
          <a:xfrm>
            <a:off x="1682579" y="2074441"/>
            <a:ext cx="134936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200" dirty="0">
                <a:solidFill>
                  <a:srgbClr val="152850"/>
                </a:solidFill>
              </a:rPr>
              <a:t>  C&amp;C /QP  </a:t>
            </a:r>
            <a:endParaRPr lang="en-US" sz="1200" dirty="0">
              <a:solidFill>
                <a:srgbClr val="000000"/>
              </a:solidFill>
            </a:endParaRPr>
          </a:p>
          <a:p>
            <a:r>
              <a:rPr lang="en-NZ" sz="1100" dirty="0">
                <a:solidFill>
                  <a:srgbClr val="152850"/>
                </a:solidFill>
              </a:rPr>
              <a:t>+ some third party after hours</a:t>
            </a:r>
            <a:r>
              <a:rPr lang="en-NZ" sz="1200" dirty="0">
                <a:solidFill>
                  <a:srgbClr val="152850"/>
                </a:solidFill>
              </a:rPr>
              <a:t> </a:t>
            </a:r>
            <a:endParaRPr lang="en-US" sz="1200" dirty="0">
              <a:cs typeface="Calibri"/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33B04BEE-F355-4EEB-B822-5B8DD9B449DD}"/>
              </a:ext>
            </a:extLst>
          </p:cNvPr>
          <p:cNvSpPr txBox="1"/>
          <p:nvPr/>
        </p:nvSpPr>
        <p:spPr>
          <a:xfrm>
            <a:off x="3106154" y="2113619"/>
            <a:ext cx="964579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200" dirty="0">
                <a:solidFill>
                  <a:srgbClr val="152850"/>
                </a:solidFill>
              </a:rPr>
              <a:t>Data informatics</a:t>
            </a:r>
          </a:p>
          <a:p>
            <a:r>
              <a:rPr lang="en-NZ" sz="1200" dirty="0">
                <a:solidFill>
                  <a:srgbClr val="152850"/>
                </a:solidFill>
                <a:cs typeface="Calibri"/>
              </a:rPr>
              <a:t>Power BI</a:t>
            </a:r>
          </a:p>
          <a:p>
            <a:r>
              <a:rPr lang="en-NZ" sz="1200" dirty="0">
                <a:solidFill>
                  <a:srgbClr val="152850"/>
                </a:solidFill>
                <a:cs typeface="Calibri"/>
              </a:rPr>
              <a:t>Licences</a:t>
            </a:r>
          </a:p>
        </p:txBody>
      </p:sp>
      <p:sp>
        <p:nvSpPr>
          <p:cNvPr id="15" name="TextBox 1">
            <a:extLst>
              <a:ext uri="{FF2B5EF4-FFF2-40B4-BE49-F238E27FC236}">
                <a16:creationId xmlns:a16="http://schemas.microsoft.com/office/drawing/2014/main" id="{92D9FE7C-D5C6-4E8C-A72C-1C47B89E20FB}"/>
              </a:ext>
            </a:extLst>
          </p:cNvPr>
          <p:cNvSpPr txBox="1"/>
          <p:nvPr/>
        </p:nvSpPr>
        <p:spPr>
          <a:xfrm>
            <a:off x="4173952" y="2012739"/>
            <a:ext cx="1856542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100">
                <a:solidFill>
                  <a:srgbClr val="152850"/>
                </a:solidFill>
              </a:rPr>
              <a:t>GP leads, </a:t>
            </a:r>
            <a:endParaRPr lang="en-US" sz="1100">
              <a:solidFill>
                <a:srgbClr val="000000"/>
              </a:solidFill>
              <a:cs typeface="Calibri"/>
            </a:endParaRPr>
          </a:p>
          <a:p>
            <a:r>
              <a:rPr lang="en-NZ" sz="1100">
                <a:solidFill>
                  <a:srgbClr val="152850"/>
                </a:solidFill>
              </a:rPr>
              <a:t>Nursing Leads &amp; Education </a:t>
            </a:r>
            <a:endParaRPr lang="en-US" sz="1100">
              <a:solidFill>
                <a:srgbClr val="000000"/>
              </a:solidFill>
              <a:cs typeface="Calibri"/>
            </a:endParaRPr>
          </a:p>
          <a:p>
            <a:r>
              <a:rPr lang="en-NZ" sz="1100">
                <a:solidFill>
                  <a:srgbClr val="152850"/>
                </a:solidFill>
                <a:cs typeface="Calibri"/>
              </a:rPr>
              <a:t>Project management</a:t>
            </a:r>
          </a:p>
          <a:p>
            <a:r>
              <a:rPr lang="en-NZ" sz="1100">
                <a:solidFill>
                  <a:srgbClr val="152850"/>
                </a:solidFill>
                <a:cs typeface="Calibri"/>
              </a:rPr>
              <a:t>HCH team</a:t>
            </a:r>
          </a:p>
          <a:p>
            <a:r>
              <a:rPr lang="en-NZ" sz="1100">
                <a:solidFill>
                  <a:srgbClr val="152850"/>
                </a:solidFill>
                <a:cs typeface="Calibri"/>
              </a:rPr>
              <a:t>Accreditation</a:t>
            </a:r>
            <a:r>
              <a:rPr lang="en-NZ" sz="1200">
                <a:solidFill>
                  <a:srgbClr val="152850"/>
                </a:solidFill>
                <a:cs typeface="Calibri"/>
              </a:rPr>
              <a:t> assessment</a:t>
            </a:r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E7472FD7-C26D-489C-AECC-266FE65E5CDD}"/>
              </a:ext>
            </a:extLst>
          </p:cNvPr>
          <p:cNvSpPr txBox="1"/>
          <p:nvPr/>
        </p:nvSpPr>
        <p:spPr>
          <a:xfrm>
            <a:off x="5877524" y="2209597"/>
            <a:ext cx="132667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200">
                <a:solidFill>
                  <a:srgbClr val="152850"/>
                </a:solidFill>
              </a:rPr>
              <a:t>Extended Care Team roles/</a:t>
            </a:r>
          </a:p>
          <a:p>
            <a:r>
              <a:rPr lang="en-NZ" sz="1200">
                <a:solidFill>
                  <a:srgbClr val="152850"/>
                </a:solidFill>
              </a:rPr>
              <a:t>Marae Clinics    </a:t>
            </a:r>
            <a:endParaRPr lang="en-US" sz="1200">
              <a:cs typeface="Calibri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794DF5E-DAD6-4F52-A459-2114757B5E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78009"/>
              </p:ext>
            </p:extLst>
          </p:nvPr>
        </p:nvGraphicFramePr>
        <p:xfrm>
          <a:off x="135240" y="3079992"/>
          <a:ext cx="8140700" cy="1670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>
                  <a:extLst>
                    <a:ext uri="{9D8B030D-6E8A-4147-A177-3AD203B41FA5}">
                      <a16:colId xmlns:a16="http://schemas.microsoft.com/office/drawing/2014/main" val="2094132215"/>
                    </a:ext>
                  </a:extLst>
                </a:gridCol>
                <a:gridCol w="1460500">
                  <a:extLst>
                    <a:ext uri="{9D8B030D-6E8A-4147-A177-3AD203B41FA5}">
                      <a16:colId xmlns:a16="http://schemas.microsoft.com/office/drawing/2014/main" val="2462048430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3232381689"/>
                    </a:ext>
                  </a:extLst>
                </a:gridCol>
                <a:gridCol w="1511300">
                  <a:extLst>
                    <a:ext uri="{9D8B030D-6E8A-4147-A177-3AD203B41FA5}">
                      <a16:colId xmlns:a16="http://schemas.microsoft.com/office/drawing/2014/main" val="3334598122"/>
                    </a:ext>
                  </a:extLst>
                </a:gridCol>
                <a:gridCol w="1409700">
                  <a:extLst>
                    <a:ext uri="{9D8B030D-6E8A-4147-A177-3AD203B41FA5}">
                      <a16:colId xmlns:a16="http://schemas.microsoft.com/office/drawing/2014/main" val="233996298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3467093401"/>
                    </a:ext>
                  </a:extLst>
                </a:gridCol>
              </a:tblGrid>
              <a:tr h="4013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>
                          <a:effectLst/>
                        </a:rPr>
                        <a:t>DHB</a:t>
                      </a:r>
                      <a:endParaRPr lang="en-US" sz="1100" b="1" i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>
                          <a:effectLst/>
                        </a:rPr>
                        <a:t>Network Practices</a:t>
                      </a:r>
                    </a:p>
                    <a:p>
                      <a:pPr lvl="0" algn="ctr">
                        <a:buNone/>
                      </a:pPr>
                      <a:r>
                        <a:rPr lang="en-US" sz="1100">
                          <a:effectLst/>
                        </a:rPr>
                        <a:t>(average)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>
                          <a:effectLst/>
                        </a:rPr>
                        <a:t>Network infrastructure</a:t>
                      </a:r>
                      <a:endParaRPr lang="en-US" sz="1100" b="1" i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>
                          <a:effectLst/>
                        </a:rPr>
                        <a:t>Primary Care development and support</a:t>
                      </a:r>
                      <a:endParaRPr lang="en-US" sz="1100" b="1" i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>
                          <a:effectLst/>
                        </a:rPr>
                        <a:t> Extended Primary Care Services</a:t>
                      </a:r>
                      <a:endParaRPr lang="en-US" sz="1100" b="1" i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>
                          <a:effectLst/>
                        </a:rPr>
                        <a:t>HCH/PAC</a:t>
                      </a:r>
                      <a:endParaRPr lang="en-US" sz="1100" b="1" i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06674158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err="1">
                          <a:effectLst/>
                        </a:rPr>
                        <a:t>Tairāwhiti</a:t>
                      </a:r>
                      <a:endParaRPr lang="en-US" sz="1100" err="1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dirty="0">
                          <a:effectLst/>
                        </a:rPr>
                        <a:t>77%​ *</a:t>
                      </a:r>
                      <a:r>
                        <a:rPr lang="en-US" sz="1050" dirty="0">
                          <a:effectLst/>
                        </a:rPr>
                        <a:t>M</a:t>
                      </a:r>
                      <a:r>
                        <a:rPr lang="mi-NZ" sz="1050" dirty="0">
                          <a:effectLst/>
                        </a:rPr>
                        <a:t>ā</a:t>
                      </a:r>
                      <a:r>
                        <a:rPr lang="en-US" sz="1050" dirty="0" err="1">
                          <a:effectLst/>
                        </a:rPr>
                        <a:t>ori</a:t>
                      </a:r>
                      <a:r>
                        <a:rPr lang="en-US" sz="1050" dirty="0">
                          <a:effectLst/>
                        </a:rPr>
                        <a:t> equity project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2.2%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15.7%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29.9%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217557515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Lakes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>
                          <a:effectLst/>
                        </a:rPr>
                        <a:t>61%​</a:t>
                      </a:r>
                      <a:endParaRPr lang="en-US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2.3%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16.0%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14.5%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14.4%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35852163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Taranaki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>
                          <a:effectLst/>
                        </a:rPr>
                        <a:t>63%​</a:t>
                      </a:r>
                      <a:endParaRPr lang="en-US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2.9%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20.4%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19.1%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5.9%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21037802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Waikato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>
                          <a:effectLst/>
                        </a:rPr>
                        <a:t>61%​</a:t>
                      </a:r>
                      <a:endParaRPr lang="en-US" sz="12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3.8%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20.9%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>
                          <a:effectLst/>
                        </a:rPr>
                        <a:t>6.6%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dirty="0">
                          <a:effectLst/>
                        </a:rPr>
                        <a:t>4.8%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324496940"/>
                  </a:ext>
                </a:extLst>
              </a:tr>
            </a:tbl>
          </a:graphicData>
        </a:graphic>
      </p:graphicFrame>
      <p:sp>
        <p:nvSpPr>
          <p:cNvPr id="19" name="TextBox 1">
            <a:extLst>
              <a:ext uri="{FF2B5EF4-FFF2-40B4-BE49-F238E27FC236}">
                <a16:creationId xmlns:a16="http://schemas.microsoft.com/office/drawing/2014/main" id="{D4250DAA-FFBB-404F-BBF5-9D1F962959D9}"/>
              </a:ext>
            </a:extLst>
          </p:cNvPr>
          <p:cNvSpPr txBox="1"/>
          <p:nvPr/>
        </p:nvSpPr>
        <p:spPr>
          <a:xfrm>
            <a:off x="723388" y="2207810"/>
            <a:ext cx="107119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200">
                <a:solidFill>
                  <a:srgbClr val="DD1A5D"/>
                </a:solidFill>
              </a:rPr>
              <a:t>Examples of funding </a:t>
            </a:r>
            <a:endParaRPr lang="en-US">
              <a:solidFill>
                <a:srgbClr val="DD1A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5083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EDFE5-4319-4904-98D2-F98DD6FE4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934" y="174503"/>
            <a:ext cx="6136001" cy="471425"/>
          </a:xfrm>
        </p:spPr>
        <p:txBody>
          <a:bodyPr lIns="91440" tIns="45720" rIns="91440" bIns="45720" anchor="t"/>
          <a:lstStyle/>
          <a:p>
            <a:r>
              <a:rPr lang="en-US" sz="3600">
                <a:latin typeface="Calibri Light"/>
                <a:cs typeface="Calibri Light"/>
              </a:rPr>
              <a:t>What's on the horizon?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E65D42-34E2-43BF-9742-2DBE7F724D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5267" y="738945"/>
            <a:ext cx="6816251" cy="1783917"/>
          </a:xfrm>
        </p:spPr>
        <p:txBody>
          <a:bodyPr lIns="91440" tIns="45720" rIns="91440" bIns="45720" anchor="t"/>
          <a:lstStyle/>
          <a:p>
            <a:pPr marL="342900" indent="-228600">
              <a:buFont typeface="Arial,Sans-Serif"/>
              <a:buChar char="•"/>
            </a:pPr>
            <a:r>
              <a:rPr lang="en-US" sz="1800">
                <a:solidFill>
                  <a:srgbClr val="152850"/>
                </a:solidFill>
                <a:latin typeface="Calibri"/>
                <a:cs typeface="Calibri"/>
              </a:rPr>
              <a:t>Most new funding will be targeted at Māori health equity</a:t>
            </a:r>
            <a:endParaRPr lang="en-US" sz="1800">
              <a:solidFill>
                <a:srgbClr val="152850"/>
              </a:solidFill>
            </a:endParaRPr>
          </a:p>
          <a:p>
            <a:pPr marL="342900" indent="-228600">
              <a:buFont typeface="Arial,Sans-Serif"/>
              <a:buChar char="•"/>
            </a:pPr>
            <a:r>
              <a:rPr lang="en-US" sz="1800">
                <a:solidFill>
                  <a:srgbClr val="152850"/>
                </a:solidFill>
                <a:latin typeface="Calibri"/>
                <a:cs typeface="Calibri"/>
              </a:rPr>
              <a:t>Cash strapped DHBs not investing in primary care</a:t>
            </a:r>
          </a:p>
          <a:p>
            <a:pPr marL="342900" indent="-228600">
              <a:buFont typeface="Arial,Sans-Serif"/>
              <a:buChar char="•"/>
            </a:pPr>
            <a:r>
              <a:rPr lang="en-US" sz="1800">
                <a:solidFill>
                  <a:srgbClr val="152850"/>
                </a:solidFill>
                <a:latin typeface="Calibri"/>
                <a:cs typeface="Calibri"/>
              </a:rPr>
              <a:t>Potential disruption of current funding e.g. vaccinations</a:t>
            </a:r>
            <a:endParaRPr lang="en-US" sz="1800">
              <a:solidFill>
                <a:srgbClr val="152850"/>
              </a:solidFill>
            </a:endParaRPr>
          </a:p>
          <a:p>
            <a:pPr marL="114300">
              <a:buFont typeface="Arial"/>
            </a:pPr>
            <a:r>
              <a:rPr lang="en-US" sz="1800">
                <a:solidFill>
                  <a:srgbClr val="152850"/>
                </a:solidFill>
                <a:latin typeface="Calibri"/>
                <a:cs typeface="Calibri"/>
              </a:rPr>
              <a:t>     </a:t>
            </a:r>
            <a:r>
              <a:rPr lang="en-US" sz="1800">
                <a:solidFill>
                  <a:srgbClr val="DD1A5D"/>
                </a:solidFill>
                <a:latin typeface="Calibri"/>
                <a:cs typeface="Calibri"/>
              </a:rPr>
              <a:t>A primary care funding review! </a:t>
            </a:r>
          </a:p>
          <a:p>
            <a:pPr marL="114300">
              <a:buFont typeface="Arial"/>
            </a:pPr>
            <a:endParaRPr lang="en-US" sz="1800">
              <a:solidFill>
                <a:srgbClr val="DD1A5D"/>
              </a:solidFill>
            </a:endParaRPr>
          </a:p>
          <a:p>
            <a:pPr marL="114300">
              <a:buFont typeface="Arial"/>
            </a:pPr>
            <a:endParaRPr lang="en-US" sz="1800">
              <a:solidFill>
                <a:srgbClr val="152850"/>
              </a:solidFill>
            </a:endParaRPr>
          </a:p>
          <a:p>
            <a:pPr marL="114300"/>
            <a:endParaRPr lang="en-US">
              <a:solidFill>
                <a:srgbClr val="152850"/>
              </a:solidFill>
            </a:endParaRPr>
          </a:p>
          <a:p>
            <a:pPr marL="114300"/>
            <a:endParaRPr lang="en-US">
              <a:solidFill>
                <a:srgbClr val="DD1A5D"/>
              </a:solidFill>
            </a:endParaRPr>
          </a:p>
          <a:p>
            <a:pPr marL="114300"/>
            <a:endParaRPr lang="en-US">
              <a:solidFill>
                <a:srgbClr val="DD1A5D"/>
              </a:solidFill>
              <a:latin typeface="Calibri"/>
              <a:cs typeface="Calibri"/>
            </a:endParaRPr>
          </a:p>
          <a:p>
            <a:endParaRPr lang="en-US">
              <a:solidFill>
                <a:srgbClr val="DD1A5D"/>
              </a:solidFill>
              <a:latin typeface="Calibri"/>
              <a:cs typeface="Calibri"/>
            </a:endParaRPr>
          </a:p>
          <a:p>
            <a:r>
              <a:rPr lang="en-US">
                <a:solidFill>
                  <a:srgbClr val="DD1A5D"/>
                </a:solidFill>
                <a:latin typeface="Calibri"/>
                <a:cs typeface="Calibri"/>
              </a:rPr>
              <a:t>   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58F182-1EE7-4DFF-A8B0-9FB9E6695672}"/>
              </a:ext>
            </a:extLst>
          </p:cNvPr>
          <p:cNvSpPr txBox="1"/>
          <p:nvPr/>
        </p:nvSpPr>
        <p:spPr>
          <a:xfrm>
            <a:off x="263705" y="2143807"/>
            <a:ext cx="8780503" cy="2825389"/>
          </a:xfrm>
          <a:prstGeom prst="rect">
            <a:avLst/>
          </a:prstGeom>
          <a:solidFill>
            <a:srgbClr val="152850"/>
          </a:solidFill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>
              <a:solidFill>
                <a:schemeClr val="bg1"/>
              </a:solidFill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en-US" sz="2000" i="1">
                <a:solidFill>
                  <a:schemeClr val="bg1"/>
                </a:solidFill>
              </a:rPr>
              <a:t>Among New Zealand’s strengths are: </a:t>
            </a:r>
            <a:endParaRPr lang="en-US" sz="2000">
              <a:solidFill>
                <a:schemeClr val="bg1"/>
              </a:solidFill>
              <a:ea typeface="+mn-lt"/>
              <a:cs typeface="+mn-lt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en-US" i="1">
                <a:solidFill>
                  <a:schemeClr val="bg1"/>
                </a:solidFill>
              </a:rPr>
              <a:t> - a publicly funded, universal health system with a committed and highly trained workforce </a:t>
            </a:r>
            <a:endParaRPr lang="en-US">
              <a:solidFill>
                <a:schemeClr val="bg1"/>
              </a:solidFill>
              <a:ea typeface="+mn-lt"/>
              <a:cs typeface="+mn-lt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en-US" i="1">
                <a:solidFill>
                  <a:schemeClr val="bg1"/>
                </a:solidFill>
              </a:rPr>
              <a:t> -  health services with a </a:t>
            </a:r>
            <a:r>
              <a:rPr lang="en-US" i="1">
                <a:solidFill>
                  <a:srgbClr val="DD1A5D"/>
                </a:solidFill>
              </a:rPr>
              <a:t>strong focus on primary care</a:t>
            </a:r>
            <a:r>
              <a:rPr lang="en-US" i="1">
                <a:solidFill>
                  <a:schemeClr val="bg1"/>
                </a:solidFill>
              </a:rPr>
              <a:t> and a widely supported focus on wellness</a:t>
            </a:r>
            <a:endParaRPr lang="en-US">
              <a:solidFill>
                <a:schemeClr val="bg1"/>
              </a:solidFill>
              <a:ea typeface="+mn-lt"/>
              <a:cs typeface="+mn-lt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>
              <a:solidFill>
                <a:schemeClr val="bg1"/>
              </a:solidFill>
              <a:ea typeface="+mn-lt"/>
              <a:cs typeface="+mn-lt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r>
              <a:rPr lang="en-US" sz="1600">
                <a:solidFill>
                  <a:schemeClr val="bg1"/>
                </a:solidFill>
                <a:cs typeface="Calibri"/>
              </a:rPr>
              <a:t>NZ Health Strategy 2016</a:t>
            </a:r>
          </a:p>
          <a:p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981313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innacle Inc Powerpoint Template V2" id="{C07AB954-1B2B-40AE-9BC9-F3F7F007104C}" vid="{19DC4889-FC3E-48B1-A276-DA45BA48CCD4}"/>
    </a:ext>
  </a:extLst>
</a:theme>
</file>

<file path=ppt/theme/theme2.xml><?xml version="1.0" encoding="utf-8"?>
<a:theme xmlns:a="http://schemas.openxmlformats.org/drawingml/2006/main" name="Whi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innacle Inc Powerpoint Template V2" id="{C07AB954-1B2B-40AE-9BC9-F3F7F007104C}" vid="{EF035950-21EC-42B6-97D5-F24182D94B59}"/>
    </a:ext>
  </a:extLst>
</a:theme>
</file>

<file path=ppt/theme/theme3.xml><?xml version="1.0" encoding="utf-8"?>
<a:theme xmlns:a="http://schemas.openxmlformats.org/drawingml/2006/main" name="Dark Blu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innacle Inc Powerpoint Template V2" id="{C07AB954-1B2B-40AE-9BC9-F3F7F007104C}" vid="{6F56160B-FC9E-485F-84F6-47E29A5C3C42}"/>
    </a:ext>
  </a:extLst>
</a:theme>
</file>

<file path=ppt/theme/theme4.xml><?xml version="1.0" encoding="utf-8"?>
<a:theme xmlns:a="http://schemas.openxmlformats.org/drawingml/2006/main" name="Blu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innacle Inc Powerpoint Template V2" id="{C07AB954-1B2B-40AE-9BC9-F3F7F007104C}" vid="{DDDD6A53-FFB6-4496-88BA-846C6A6E29B1}"/>
    </a:ext>
  </a:extLst>
</a:theme>
</file>

<file path=ppt/theme/theme5.xml><?xml version="1.0" encoding="utf-8"?>
<a:theme xmlns:a="http://schemas.openxmlformats.org/drawingml/2006/main" name="Purp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innacle Inc Powerpoint Template V2" id="{C07AB954-1B2B-40AE-9BC9-F3F7F007104C}" vid="{EC662E2B-E206-4413-9A29-5422079DF733}"/>
    </a:ext>
  </a:extLst>
</a:theme>
</file>

<file path=ppt/theme/theme6.xml><?xml version="1.0" encoding="utf-8"?>
<a:theme xmlns:a="http://schemas.openxmlformats.org/drawingml/2006/main" name="Silver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innacle Inc Powerpoint Template V2" id="{C07AB954-1B2B-40AE-9BC9-F3F7F007104C}" vid="{3A7B36DF-19FE-4387-9A10-FB3C92B27362}"/>
    </a:ext>
  </a:extLst>
</a:theme>
</file>

<file path=ppt/theme/theme7.xml><?xml version="1.0" encoding="utf-8"?>
<a:theme xmlns:a="http://schemas.openxmlformats.org/drawingml/2006/main" name="Magenta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innacle Inc Powerpoint Template V2" id="{C07AB954-1B2B-40AE-9BC9-F3F7F007104C}" vid="{F08D544A-F576-4332-ACF9-1BACBF5E2C54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da44bdf-f158-4d8e-a0be-d0287e98827d">
      <UserInfo>
        <DisplayName/>
        <AccountId xsi:nil="true"/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2749FEDEE98E45BF9164AF9C2E7E3F" ma:contentTypeVersion="15" ma:contentTypeDescription="Create a new document." ma:contentTypeScope="" ma:versionID="320c3a6eaa2144d52a8cca37d8bb8ed6">
  <xsd:schema xmlns:xsd="http://www.w3.org/2001/XMLSchema" xmlns:xs="http://www.w3.org/2001/XMLSchema" xmlns:p="http://schemas.microsoft.com/office/2006/metadata/properties" xmlns:ns1="http://schemas.microsoft.com/sharepoint/v3" xmlns:ns2="c7fb00af-a4cc-4ef2-b8b9-226c56ef79b3" xmlns:ns3="1da44bdf-f158-4d8e-a0be-d0287e98827d" targetNamespace="http://schemas.microsoft.com/office/2006/metadata/properties" ma:root="true" ma:fieldsID="2ca37b1ae861446fbf0a979ba66f7253" ns1:_="" ns2:_="" ns3:_="">
    <xsd:import namespace="http://schemas.microsoft.com/sharepoint/v3"/>
    <xsd:import namespace="c7fb00af-a4cc-4ef2-b8b9-226c56ef79b3"/>
    <xsd:import namespace="1da44bdf-f158-4d8e-a0be-d0287e9882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fb00af-a4cc-4ef2-b8b9-226c56ef79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a44bdf-f158-4d8e-a0be-d0287e98827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C7BC12-9AB8-4D40-AA2D-349BA9997BA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E483EA-FB9A-401B-B08F-2CE7E123A591}">
  <ds:schemaRefs>
    <ds:schemaRef ds:uri="http://www.w3.org/XML/1998/namespace"/>
    <ds:schemaRef ds:uri="c7fb00af-a4cc-4ef2-b8b9-226c56ef79b3"/>
    <ds:schemaRef ds:uri="1da44bdf-f158-4d8e-a0be-d0287e98827d"/>
    <ds:schemaRef ds:uri="http://schemas.microsoft.com/office/2006/documentManagement/types"/>
    <ds:schemaRef ds:uri="http://schemas.microsoft.com/sharepoint/v3"/>
    <ds:schemaRef ds:uri="http://purl.org/dc/terms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3869DDC-326C-466C-B476-79A06C11E1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7fb00af-a4cc-4ef2-b8b9-226c56ef79b3"/>
    <ds:schemaRef ds:uri="1da44bdf-f158-4d8e-a0be-d0287e98827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PI Powerpoint Template</Template>
  <TotalTime>44</TotalTime>
  <Words>560</Words>
  <Application>Microsoft Office PowerPoint</Application>
  <PresentationFormat>On-screen Show (16:9)</PresentationFormat>
  <Paragraphs>133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Calibri</vt:lpstr>
      <vt:lpstr>Arial,Sans-Serif</vt:lpstr>
      <vt:lpstr>Arial</vt:lpstr>
      <vt:lpstr>Calibri Light</vt:lpstr>
      <vt:lpstr>Title</vt:lpstr>
      <vt:lpstr>White</vt:lpstr>
      <vt:lpstr>Dark Blue</vt:lpstr>
      <vt:lpstr>Blue</vt:lpstr>
      <vt:lpstr>Purple</vt:lpstr>
      <vt:lpstr>Silver</vt:lpstr>
      <vt:lpstr>Magenta</vt:lpstr>
      <vt:lpstr>How the money flows </vt:lpstr>
      <vt:lpstr>This Session </vt:lpstr>
      <vt:lpstr>‘Vote Health’ – NZ health budget</vt:lpstr>
      <vt:lpstr>PowerPoint Presentation</vt:lpstr>
      <vt:lpstr>Who ate the pies? </vt:lpstr>
      <vt:lpstr>PHO funding </vt:lpstr>
      <vt:lpstr>PowerPoint Presentation</vt:lpstr>
      <vt:lpstr>What's on the horizon?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Presentation</dc:title>
  <dc:creator>Yazmin Winfer</dc:creator>
  <cp:lastModifiedBy>Marie Simpson</cp:lastModifiedBy>
  <cp:revision>3</cp:revision>
  <dcterms:created xsi:type="dcterms:W3CDTF">2020-08-24T21:56:17Z</dcterms:created>
  <dcterms:modified xsi:type="dcterms:W3CDTF">2020-10-30T00:09:53Z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0x0101000E2749FEDEE98E45BF9164AF9C2E7E3F</vt:lpwstr>
  </property>
  <property fmtid="{D5CDD505-2E9C-101B-9397-08002B2CF9AE}" pid="3" name="Order">
    <vt:r8>293300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</Properties>
</file>