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8" r:id="rId6"/>
    <p:sldId id="269" r:id="rId7"/>
    <p:sldId id="257" r:id="rId8"/>
    <p:sldId id="271" r:id="rId9"/>
    <p:sldId id="267" r:id="rId10"/>
    <p:sldId id="259" r:id="rId11"/>
    <p:sldId id="260" r:id="rId12"/>
    <p:sldId id="258" r:id="rId13"/>
    <p:sldId id="270" r:id="rId14"/>
    <p:sldId id="262" r:id="rId15"/>
    <p:sldId id="264" r:id="rId16"/>
    <p:sldId id="265" r:id="rId17"/>
    <p:sldId id="266"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64AA"/>
    <a:srgbClr val="006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C48D0-65CC-4420-9406-7B2D6FE710FA}" v="9" dt="2021-10-07T02:37:19.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536" autoAdjust="0"/>
  </p:normalViewPr>
  <p:slideViewPr>
    <p:cSldViewPr snapToGrid="0">
      <p:cViewPr varScale="1">
        <p:scale>
          <a:sx n="61" d="100"/>
          <a:sy n="61" d="100"/>
        </p:scale>
        <p:origin x="8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25C51-349C-4CD1-B437-0ED91D9BD901}" type="datetimeFigureOut">
              <a:rPr lang="en-NZ" smtClean="0"/>
              <a:t>6/10/2021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20C0D-88EA-46DE-9C84-B5BFC851DD9A}" type="slidenum">
              <a:rPr lang="en-NZ" smtClean="0"/>
              <a:t>‹#›</a:t>
            </a:fld>
            <a:endParaRPr lang="en-NZ"/>
          </a:p>
        </p:txBody>
      </p:sp>
    </p:spTree>
    <p:extLst>
      <p:ext uri="{BB962C8B-B14F-4D97-AF65-F5344CB8AC3E}">
        <p14:creationId xmlns:p14="http://schemas.microsoft.com/office/powerpoint/2010/main" val="191860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All practices have a conversation with staff </a:t>
            </a:r>
          </a:p>
        </p:txBody>
      </p:sp>
      <p:sp>
        <p:nvSpPr>
          <p:cNvPr id="4" name="Slide Number Placeholder 3"/>
          <p:cNvSpPr>
            <a:spLocks noGrp="1"/>
          </p:cNvSpPr>
          <p:nvPr>
            <p:ph type="sldNum" sz="quarter" idx="5"/>
          </p:nvPr>
        </p:nvSpPr>
        <p:spPr/>
        <p:txBody>
          <a:bodyPr/>
          <a:lstStyle/>
          <a:p>
            <a:fld id="{29920C0D-88EA-46DE-9C84-B5BFC851DD9A}" type="slidenum">
              <a:rPr lang="en-NZ" smtClean="0"/>
              <a:t>4</a:t>
            </a:fld>
            <a:endParaRPr lang="en-NZ"/>
          </a:p>
        </p:txBody>
      </p:sp>
    </p:spTree>
    <p:extLst>
      <p:ext uri="{BB962C8B-B14F-4D97-AF65-F5344CB8AC3E}">
        <p14:creationId xmlns:p14="http://schemas.microsoft.com/office/powerpoint/2010/main" val="2371911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524000" y="897732"/>
            <a:ext cx="9144000" cy="2387600"/>
          </a:xfrm>
        </p:spPr>
        <p:txBody>
          <a:bodyPr anchor="b"/>
          <a:lstStyle>
            <a:lvl1pPr algn="ctr">
              <a:defRPr sz="6000">
                <a:solidFill>
                  <a:schemeClr val="bg1"/>
                </a:solidFill>
              </a:defRPr>
            </a:lvl1pPr>
          </a:lstStyle>
          <a:p>
            <a:r>
              <a:rPr lang="en-US" dirty="0"/>
              <a:t>Click to edit title style</a:t>
            </a:r>
            <a:endParaRPr lang="en-NZ" dirty="0"/>
          </a:p>
        </p:txBody>
      </p:sp>
      <p:sp>
        <p:nvSpPr>
          <p:cNvPr id="3" name="Subtitle 2"/>
          <p:cNvSpPr>
            <a:spLocks noGrp="1"/>
          </p:cNvSpPr>
          <p:nvPr>
            <p:ph type="subTitle" idx="1"/>
          </p:nvPr>
        </p:nvSpPr>
        <p:spPr>
          <a:xfrm>
            <a:off x="1524000" y="389731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dirty="0"/>
          </a:p>
        </p:txBody>
      </p:sp>
    </p:spTree>
    <p:extLst>
      <p:ext uri="{BB962C8B-B14F-4D97-AF65-F5344CB8AC3E}">
        <p14:creationId xmlns:p14="http://schemas.microsoft.com/office/powerpoint/2010/main" val="192583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a:xfrm>
            <a:off x="838200" y="1825625"/>
            <a:ext cx="10515600" cy="4079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09222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05075" y="2032000"/>
            <a:ext cx="7372350" cy="1325563"/>
          </a:xfrm>
        </p:spPr>
        <p:txBody>
          <a:bodyPr/>
          <a:lstStyle>
            <a:lvl1pPr algn="ctr">
              <a:defRPr>
                <a:solidFill>
                  <a:schemeClr val="bg1"/>
                </a:solidFill>
              </a:defRPr>
            </a:lvl1pPr>
          </a:lstStyle>
          <a:p>
            <a:r>
              <a:rPr lang="en-US" dirty="0"/>
              <a:t>Sub-heading</a:t>
            </a:r>
            <a:endParaRPr lang="en-NZ" dirty="0"/>
          </a:p>
        </p:txBody>
      </p:sp>
    </p:spTree>
    <p:extLst>
      <p:ext uri="{BB962C8B-B14F-4D97-AF65-F5344CB8AC3E}">
        <p14:creationId xmlns:p14="http://schemas.microsoft.com/office/powerpoint/2010/main" val="314483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a:xfrm>
            <a:off x="838200" y="1825625"/>
            <a:ext cx="10515600" cy="4079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612128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l="19928" t="94257" r="24338" b="199"/>
          <a:stretch/>
        </p:blipFill>
        <p:spPr>
          <a:xfrm>
            <a:off x="0" y="6105526"/>
            <a:ext cx="9772650" cy="546872"/>
          </a:xfrm>
          <a:prstGeom prst="rect">
            <a:avLst/>
          </a:prstGeom>
        </p:spPr>
      </p:pic>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val="0"/>
              </a:ext>
            </a:extLst>
          </a:blip>
          <a:srcRect r="8251"/>
          <a:stretch/>
        </p:blipFill>
        <p:spPr>
          <a:xfrm>
            <a:off x="9943338" y="6064062"/>
            <a:ext cx="2069450" cy="590926"/>
          </a:xfrm>
          <a:prstGeom prst="rect">
            <a:avLst/>
          </a:prstGeom>
        </p:spPr>
      </p:pic>
    </p:spTree>
    <p:extLst>
      <p:ext uri="{BB962C8B-B14F-4D97-AF65-F5344CB8AC3E}">
        <p14:creationId xmlns:p14="http://schemas.microsoft.com/office/powerpoint/2010/main" val="1470681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rgbClr val="9264A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264AA"/>
        </a:buClr>
        <a:buFont typeface="Arial" panose="020B0604020202020204" pitchFamily="34" charset="0"/>
        <a:buChar char="•"/>
        <a:defRPr sz="2400" kern="1200">
          <a:solidFill>
            <a:srgbClr val="0066A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264AA"/>
        </a:buClr>
        <a:buFont typeface="Arial" panose="020B0604020202020204" pitchFamily="34" charset="0"/>
        <a:buChar char="•"/>
        <a:defRPr sz="2400" kern="1200">
          <a:solidFill>
            <a:srgbClr val="0066A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264AA"/>
        </a:buClr>
        <a:buFont typeface="Arial" panose="020B0604020202020204" pitchFamily="34" charset="0"/>
        <a:buChar char="•"/>
        <a:defRPr sz="2400" kern="1200">
          <a:solidFill>
            <a:srgbClr val="0066A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264AA"/>
        </a:buClr>
        <a:buFont typeface="Arial" panose="020B0604020202020204" pitchFamily="34" charset="0"/>
        <a:buChar char="•"/>
        <a:defRPr sz="2400" kern="1200">
          <a:solidFill>
            <a:srgbClr val="0066A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264AA"/>
        </a:buClr>
        <a:buFont typeface="Arial" panose="020B0604020202020204" pitchFamily="34" charset="0"/>
        <a:buChar char="•"/>
        <a:defRPr sz="2400" kern="1200">
          <a:solidFill>
            <a:srgbClr val="0066A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apservices.co.n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olc@health.govt.nz" TargetMode="External"/><Relationship Id="rId2" Type="http://schemas.openxmlformats.org/officeDocument/2006/relationships/hyperlink" Target="https://learnonline.health.nz/" TargetMode="External"/><Relationship Id="rId1" Type="http://schemas.openxmlformats.org/officeDocument/2006/relationships/slideLayout" Target="../slideLayouts/slideLayout2.xml"/><Relationship Id="rId6" Type="http://schemas.openxmlformats.org/officeDocument/2006/relationships/hyperlink" Target="https://www.pinnaclepractices.co.nz/resources/end-of-life-choice-act/" TargetMode="External"/><Relationship Id="rId5" Type="http://schemas.openxmlformats.org/officeDocument/2006/relationships/hyperlink" Target="https://www.gazette.govt.nz/notice/id/2021-go4217/#Subpart%20BC" TargetMode="External"/><Relationship Id="rId4" Type="http://schemas.openxmlformats.org/officeDocument/2006/relationships/hyperlink" Target="https://www.health.govt.nz/our-work/regulation-health-and-disability-system/end-life-choice-act-implementation/end-life-choice-act-implementation-resour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2175" y="2437014"/>
            <a:ext cx="7867650" cy="1725411"/>
          </a:xfrm>
        </p:spPr>
        <p:txBody>
          <a:bodyPr>
            <a:normAutofit fontScale="90000"/>
          </a:bodyPr>
          <a:lstStyle/>
          <a:p>
            <a:r>
              <a:rPr lang="en-NZ" dirty="0"/>
              <a:t>Assisted Dying Services - a readiness guide</a:t>
            </a:r>
          </a:p>
        </p:txBody>
      </p:sp>
    </p:spTree>
    <p:extLst>
      <p:ext uri="{BB962C8B-B14F-4D97-AF65-F5344CB8AC3E}">
        <p14:creationId xmlns:p14="http://schemas.microsoft.com/office/powerpoint/2010/main" val="199576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 our practice …  </a:t>
            </a:r>
          </a:p>
        </p:txBody>
      </p:sp>
      <p:sp>
        <p:nvSpPr>
          <p:cNvPr id="3" name="Content Placeholder 2"/>
          <p:cNvSpPr>
            <a:spLocks noGrp="1"/>
          </p:cNvSpPr>
          <p:nvPr>
            <p:ph idx="1"/>
          </p:nvPr>
        </p:nvSpPr>
        <p:spPr>
          <a:xfrm>
            <a:off x="564931" y="1355725"/>
            <a:ext cx="10515600" cy="4146550"/>
          </a:xfrm>
        </p:spPr>
        <p:txBody>
          <a:bodyPr>
            <a:noAutofit/>
          </a:bodyPr>
          <a:lstStyle/>
          <a:p>
            <a:r>
              <a:rPr lang="en-NZ" dirty="0">
                <a:solidFill>
                  <a:schemeClr val="tx1"/>
                </a:solidFill>
              </a:rPr>
              <a:t>XXXXX is our practice champion – if anyone has any questions about assisted dying let them know and discuss the situation. </a:t>
            </a:r>
          </a:p>
          <a:p>
            <a:r>
              <a:rPr lang="en-NZ" dirty="0">
                <a:solidFill>
                  <a:schemeClr val="tx1"/>
                </a:solidFill>
              </a:rPr>
              <a:t>All conversations about assisted dying are recorded in the PMS – remember that this has to be raised by the patient first – document when this happens. </a:t>
            </a:r>
          </a:p>
          <a:p>
            <a:r>
              <a:rPr lang="en-NZ" dirty="0">
                <a:solidFill>
                  <a:schemeClr val="tx1"/>
                </a:solidFill>
              </a:rPr>
              <a:t>This very sensitive topic, we need to look after ourselves. Our practice support mechanisms are ….. </a:t>
            </a:r>
          </a:p>
          <a:p>
            <a:r>
              <a:rPr lang="en-NZ" dirty="0">
                <a:solidFill>
                  <a:schemeClr val="tx1"/>
                </a:solidFill>
              </a:rPr>
              <a:t>Remember Pinnacle provides free confidential EAP access for all staff (</a:t>
            </a:r>
            <a:r>
              <a:rPr lang="en-NZ" dirty="0">
                <a:solidFill>
                  <a:schemeClr val="tx1"/>
                </a:solidFill>
                <a:hlinkClick r:id="rId2"/>
              </a:rPr>
              <a:t>https://www.eapservices.co.nz/</a:t>
            </a:r>
            <a:r>
              <a:rPr lang="en-NZ" dirty="0">
                <a:solidFill>
                  <a:schemeClr val="tx1"/>
                </a:solidFill>
              </a:rPr>
              <a:t>) </a:t>
            </a:r>
          </a:p>
          <a:p>
            <a:r>
              <a:rPr lang="en-NZ" dirty="0">
                <a:solidFill>
                  <a:schemeClr val="tx1"/>
                </a:solidFill>
              </a:rPr>
              <a:t>This is NOT a topic for ANY external conversation, EVER.  Do NOT talk about assisted dying requests or services where your conversation might be overheard or with anyone outside our team. </a:t>
            </a:r>
          </a:p>
          <a:p>
            <a:pPr marL="0" indent="0">
              <a:buNone/>
            </a:pPr>
            <a:endParaRPr lang="en-NZ" sz="2000" dirty="0">
              <a:solidFill>
                <a:schemeClr val="tx1"/>
              </a:solidFill>
            </a:endParaRPr>
          </a:p>
          <a:p>
            <a:endParaRPr lang="en-NZ" sz="2000" dirty="0">
              <a:solidFill>
                <a:schemeClr val="tx1"/>
              </a:solidFill>
            </a:endParaRPr>
          </a:p>
          <a:p>
            <a:endParaRPr lang="en-NZ" sz="2000" dirty="0"/>
          </a:p>
        </p:txBody>
      </p:sp>
    </p:spTree>
    <p:extLst>
      <p:ext uri="{BB962C8B-B14F-4D97-AF65-F5344CB8AC3E}">
        <p14:creationId xmlns:p14="http://schemas.microsoft.com/office/powerpoint/2010/main" val="118046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4585"/>
          </a:xfrm>
        </p:spPr>
        <p:txBody>
          <a:bodyPr/>
          <a:lstStyle/>
          <a:p>
            <a:r>
              <a:rPr lang="en-NZ" dirty="0"/>
              <a:t>Scenarios – are we ready ?   </a:t>
            </a:r>
          </a:p>
        </p:txBody>
      </p:sp>
      <p:sp>
        <p:nvSpPr>
          <p:cNvPr id="3" name="Content Placeholder 2"/>
          <p:cNvSpPr>
            <a:spLocks noGrp="1"/>
          </p:cNvSpPr>
          <p:nvPr>
            <p:ph idx="1"/>
          </p:nvPr>
        </p:nvSpPr>
        <p:spPr>
          <a:xfrm>
            <a:off x="764627" y="1545020"/>
            <a:ext cx="10515600" cy="4675791"/>
          </a:xfrm>
        </p:spPr>
        <p:txBody>
          <a:bodyPr>
            <a:normAutofit/>
          </a:bodyPr>
          <a:lstStyle/>
          <a:p>
            <a:pPr marL="0" indent="0">
              <a:lnSpc>
                <a:spcPct val="110000"/>
              </a:lnSpc>
              <a:buNone/>
            </a:pPr>
            <a:r>
              <a:rPr lang="en-NZ" sz="1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Consider … </a:t>
            </a:r>
          </a:p>
          <a:p>
            <a:pPr marL="342900" lvl="0" indent="-342900">
              <a:lnSpc>
                <a:spcPct val="110000"/>
              </a:lnSpc>
              <a:spcBef>
                <a:spcPts val="450"/>
              </a:spcBef>
              <a:buSzPts val="1000"/>
              <a:buFont typeface="Symbol" panose="05050102010706020507" pitchFamily="18" charset="2"/>
              <a:buChar char=""/>
              <a:tabLst>
                <a:tab pos="180340" algn="l"/>
              </a:tabLst>
            </a:pPr>
            <a:r>
              <a:rPr lang="en-NZ" sz="1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Does the person understand their other options for care, such as palliative care?</a:t>
            </a:r>
          </a:p>
          <a:p>
            <a:pPr marL="342900" lvl="0" indent="-342900">
              <a:lnSpc>
                <a:spcPct val="110000"/>
              </a:lnSpc>
              <a:spcBef>
                <a:spcPts val="450"/>
              </a:spcBef>
              <a:buSzPts val="1000"/>
              <a:buFont typeface="Symbol" panose="05050102010706020507" pitchFamily="18" charset="2"/>
              <a:buChar char=""/>
              <a:tabLst>
                <a:tab pos="180340" algn="l"/>
              </a:tabLst>
            </a:pPr>
            <a:r>
              <a:rPr lang="en-NZ" sz="1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Is the person making an informed decision of their own free will?</a:t>
            </a:r>
          </a:p>
          <a:p>
            <a:pPr marL="342900" lvl="0" indent="-342900">
              <a:lnSpc>
                <a:spcPct val="110000"/>
              </a:lnSpc>
              <a:spcBef>
                <a:spcPts val="450"/>
              </a:spcBef>
              <a:buSzPts val="1000"/>
              <a:buFont typeface="Symbol" panose="05050102010706020507" pitchFamily="18" charset="2"/>
              <a:buChar char=""/>
              <a:tabLst>
                <a:tab pos="180340" algn="l"/>
              </a:tabLst>
            </a:pPr>
            <a:r>
              <a:rPr lang="en-NZ" sz="1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How are the person’s cultural needs being respected and upheld?</a:t>
            </a:r>
          </a:p>
          <a:p>
            <a:pPr marL="342900" lvl="0" indent="-342900">
              <a:lnSpc>
                <a:spcPct val="110000"/>
              </a:lnSpc>
              <a:spcBef>
                <a:spcPts val="450"/>
              </a:spcBef>
              <a:buSzPts val="1000"/>
              <a:buFont typeface="Symbol" panose="05050102010706020507" pitchFamily="18" charset="2"/>
              <a:buChar char=""/>
              <a:tabLst>
                <a:tab pos="180340" algn="l"/>
              </a:tabLst>
            </a:pPr>
            <a:r>
              <a:rPr lang="en-NZ" sz="1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How are the person’s spiritual needs being respected and upheld?</a:t>
            </a:r>
          </a:p>
          <a:p>
            <a:pPr marL="342900" lvl="0" indent="-342900">
              <a:lnSpc>
                <a:spcPct val="110000"/>
              </a:lnSpc>
              <a:spcBef>
                <a:spcPts val="450"/>
              </a:spcBef>
              <a:buSzPts val="1000"/>
              <a:buFont typeface="Symbol" panose="05050102010706020507" pitchFamily="18" charset="2"/>
              <a:buChar char=""/>
              <a:tabLst>
                <a:tab pos="180340" algn="l"/>
              </a:tabLst>
            </a:pPr>
            <a:r>
              <a:rPr lang="en-NZ" sz="1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How are the person’s psychological needs being respected and upheld?</a:t>
            </a:r>
          </a:p>
          <a:p>
            <a:pPr marL="342900" lvl="0" indent="-342900">
              <a:lnSpc>
                <a:spcPct val="110000"/>
              </a:lnSpc>
              <a:spcBef>
                <a:spcPts val="450"/>
              </a:spcBef>
              <a:buSzPts val="1000"/>
              <a:buFont typeface="Symbol" panose="05050102010706020507" pitchFamily="18" charset="2"/>
              <a:buChar char=""/>
              <a:tabLst>
                <a:tab pos="180340" algn="l"/>
              </a:tabLst>
            </a:pPr>
            <a:r>
              <a:rPr lang="en-NZ" sz="1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Is the service being provided in a person- and whānau-centred way?</a:t>
            </a:r>
          </a:p>
          <a:p>
            <a:pPr marL="342900" lvl="0" indent="-342900">
              <a:lnSpc>
                <a:spcPct val="110000"/>
              </a:lnSpc>
              <a:spcBef>
                <a:spcPts val="450"/>
              </a:spcBef>
              <a:buSzPts val="1000"/>
              <a:buFont typeface="Symbol" panose="05050102010706020507" pitchFamily="18" charset="2"/>
              <a:buChar char=""/>
              <a:tabLst>
                <a:tab pos="180340" algn="l"/>
              </a:tabLst>
            </a:pPr>
            <a:r>
              <a:rPr lang="en-NZ" sz="1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Would the person benefit from any additional health care or social supports?</a:t>
            </a:r>
          </a:p>
          <a:p>
            <a:pPr marL="342900" lvl="0" indent="-342900">
              <a:lnSpc>
                <a:spcPct val="110000"/>
              </a:lnSpc>
              <a:spcBef>
                <a:spcPts val="450"/>
              </a:spcBef>
              <a:buSzPts val="1000"/>
              <a:buFont typeface="Symbol" panose="05050102010706020507" pitchFamily="18" charset="2"/>
              <a:buChar char=""/>
              <a:tabLst>
                <a:tab pos="180340" algn="l"/>
              </a:tabLst>
            </a:pPr>
            <a:r>
              <a:rPr lang="en-NZ" sz="1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How are the staff working with this person being kept safe?</a:t>
            </a:r>
          </a:p>
          <a:p>
            <a:pPr marL="342900" lvl="0" indent="-342900">
              <a:lnSpc>
                <a:spcPct val="110000"/>
              </a:lnSpc>
              <a:spcBef>
                <a:spcPts val="450"/>
              </a:spcBef>
              <a:buSzPts val="1000"/>
              <a:buFont typeface="Symbol" panose="05050102010706020507" pitchFamily="18" charset="2"/>
              <a:buChar char=""/>
              <a:tabLst>
                <a:tab pos="180340" algn="l"/>
              </a:tabLst>
            </a:pPr>
            <a:r>
              <a:rPr lang="en-NZ" sz="1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How are the person’s rights under the Code of Health and Disability Services Consumers’ Rights being upheld?</a:t>
            </a:r>
          </a:p>
          <a:p>
            <a:pPr marL="0" indent="0">
              <a:lnSpc>
                <a:spcPct val="110000"/>
              </a:lnSpc>
              <a:spcBef>
                <a:spcPts val="450"/>
              </a:spcBef>
              <a:buSzPts val="1000"/>
              <a:buNone/>
              <a:tabLst>
                <a:tab pos="180340" algn="l"/>
              </a:tabLst>
            </a:pPr>
            <a:r>
              <a:rPr lang="en-NZ" sz="2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What would we do ? </a:t>
            </a:r>
          </a:p>
          <a:p>
            <a:pPr marL="0" lvl="0" indent="0">
              <a:lnSpc>
                <a:spcPct val="110000"/>
              </a:lnSpc>
              <a:spcBef>
                <a:spcPts val="450"/>
              </a:spcBef>
              <a:buSzPts val="1000"/>
              <a:buNone/>
              <a:tabLst>
                <a:tab pos="180340" algn="l"/>
              </a:tabLst>
            </a:pPr>
            <a:endParaRPr lang="en-NZ" sz="18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26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chor="ctr">
            <a:normAutofit/>
          </a:bodyPr>
          <a:lstStyle/>
          <a:p>
            <a:r>
              <a:rPr lang="en-NZ" dirty="0"/>
              <a:t>Scenario one – </a:t>
            </a:r>
            <a:r>
              <a:rPr lang="en-NZ" dirty="0" err="1"/>
              <a:t>Rangi</a:t>
            </a:r>
            <a:r>
              <a:rPr lang="en-NZ" dirty="0"/>
              <a:t> </a:t>
            </a:r>
          </a:p>
        </p:txBody>
      </p:sp>
      <p:graphicFrame>
        <p:nvGraphicFramePr>
          <p:cNvPr id="4" name="Table 3">
            <a:extLst>
              <a:ext uri="{FF2B5EF4-FFF2-40B4-BE49-F238E27FC236}">
                <a16:creationId xmlns:a16="http://schemas.microsoft.com/office/drawing/2014/main" id="{23E9A352-265F-4D92-BF21-50D0F17E4E2F}"/>
              </a:ext>
            </a:extLst>
          </p:cNvPr>
          <p:cNvGraphicFramePr>
            <a:graphicFrameLocks noGrp="1"/>
          </p:cNvGraphicFramePr>
          <p:nvPr>
            <p:extLst>
              <p:ext uri="{D42A27DB-BD31-4B8C-83A1-F6EECF244321}">
                <p14:modId xmlns:p14="http://schemas.microsoft.com/office/powerpoint/2010/main" val="1531536392"/>
              </p:ext>
            </p:extLst>
          </p:nvPr>
        </p:nvGraphicFramePr>
        <p:xfrm>
          <a:off x="206477" y="1258530"/>
          <a:ext cx="11147323" cy="4587298"/>
        </p:xfrm>
        <a:graphic>
          <a:graphicData uri="http://schemas.openxmlformats.org/drawingml/2006/table">
            <a:tbl>
              <a:tblPr firstRow="1" firstCol="1" bandRow="1">
                <a:tableStyleId>{5C22544A-7EE6-4342-B048-85BDC9FD1C3A}</a:tableStyleId>
              </a:tblPr>
              <a:tblGrid>
                <a:gridCol w="973394">
                  <a:extLst>
                    <a:ext uri="{9D8B030D-6E8A-4147-A177-3AD203B41FA5}">
                      <a16:colId xmlns:a16="http://schemas.microsoft.com/office/drawing/2014/main" val="3234940639"/>
                    </a:ext>
                  </a:extLst>
                </a:gridCol>
                <a:gridCol w="10173929">
                  <a:extLst>
                    <a:ext uri="{9D8B030D-6E8A-4147-A177-3AD203B41FA5}">
                      <a16:colId xmlns:a16="http://schemas.microsoft.com/office/drawing/2014/main" val="1139044764"/>
                    </a:ext>
                  </a:extLst>
                </a:gridCol>
              </a:tblGrid>
              <a:tr h="938047">
                <a:tc>
                  <a:txBody>
                    <a:bodyPr/>
                    <a:lstStyle/>
                    <a:p>
                      <a:pPr>
                        <a:lnSpc>
                          <a:spcPct val="110000"/>
                        </a:lnSpc>
                        <a:spcBef>
                          <a:spcPts val="400"/>
                        </a:spcBef>
                        <a:spcAft>
                          <a:spcPts val="400"/>
                        </a:spcAft>
                      </a:pPr>
                      <a:r>
                        <a:rPr lang="en-NZ" sz="1100" dirty="0">
                          <a:effectLst/>
                        </a:rPr>
                        <a:t>Context</a:t>
                      </a:r>
                      <a:endParaRPr lang="en-NZ"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34029" marR="34029" marT="0" marB="0"/>
                </a:tc>
                <a:tc>
                  <a:txBody>
                    <a:bodyPr/>
                    <a:lstStyle/>
                    <a:p>
                      <a:pPr marL="342900" lvl="0" indent="-342900">
                        <a:lnSpc>
                          <a:spcPct val="110000"/>
                        </a:lnSpc>
                        <a:spcBef>
                          <a:spcPts val="400"/>
                        </a:spcBef>
                        <a:spcAft>
                          <a:spcPts val="400"/>
                        </a:spcAft>
                        <a:buSzPts val="800"/>
                        <a:buFont typeface="Symbol" panose="05050102010706020507" pitchFamily="18" charset="2"/>
                        <a:buChar char=""/>
                      </a:pPr>
                      <a:r>
                        <a:rPr lang="en-NZ" sz="1400" b="0" dirty="0" err="1">
                          <a:solidFill>
                            <a:schemeClr val="tx1"/>
                          </a:solidFill>
                          <a:effectLst/>
                        </a:rPr>
                        <a:t>Rangi</a:t>
                      </a:r>
                      <a:r>
                        <a:rPr lang="en-NZ" sz="1400" b="0" dirty="0">
                          <a:solidFill>
                            <a:schemeClr val="tx1"/>
                          </a:solidFill>
                          <a:effectLst/>
                        </a:rPr>
                        <a:t> is an 85-year-old woman who lives alone in your town. Her </a:t>
                      </a:r>
                      <a:r>
                        <a:rPr lang="en-NZ" sz="1400" b="0" dirty="0" err="1">
                          <a:solidFill>
                            <a:schemeClr val="tx1"/>
                          </a:solidFill>
                          <a:effectLst/>
                        </a:rPr>
                        <a:t>whānau</a:t>
                      </a:r>
                      <a:r>
                        <a:rPr lang="en-NZ" sz="1400" b="0" dirty="0">
                          <a:solidFill>
                            <a:schemeClr val="tx1"/>
                          </a:solidFill>
                          <a:effectLst/>
                        </a:rPr>
                        <a:t> is spread across New Zealand.</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err="1">
                          <a:solidFill>
                            <a:schemeClr val="tx1"/>
                          </a:solidFill>
                          <a:effectLst/>
                        </a:rPr>
                        <a:t>Rangi</a:t>
                      </a:r>
                      <a:r>
                        <a:rPr lang="en-NZ" sz="1400" b="0" dirty="0">
                          <a:solidFill>
                            <a:schemeClr val="tx1"/>
                          </a:solidFill>
                          <a:effectLst/>
                        </a:rPr>
                        <a:t> has end stage heart failure.</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err="1">
                          <a:solidFill>
                            <a:schemeClr val="tx1"/>
                          </a:solidFill>
                          <a:effectLst/>
                        </a:rPr>
                        <a:t>Rangi</a:t>
                      </a:r>
                      <a:r>
                        <a:rPr lang="en-NZ" sz="1400" b="0" dirty="0">
                          <a:solidFill>
                            <a:schemeClr val="tx1"/>
                          </a:solidFill>
                          <a:effectLst/>
                        </a:rPr>
                        <a:t> would like to return to her </a:t>
                      </a:r>
                      <a:r>
                        <a:rPr lang="en-NZ" sz="1400" b="0" dirty="0" err="1">
                          <a:solidFill>
                            <a:schemeClr val="tx1"/>
                          </a:solidFill>
                          <a:effectLst/>
                        </a:rPr>
                        <a:t>turangawaewae</a:t>
                      </a:r>
                      <a:r>
                        <a:rPr lang="en-NZ" sz="1400" b="0" dirty="0">
                          <a:solidFill>
                            <a:schemeClr val="tx1"/>
                          </a:solidFill>
                          <a:effectLst/>
                        </a:rPr>
                        <a:t> in Kaitaia to die on the marae.</a:t>
                      </a:r>
                      <a:endParaRPr lang="en-NZ" sz="1400" b="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34029" marR="34029" marT="0" marB="0">
                    <a:solidFill>
                      <a:schemeClr val="bg2"/>
                    </a:solidFill>
                  </a:tcPr>
                </a:tc>
                <a:extLst>
                  <a:ext uri="{0D108BD9-81ED-4DB2-BD59-A6C34878D82A}">
                    <a16:rowId xmlns:a16="http://schemas.microsoft.com/office/drawing/2014/main" val="1249504036"/>
                  </a:ext>
                </a:extLst>
              </a:tr>
              <a:tr h="807435">
                <a:tc>
                  <a:txBody>
                    <a:bodyPr/>
                    <a:lstStyle/>
                    <a:p>
                      <a:pPr>
                        <a:lnSpc>
                          <a:spcPct val="110000"/>
                        </a:lnSpc>
                        <a:spcBef>
                          <a:spcPts val="400"/>
                        </a:spcBef>
                        <a:spcAft>
                          <a:spcPts val="400"/>
                        </a:spcAft>
                      </a:pPr>
                      <a:r>
                        <a:rPr lang="en-NZ" sz="1100" dirty="0">
                          <a:effectLst/>
                        </a:rPr>
                        <a:t>Situation</a:t>
                      </a:r>
                      <a:endParaRPr lang="en-NZ"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34029" marR="34029" marT="0" marB="0"/>
                </a:tc>
                <a:tc>
                  <a:txBody>
                    <a:bodyPr/>
                    <a:lstStyle/>
                    <a:p>
                      <a:pPr marL="342900" lvl="0" indent="-342900">
                        <a:lnSpc>
                          <a:spcPct val="110000"/>
                        </a:lnSpc>
                        <a:spcBef>
                          <a:spcPts val="400"/>
                        </a:spcBef>
                        <a:spcAft>
                          <a:spcPts val="400"/>
                        </a:spcAft>
                        <a:buSzPts val="800"/>
                        <a:buFont typeface="Symbol" panose="05050102010706020507" pitchFamily="18" charset="2"/>
                        <a:buChar char=""/>
                      </a:pPr>
                      <a:r>
                        <a:rPr lang="en-NZ" sz="1400" b="0" dirty="0" err="1">
                          <a:solidFill>
                            <a:schemeClr val="tx1"/>
                          </a:solidFill>
                          <a:effectLst/>
                        </a:rPr>
                        <a:t>Rangi</a:t>
                      </a:r>
                      <a:r>
                        <a:rPr lang="en-NZ" sz="1400" b="0" dirty="0">
                          <a:solidFill>
                            <a:schemeClr val="tx1"/>
                          </a:solidFill>
                          <a:effectLst/>
                        </a:rPr>
                        <a:t> has requested assisted dying through her general practitioner and has been found eligible.</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Her general practitioner is not able to travel to Kaitaia to perform the assisted death and would like to support </a:t>
                      </a:r>
                      <a:r>
                        <a:rPr lang="en-NZ" sz="1400" b="0" dirty="0" err="1">
                          <a:solidFill>
                            <a:schemeClr val="tx1"/>
                          </a:solidFill>
                          <a:effectLst/>
                        </a:rPr>
                        <a:t>Rangi</a:t>
                      </a:r>
                      <a:r>
                        <a:rPr lang="en-NZ" sz="1400" b="0" dirty="0">
                          <a:solidFill>
                            <a:schemeClr val="tx1"/>
                          </a:solidFill>
                          <a:effectLst/>
                        </a:rPr>
                        <a:t> to get support in Kaitaia.</a:t>
                      </a:r>
                      <a:endParaRPr lang="en-NZ" sz="1400" b="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34029" marR="34029" marT="0" marB="0"/>
                </a:tc>
                <a:extLst>
                  <a:ext uri="{0D108BD9-81ED-4DB2-BD59-A6C34878D82A}">
                    <a16:rowId xmlns:a16="http://schemas.microsoft.com/office/drawing/2014/main" val="3721243147"/>
                  </a:ext>
                </a:extLst>
              </a:tr>
              <a:tr h="2838466">
                <a:tc>
                  <a:txBody>
                    <a:bodyPr/>
                    <a:lstStyle/>
                    <a:p>
                      <a:pPr>
                        <a:lnSpc>
                          <a:spcPct val="110000"/>
                        </a:lnSpc>
                        <a:spcBef>
                          <a:spcPts val="400"/>
                        </a:spcBef>
                        <a:spcAft>
                          <a:spcPts val="400"/>
                        </a:spcAft>
                      </a:pPr>
                      <a:r>
                        <a:rPr lang="en-NZ" sz="1100">
                          <a:effectLst/>
                        </a:rPr>
                        <a:t>Considerations</a:t>
                      </a:r>
                      <a:endParaRPr lang="en-NZ"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34029" marR="34029" marT="0" marB="0"/>
                </a:tc>
                <a:tc>
                  <a:txBody>
                    <a:bodyPr/>
                    <a:lstStyle/>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How might the general practitioner arrange for a medical or nurse practitioner in Kaitaia to administer the medication?</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Who helps support and arrange </a:t>
                      </a:r>
                      <a:r>
                        <a:rPr lang="en-NZ" sz="1400" b="0" dirty="0" err="1">
                          <a:solidFill>
                            <a:schemeClr val="tx1"/>
                          </a:solidFill>
                          <a:effectLst/>
                        </a:rPr>
                        <a:t>Rangi’s</a:t>
                      </a:r>
                      <a:r>
                        <a:rPr lang="en-NZ" sz="1400" b="0" dirty="0">
                          <a:solidFill>
                            <a:schemeClr val="tx1"/>
                          </a:solidFill>
                          <a:effectLst/>
                        </a:rPr>
                        <a:t> travel to Kaitaia from your town, including any medical care that she may need during the journey?</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How does </a:t>
                      </a:r>
                      <a:r>
                        <a:rPr lang="en-NZ" sz="1400" b="0" dirty="0" err="1">
                          <a:solidFill>
                            <a:schemeClr val="tx1"/>
                          </a:solidFill>
                          <a:effectLst/>
                        </a:rPr>
                        <a:t>Rangi</a:t>
                      </a:r>
                      <a:r>
                        <a:rPr lang="en-NZ" sz="1400" b="0" dirty="0">
                          <a:solidFill>
                            <a:schemeClr val="tx1"/>
                          </a:solidFill>
                          <a:effectLst/>
                        </a:rPr>
                        <a:t> and her whānau find out if her assisted death is able to take place at the marae and then discuss the outcome of this with the practitioner?</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If the assisted death can take place on the marae, how will </a:t>
                      </a:r>
                      <a:r>
                        <a:rPr lang="en-NZ" sz="1400" b="0" dirty="0" err="1">
                          <a:solidFill>
                            <a:schemeClr val="tx1"/>
                          </a:solidFill>
                          <a:effectLst/>
                        </a:rPr>
                        <a:t>Rangi</a:t>
                      </a:r>
                      <a:r>
                        <a:rPr lang="en-NZ" sz="1400" b="0" dirty="0">
                          <a:solidFill>
                            <a:schemeClr val="tx1"/>
                          </a:solidFill>
                          <a:effectLst/>
                        </a:rPr>
                        <a:t> and her whānau let the medical or nurse practitioner know the tikanga to be followed on this marae?</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If the assisted death cannot take place on the marae, what other options may be available to </a:t>
                      </a:r>
                      <a:r>
                        <a:rPr lang="en-NZ" sz="1400" b="0" dirty="0" err="1">
                          <a:solidFill>
                            <a:schemeClr val="tx1"/>
                          </a:solidFill>
                          <a:effectLst/>
                        </a:rPr>
                        <a:t>Rangi</a:t>
                      </a:r>
                      <a:r>
                        <a:rPr lang="en-NZ" sz="1400" b="0" dirty="0">
                          <a:solidFill>
                            <a:schemeClr val="tx1"/>
                          </a:solidFill>
                          <a:effectLst/>
                        </a:rPr>
                        <a:t>?</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Throughout the assessment process and at the time of the assisted death, how will her general practitioner and any other staff involved in her care ensure her cultural needs are upheld, including any spiritual support or guidance?</a:t>
                      </a:r>
                      <a:endParaRPr lang="en-NZ" sz="1400" b="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34029" marR="34029" marT="0" marB="0"/>
                </a:tc>
                <a:extLst>
                  <a:ext uri="{0D108BD9-81ED-4DB2-BD59-A6C34878D82A}">
                    <a16:rowId xmlns:a16="http://schemas.microsoft.com/office/drawing/2014/main" val="1854166413"/>
                  </a:ext>
                </a:extLst>
              </a:tr>
            </a:tbl>
          </a:graphicData>
        </a:graphic>
      </p:graphicFrame>
    </p:spTree>
    <p:extLst>
      <p:ext uri="{BB962C8B-B14F-4D97-AF65-F5344CB8AC3E}">
        <p14:creationId xmlns:p14="http://schemas.microsoft.com/office/powerpoint/2010/main" val="296646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chor="ctr">
            <a:normAutofit/>
          </a:bodyPr>
          <a:lstStyle/>
          <a:p>
            <a:r>
              <a:rPr lang="en-NZ" dirty="0"/>
              <a:t>Scenario two – Josie </a:t>
            </a:r>
          </a:p>
        </p:txBody>
      </p:sp>
      <p:graphicFrame>
        <p:nvGraphicFramePr>
          <p:cNvPr id="6" name="Table 5">
            <a:extLst>
              <a:ext uri="{FF2B5EF4-FFF2-40B4-BE49-F238E27FC236}">
                <a16:creationId xmlns:a16="http://schemas.microsoft.com/office/drawing/2014/main" id="{56C78D67-A055-474D-A198-E83798818ABF}"/>
              </a:ext>
            </a:extLst>
          </p:cNvPr>
          <p:cNvGraphicFramePr>
            <a:graphicFrameLocks noGrp="1"/>
          </p:cNvGraphicFramePr>
          <p:nvPr>
            <p:extLst>
              <p:ext uri="{D42A27DB-BD31-4B8C-83A1-F6EECF244321}">
                <p14:modId xmlns:p14="http://schemas.microsoft.com/office/powerpoint/2010/main" val="3970411808"/>
              </p:ext>
            </p:extLst>
          </p:nvPr>
        </p:nvGraphicFramePr>
        <p:xfrm>
          <a:off x="127818" y="1022555"/>
          <a:ext cx="10864031" cy="5537392"/>
        </p:xfrm>
        <a:graphic>
          <a:graphicData uri="http://schemas.openxmlformats.org/drawingml/2006/table">
            <a:tbl>
              <a:tblPr firstRow="1" firstCol="1" bandRow="1">
                <a:tableStyleId>{5C22544A-7EE6-4342-B048-85BDC9FD1C3A}</a:tableStyleId>
              </a:tblPr>
              <a:tblGrid>
                <a:gridCol w="963563">
                  <a:extLst>
                    <a:ext uri="{9D8B030D-6E8A-4147-A177-3AD203B41FA5}">
                      <a16:colId xmlns:a16="http://schemas.microsoft.com/office/drawing/2014/main" val="2843723004"/>
                    </a:ext>
                  </a:extLst>
                </a:gridCol>
                <a:gridCol w="9900468">
                  <a:extLst>
                    <a:ext uri="{9D8B030D-6E8A-4147-A177-3AD203B41FA5}">
                      <a16:colId xmlns:a16="http://schemas.microsoft.com/office/drawing/2014/main" val="1238831025"/>
                    </a:ext>
                  </a:extLst>
                </a:gridCol>
              </a:tblGrid>
              <a:tr h="1488241">
                <a:tc>
                  <a:txBody>
                    <a:bodyPr/>
                    <a:lstStyle/>
                    <a:p>
                      <a:pPr>
                        <a:lnSpc>
                          <a:spcPct val="110000"/>
                        </a:lnSpc>
                        <a:spcBef>
                          <a:spcPts val="400"/>
                        </a:spcBef>
                        <a:spcAft>
                          <a:spcPts val="400"/>
                        </a:spcAft>
                      </a:pPr>
                      <a:r>
                        <a:rPr lang="en-NZ" sz="1100" dirty="0">
                          <a:effectLst/>
                        </a:rPr>
                        <a:t>Context</a:t>
                      </a:r>
                      <a:endParaRPr lang="en-NZ"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26216" marR="26216" marT="0" marB="0"/>
                </a:tc>
                <a:tc>
                  <a:txBody>
                    <a:bodyPr/>
                    <a:lstStyle/>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Josie is a 75-year-old woman who lives in an aged care facility in your town. Her daughter, Susie, visits regularly.</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Josie has pancreatic cancer.</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Josie has requested assisted dying by contacting the Support and Consultation for End of Life in New Zealand (SCENZ) Group directly to find a suitable medical practitioner. She is waiting for her first assessment for eligibility.</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The aged care facility conscientiously objects to assisted dying services and does not allow assisted deaths to take place in its facilities.</a:t>
                      </a:r>
                      <a:endParaRPr lang="en-NZ" sz="1400" b="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26216" marR="26216" marT="0" marB="0">
                    <a:solidFill>
                      <a:schemeClr val="bg2"/>
                    </a:solidFill>
                  </a:tcPr>
                </a:tc>
                <a:extLst>
                  <a:ext uri="{0D108BD9-81ED-4DB2-BD59-A6C34878D82A}">
                    <a16:rowId xmlns:a16="http://schemas.microsoft.com/office/drawing/2014/main" val="1363412894"/>
                  </a:ext>
                </a:extLst>
              </a:tr>
              <a:tr h="1156649">
                <a:tc>
                  <a:txBody>
                    <a:bodyPr/>
                    <a:lstStyle/>
                    <a:p>
                      <a:pPr>
                        <a:lnSpc>
                          <a:spcPct val="110000"/>
                        </a:lnSpc>
                        <a:spcBef>
                          <a:spcPts val="400"/>
                        </a:spcBef>
                        <a:spcAft>
                          <a:spcPts val="400"/>
                        </a:spcAft>
                      </a:pPr>
                      <a:r>
                        <a:rPr lang="en-NZ" sz="1100" dirty="0">
                          <a:effectLst/>
                        </a:rPr>
                        <a:t>Situation</a:t>
                      </a:r>
                      <a:endParaRPr lang="en-NZ"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26216" marR="26216" marT="0" marB="0"/>
                </a:tc>
                <a:tc>
                  <a:txBody>
                    <a:bodyPr/>
                    <a:lstStyle/>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Josie would like to leave the facility and have her assisted death take place in Susie’s home.</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A nurse at the aged care facility notices some conflict between Josie and Susie.</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Susie wants Josie to stay in the facility and thinks Josie requesting assisted dying is out of character.</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The nurse is concerned about Josie as the conflict with Susie has really upset her.</a:t>
                      </a:r>
                      <a:endParaRPr lang="en-NZ" sz="1400" b="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26216" marR="26216" marT="0" marB="0"/>
                </a:tc>
                <a:extLst>
                  <a:ext uri="{0D108BD9-81ED-4DB2-BD59-A6C34878D82A}">
                    <a16:rowId xmlns:a16="http://schemas.microsoft.com/office/drawing/2014/main" val="2567453466"/>
                  </a:ext>
                </a:extLst>
              </a:tr>
              <a:tr h="2275887">
                <a:tc>
                  <a:txBody>
                    <a:bodyPr/>
                    <a:lstStyle/>
                    <a:p>
                      <a:pPr>
                        <a:lnSpc>
                          <a:spcPct val="110000"/>
                        </a:lnSpc>
                        <a:spcBef>
                          <a:spcPts val="400"/>
                        </a:spcBef>
                        <a:spcAft>
                          <a:spcPts val="400"/>
                        </a:spcAft>
                      </a:pPr>
                      <a:r>
                        <a:rPr lang="en-NZ" sz="1100">
                          <a:effectLst/>
                        </a:rPr>
                        <a:t>Considerations</a:t>
                      </a:r>
                      <a:endParaRPr lang="en-NZ"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26216" marR="26216" marT="0" marB="0"/>
                </a:tc>
                <a:tc>
                  <a:txBody>
                    <a:bodyPr/>
                    <a:lstStyle/>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Are residents and prospective residents aware of the facility’s conscientious objection?</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Does the facility have a policy in place for if a resident requests assisted dying that means medical practitioners can meet their statutory duties to provide assisted dying services unless due to conscientious objection or lack of competence?</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Is there clear guidance on who the nurse should raise her concerns with?</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How might the medical practitioner assessing Josie’s eligibility for assisted dying be notified of the incident between Josie and Susie?</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Who might be involved in ensuring that no coercion has taken place?</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If Josie is found to be eligible and goes ahead with accessing assisted dying services, what are her options if Susie refuses to have her move to her home?</a:t>
                      </a:r>
                      <a:endParaRPr lang="en-NZ" sz="1400" b="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26216" marR="26216" marT="0" marB="0"/>
                </a:tc>
                <a:extLst>
                  <a:ext uri="{0D108BD9-81ED-4DB2-BD59-A6C34878D82A}">
                    <a16:rowId xmlns:a16="http://schemas.microsoft.com/office/drawing/2014/main" val="2305299706"/>
                  </a:ext>
                </a:extLst>
              </a:tr>
            </a:tbl>
          </a:graphicData>
        </a:graphic>
      </p:graphicFrame>
    </p:spTree>
    <p:extLst>
      <p:ext uri="{BB962C8B-B14F-4D97-AF65-F5344CB8AC3E}">
        <p14:creationId xmlns:p14="http://schemas.microsoft.com/office/powerpoint/2010/main" val="328683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chor="ctr">
            <a:normAutofit/>
          </a:bodyPr>
          <a:lstStyle/>
          <a:p>
            <a:r>
              <a:rPr lang="en-NZ" dirty="0"/>
              <a:t>Scenario three – </a:t>
            </a:r>
            <a:r>
              <a:rPr lang="en-NZ" dirty="0" err="1"/>
              <a:t>Tipene</a:t>
            </a:r>
            <a:r>
              <a:rPr lang="en-NZ" dirty="0"/>
              <a:t> </a:t>
            </a:r>
          </a:p>
        </p:txBody>
      </p:sp>
      <p:graphicFrame>
        <p:nvGraphicFramePr>
          <p:cNvPr id="3" name="Table 2">
            <a:extLst>
              <a:ext uri="{FF2B5EF4-FFF2-40B4-BE49-F238E27FC236}">
                <a16:creationId xmlns:a16="http://schemas.microsoft.com/office/drawing/2014/main" id="{48A829CB-2ECA-498F-A763-9F1C616655BE}"/>
              </a:ext>
            </a:extLst>
          </p:cNvPr>
          <p:cNvGraphicFramePr>
            <a:graphicFrameLocks noGrp="1"/>
          </p:cNvGraphicFramePr>
          <p:nvPr>
            <p:extLst>
              <p:ext uri="{D42A27DB-BD31-4B8C-83A1-F6EECF244321}">
                <p14:modId xmlns:p14="http://schemas.microsoft.com/office/powerpoint/2010/main" val="2531311980"/>
              </p:ext>
            </p:extLst>
          </p:nvPr>
        </p:nvGraphicFramePr>
        <p:xfrm>
          <a:off x="137652" y="1101213"/>
          <a:ext cx="10818444" cy="5181029"/>
        </p:xfrm>
        <a:graphic>
          <a:graphicData uri="http://schemas.openxmlformats.org/drawingml/2006/table">
            <a:tbl>
              <a:tblPr firstRow="1" firstCol="1" bandRow="1">
                <a:tableStyleId>{5C22544A-7EE6-4342-B048-85BDC9FD1C3A}</a:tableStyleId>
              </a:tblPr>
              <a:tblGrid>
                <a:gridCol w="973393">
                  <a:extLst>
                    <a:ext uri="{9D8B030D-6E8A-4147-A177-3AD203B41FA5}">
                      <a16:colId xmlns:a16="http://schemas.microsoft.com/office/drawing/2014/main" val="57571740"/>
                    </a:ext>
                  </a:extLst>
                </a:gridCol>
                <a:gridCol w="9845051">
                  <a:extLst>
                    <a:ext uri="{9D8B030D-6E8A-4147-A177-3AD203B41FA5}">
                      <a16:colId xmlns:a16="http://schemas.microsoft.com/office/drawing/2014/main" val="849923531"/>
                    </a:ext>
                  </a:extLst>
                </a:gridCol>
              </a:tblGrid>
              <a:tr h="1571769">
                <a:tc>
                  <a:txBody>
                    <a:bodyPr/>
                    <a:lstStyle/>
                    <a:p>
                      <a:pPr>
                        <a:lnSpc>
                          <a:spcPct val="110000"/>
                        </a:lnSpc>
                        <a:spcBef>
                          <a:spcPts val="400"/>
                        </a:spcBef>
                        <a:spcAft>
                          <a:spcPts val="400"/>
                        </a:spcAft>
                      </a:pPr>
                      <a:r>
                        <a:rPr lang="en-NZ" sz="1100">
                          <a:effectLst/>
                        </a:rPr>
                        <a:t>Context</a:t>
                      </a:r>
                      <a:endParaRPr lang="en-NZ"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40392" marR="40392" marT="0" marB="0"/>
                </a:tc>
                <a:tc>
                  <a:txBody>
                    <a:bodyPr/>
                    <a:lstStyle/>
                    <a:p>
                      <a:pPr marL="342900" lvl="0" indent="-342900">
                        <a:lnSpc>
                          <a:spcPct val="110000"/>
                        </a:lnSpc>
                        <a:spcBef>
                          <a:spcPts val="400"/>
                        </a:spcBef>
                        <a:spcAft>
                          <a:spcPts val="400"/>
                        </a:spcAft>
                        <a:buSzPts val="800"/>
                        <a:buFont typeface="Symbol" panose="05050102010706020507" pitchFamily="18" charset="2"/>
                        <a:buChar char=""/>
                      </a:pPr>
                      <a:r>
                        <a:rPr lang="en-NZ" sz="1400" b="0" dirty="0" err="1">
                          <a:solidFill>
                            <a:schemeClr val="tx1"/>
                          </a:solidFill>
                          <a:effectLst/>
                        </a:rPr>
                        <a:t>Tipene</a:t>
                      </a:r>
                      <a:r>
                        <a:rPr lang="en-NZ" sz="1400" b="0" dirty="0">
                          <a:solidFill>
                            <a:schemeClr val="tx1"/>
                          </a:solidFill>
                          <a:effectLst/>
                        </a:rPr>
                        <a:t> is a 62-year-old man living in a rural community in your area.</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err="1">
                          <a:solidFill>
                            <a:schemeClr val="tx1"/>
                          </a:solidFill>
                          <a:effectLst/>
                        </a:rPr>
                        <a:t>Tipene</a:t>
                      </a:r>
                      <a:r>
                        <a:rPr lang="en-NZ" sz="1400" b="0" dirty="0">
                          <a:solidFill>
                            <a:schemeClr val="tx1"/>
                          </a:solidFill>
                          <a:effectLst/>
                        </a:rPr>
                        <a:t> has complex, chronic health needs, including heart failure. He has been living with depression for many years.</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His regular general practitioner is an hour’s drive away.</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err="1">
                          <a:solidFill>
                            <a:schemeClr val="tx1"/>
                          </a:solidFill>
                          <a:effectLst/>
                        </a:rPr>
                        <a:t>Tipene</a:t>
                      </a:r>
                      <a:r>
                        <a:rPr lang="en-NZ" sz="1400" b="0" dirty="0">
                          <a:solidFill>
                            <a:schemeClr val="tx1"/>
                          </a:solidFill>
                          <a:effectLst/>
                        </a:rPr>
                        <a:t> cannot drive and relies on whānau and support services to help him get to medical appointments.</a:t>
                      </a:r>
                      <a:endParaRPr lang="en-NZ" sz="1400" b="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40392" marR="40392" marT="0" marB="0">
                    <a:solidFill>
                      <a:schemeClr val="bg2"/>
                    </a:solidFill>
                  </a:tcPr>
                </a:tc>
                <a:extLst>
                  <a:ext uri="{0D108BD9-81ED-4DB2-BD59-A6C34878D82A}">
                    <a16:rowId xmlns:a16="http://schemas.microsoft.com/office/drawing/2014/main" val="1868085614"/>
                  </a:ext>
                </a:extLst>
              </a:tr>
              <a:tr h="1072117">
                <a:tc>
                  <a:txBody>
                    <a:bodyPr/>
                    <a:lstStyle/>
                    <a:p>
                      <a:pPr>
                        <a:lnSpc>
                          <a:spcPct val="110000"/>
                        </a:lnSpc>
                        <a:spcBef>
                          <a:spcPts val="400"/>
                        </a:spcBef>
                        <a:spcAft>
                          <a:spcPts val="400"/>
                        </a:spcAft>
                      </a:pPr>
                      <a:r>
                        <a:rPr lang="en-NZ" sz="1100" dirty="0">
                          <a:effectLst/>
                        </a:rPr>
                        <a:t>Situation</a:t>
                      </a:r>
                      <a:endParaRPr lang="en-NZ"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40392" marR="40392" marT="0" marB="0"/>
                </a:tc>
                <a:tc>
                  <a:txBody>
                    <a:bodyPr/>
                    <a:lstStyle/>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During a telehealth appointment with his regular general practitioner, </a:t>
                      </a:r>
                      <a:r>
                        <a:rPr lang="en-NZ" sz="1400" b="0" dirty="0" err="1">
                          <a:solidFill>
                            <a:schemeClr val="tx1"/>
                          </a:solidFill>
                          <a:effectLst/>
                        </a:rPr>
                        <a:t>Tipene</a:t>
                      </a:r>
                      <a:r>
                        <a:rPr lang="en-NZ" sz="1400" b="0" dirty="0">
                          <a:solidFill>
                            <a:schemeClr val="tx1"/>
                          </a:solidFill>
                          <a:effectLst/>
                        </a:rPr>
                        <a:t> requests to start the assessment process for assisted dying.</a:t>
                      </a:r>
                    </a:p>
                    <a:p>
                      <a:pPr marL="342900" lvl="0" indent="-342900">
                        <a:lnSpc>
                          <a:spcPct val="110000"/>
                        </a:lnSpc>
                        <a:spcBef>
                          <a:spcPts val="400"/>
                        </a:spcBef>
                        <a:spcAft>
                          <a:spcPts val="400"/>
                        </a:spcAft>
                        <a:buSzPts val="800"/>
                        <a:buFont typeface="Symbol" panose="05050102010706020507" pitchFamily="18" charset="2"/>
                        <a:buChar char=""/>
                      </a:pPr>
                      <a:r>
                        <a:rPr lang="en-NZ" sz="1400" b="0" dirty="0">
                          <a:solidFill>
                            <a:schemeClr val="tx1"/>
                          </a:solidFill>
                          <a:effectLst/>
                        </a:rPr>
                        <a:t>The general practitioner does not provide assisted dying services as he does not consider himself competent to do so. He does not have a conscientious objection to assisted dying.</a:t>
                      </a:r>
                      <a:endParaRPr lang="en-NZ" sz="1400" b="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40392" marR="40392" marT="0" marB="0"/>
                </a:tc>
                <a:extLst>
                  <a:ext uri="{0D108BD9-81ED-4DB2-BD59-A6C34878D82A}">
                    <a16:rowId xmlns:a16="http://schemas.microsoft.com/office/drawing/2014/main" val="2590897387"/>
                  </a:ext>
                </a:extLst>
              </a:tr>
              <a:tr h="2160402">
                <a:tc>
                  <a:txBody>
                    <a:bodyPr/>
                    <a:lstStyle/>
                    <a:p>
                      <a:pPr>
                        <a:lnSpc>
                          <a:spcPct val="110000"/>
                        </a:lnSpc>
                        <a:spcBef>
                          <a:spcPts val="400"/>
                        </a:spcBef>
                        <a:spcAft>
                          <a:spcPts val="400"/>
                        </a:spcAft>
                      </a:pPr>
                      <a:r>
                        <a:rPr lang="en-NZ" sz="1100">
                          <a:effectLst/>
                        </a:rPr>
                        <a:t>Considerations</a:t>
                      </a:r>
                      <a:endParaRPr lang="en-NZ"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40392" marR="40392" marT="0" marB="0"/>
                </a:tc>
                <a:tc>
                  <a:txBody>
                    <a:bodyPr/>
                    <a:lstStyle/>
                    <a:p>
                      <a:pPr marL="342900" lvl="0" indent="-342900">
                        <a:lnSpc>
                          <a:spcPct val="110000"/>
                        </a:lnSpc>
                        <a:spcBef>
                          <a:spcPts val="400"/>
                        </a:spcBef>
                        <a:spcAft>
                          <a:spcPts val="400"/>
                        </a:spcAft>
                        <a:buSzPts val="800"/>
                        <a:buFont typeface="Symbol" panose="05050102010706020507" pitchFamily="18" charset="2"/>
                        <a:buChar char=""/>
                      </a:pPr>
                      <a:r>
                        <a:rPr lang="en-NZ" sz="1600" b="0" dirty="0">
                          <a:solidFill>
                            <a:schemeClr val="tx1"/>
                          </a:solidFill>
                          <a:effectLst/>
                        </a:rPr>
                        <a:t>What steps should </a:t>
                      </a:r>
                      <a:r>
                        <a:rPr lang="en-NZ" sz="1600" b="0" dirty="0" err="1">
                          <a:solidFill>
                            <a:schemeClr val="tx1"/>
                          </a:solidFill>
                          <a:effectLst/>
                        </a:rPr>
                        <a:t>Tipene’s</a:t>
                      </a:r>
                      <a:r>
                        <a:rPr lang="en-NZ" sz="1600" b="0" dirty="0">
                          <a:solidFill>
                            <a:schemeClr val="tx1"/>
                          </a:solidFill>
                          <a:effectLst/>
                        </a:rPr>
                        <a:t> general practitioner take to ensure </a:t>
                      </a:r>
                      <a:r>
                        <a:rPr lang="en-NZ" sz="1600" b="0" dirty="0" err="1">
                          <a:solidFill>
                            <a:schemeClr val="tx1"/>
                          </a:solidFill>
                          <a:effectLst/>
                        </a:rPr>
                        <a:t>Tipene</a:t>
                      </a:r>
                      <a:r>
                        <a:rPr lang="en-NZ" sz="1600" b="0" dirty="0">
                          <a:solidFill>
                            <a:schemeClr val="tx1"/>
                          </a:solidFill>
                          <a:effectLst/>
                        </a:rPr>
                        <a:t> can access an assessment for assisted dying?</a:t>
                      </a:r>
                    </a:p>
                    <a:p>
                      <a:pPr marL="342900" lvl="0" indent="-342900">
                        <a:lnSpc>
                          <a:spcPct val="110000"/>
                        </a:lnSpc>
                        <a:spcBef>
                          <a:spcPts val="400"/>
                        </a:spcBef>
                        <a:spcAft>
                          <a:spcPts val="400"/>
                        </a:spcAft>
                        <a:buSzPts val="800"/>
                        <a:buFont typeface="Symbol" panose="05050102010706020507" pitchFamily="18" charset="2"/>
                        <a:buChar char=""/>
                      </a:pPr>
                      <a:r>
                        <a:rPr lang="en-NZ" sz="1600" b="0" dirty="0">
                          <a:solidFill>
                            <a:schemeClr val="tx1"/>
                          </a:solidFill>
                          <a:effectLst/>
                        </a:rPr>
                        <a:t>How else may the general practitioner be involved in supporting </a:t>
                      </a:r>
                      <a:r>
                        <a:rPr lang="en-NZ" sz="1600" b="0" dirty="0" err="1">
                          <a:solidFill>
                            <a:schemeClr val="tx1"/>
                          </a:solidFill>
                          <a:effectLst/>
                        </a:rPr>
                        <a:t>Tipene</a:t>
                      </a:r>
                      <a:r>
                        <a:rPr lang="en-NZ" sz="1600" b="0" dirty="0">
                          <a:solidFill>
                            <a:schemeClr val="tx1"/>
                          </a:solidFill>
                          <a:effectLst/>
                        </a:rPr>
                        <a:t> through the assisted dying process?</a:t>
                      </a:r>
                    </a:p>
                    <a:p>
                      <a:pPr marL="342900" lvl="0" indent="-342900">
                        <a:lnSpc>
                          <a:spcPct val="110000"/>
                        </a:lnSpc>
                        <a:spcBef>
                          <a:spcPts val="400"/>
                        </a:spcBef>
                        <a:spcAft>
                          <a:spcPts val="400"/>
                        </a:spcAft>
                        <a:buSzPts val="800"/>
                        <a:buFont typeface="Symbol" panose="05050102010706020507" pitchFamily="18" charset="2"/>
                        <a:buChar char=""/>
                      </a:pPr>
                      <a:r>
                        <a:rPr lang="en-NZ" sz="1600" b="0" dirty="0">
                          <a:solidFill>
                            <a:schemeClr val="tx1"/>
                          </a:solidFill>
                          <a:effectLst/>
                        </a:rPr>
                        <a:t>What should the general practitioner do to ensure that </a:t>
                      </a:r>
                      <a:r>
                        <a:rPr lang="en-NZ" sz="1600" b="0" dirty="0" err="1">
                          <a:solidFill>
                            <a:schemeClr val="tx1"/>
                          </a:solidFill>
                          <a:effectLst/>
                        </a:rPr>
                        <a:t>Tipene</a:t>
                      </a:r>
                      <a:r>
                        <a:rPr lang="en-NZ" sz="1600" b="0" dirty="0">
                          <a:solidFill>
                            <a:schemeClr val="tx1"/>
                          </a:solidFill>
                          <a:effectLst/>
                        </a:rPr>
                        <a:t> understands what care options he has?</a:t>
                      </a:r>
                    </a:p>
                    <a:p>
                      <a:pPr marL="342900" lvl="0" indent="-342900">
                        <a:lnSpc>
                          <a:spcPct val="110000"/>
                        </a:lnSpc>
                        <a:spcBef>
                          <a:spcPts val="400"/>
                        </a:spcBef>
                        <a:spcAft>
                          <a:spcPts val="400"/>
                        </a:spcAft>
                        <a:buSzPts val="800"/>
                        <a:buFont typeface="Symbol" panose="05050102010706020507" pitchFamily="18" charset="2"/>
                        <a:buChar char=""/>
                      </a:pPr>
                      <a:r>
                        <a:rPr lang="en-NZ" sz="1600" b="0" dirty="0">
                          <a:solidFill>
                            <a:schemeClr val="tx1"/>
                          </a:solidFill>
                          <a:effectLst/>
                        </a:rPr>
                        <a:t>If </a:t>
                      </a:r>
                      <a:r>
                        <a:rPr lang="en-NZ" sz="1600" b="0" dirty="0" err="1">
                          <a:solidFill>
                            <a:schemeClr val="tx1"/>
                          </a:solidFill>
                          <a:effectLst/>
                        </a:rPr>
                        <a:t>Tipene</a:t>
                      </a:r>
                      <a:r>
                        <a:rPr lang="en-NZ" sz="1600" b="0" dirty="0">
                          <a:solidFill>
                            <a:schemeClr val="tx1"/>
                          </a:solidFill>
                          <a:effectLst/>
                        </a:rPr>
                        <a:t> goes ahead with getting an assessment for his eligibility for assisted dying, what additional considerations should the attending medical practitioner make given </a:t>
                      </a:r>
                      <a:r>
                        <a:rPr lang="en-NZ" sz="1600" b="0" dirty="0" err="1">
                          <a:solidFill>
                            <a:schemeClr val="tx1"/>
                          </a:solidFill>
                          <a:effectLst/>
                        </a:rPr>
                        <a:t>Tipene’s</a:t>
                      </a:r>
                      <a:r>
                        <a:rPr lang="en-NZ" sz="1600" b="0" dirty="0">
                          <a:solidFill>
                            <a:schemeClr val="tx1"/>
                          </a:solidFill>
                          <a:effectLst/>
                        </a:rPr>
                        <a:t> ongoing health needs, including his depression?</a:t>
                      </a:r>
                    </a:p>
                    <a:p>
                      <a:pPr marL="342900" lvl="0" indent="-342900">
                        <a:lnSpc>
                          <a:spcPct val="110000"/>
                        </a:lnSpc>
                        <a:spcBef>
                          <a:spcPts val="400"/>
                        </a:spcBef>
                        <a:spcAft>
                          <a:spcPts val="400"/>
                        </a:spcAft>
                        <a:buSzPts val="800"/>
                        <a:buFont typeface="Symbol" panose="05050102010706020507" pitchFamily="18" charset="2"/>
                        <a:buChar char=""/>
                      </a:pPr>
                      <a:r>
                        <a:rPr lang="en-NZ" sz="1600" b="0" dirty="0">
                          <a:solidFill>
                            <a:schemeClr val="tx1"/>
                          </a:solidFill>
                          <a:effectLst/>
                        </a:rPr>
                        <a:t>What complexities might </a:t>
                      </a:r>
                      <a:r>
                        <a:rPr lang="en-NZ" sz="1600" b="0" dirty="0" err="1">
                          <a:solidFill>
                            <a:schemeClr val="tx1"/>
                          </a:solidFill>
                          <a:effectLst/>
                        </a:rPr>
                        <a:t>Tipene’s</a:t>
                      </a:r>
                      <a:r>
                        <a:rPr lang="en-NZ" sz="1600" b="0" dirty="0">
                          <a:solidFill>
                            <a:schemeClr val="tx1"/>
                          </a:solidFill>
                          <a:effectLst/>
                        </a:rPr>
                        <a:t> rural location add to this situation?</a:t>
                      </a:r>
                      <a:endParaRPr lang="en-NZ" sz="1600" b="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40392" marR="40392" marT="0" marB="0"/>
                </a:tc>
                <a:extLst>
                  <a:ext uri="{0D108BD9-81ED-4DB2-BD59-A6C34878D82A}">
                    <a16:rowId xmlns:a16="http://schemas.microsoft.com/office/drawing/2014/main" val="545146447"/>
                  </a:ext>
                </a:extLst>
              </a:tr>
            </a:tbl>
          </a:graphicData>
        </a:graphic>
      </p:graphicFrame>
    </p:spTree>
    <p:extLst>
      <p:ext uri="{BB962C8B-B14F-4D97-AF65-F5344CB8AC3E}">
        <p14:creationId xmlns:p14="http://schemas.microsoft.com/office/powerpoint/2010/main" val="98792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Useful links</a:t>
            </a:r>
          </a:p>
        </p:txBody>
      </p:sp>
      <p:sp>
        <p:nvSpPr>
          <p:cNvPr id="3" name="Content Placeholder 2"/>
          <p:cNvSpPr>
            <a:spLocks noGrp="1"/>
          </p:cNvSpPr>
          <p:nvPr>
            <p:ph idx="1"/>
          </p:nvPr>
        </p:nvSpPr>
        <p:spPr>
          <a:xfrm>
            <a:off x="838200" y="1504950"/>
            <a:ext cx="10515600" cy="4400551"/>
          </a:xfrm>
        </p:spPr>
        <p:txBody>
          <a:bodyPr>
            <a:normAutofit fontScale="92500" lnSpcReduction="10000"/>
          </a:bodyPr>
          <a:lstStyle/>
          <a:p>
            <a:pPr marL="0" indent="0">
              <a:buNone/>
            </a:pPr>
            <a:r>
              <a:rPr lang="en-NZ" sz="2000" dirty="0">
                <a:solidFill>
                  <a:schemeClr val="tx1"/>
                </a:solidFill>
              </a:rPr>
              <a:t>MOH resources and more scenarios are all available on the </a:t>
            </a:r>
            <a:r>
              <a:rPr lang="en-NZ" sz="2000" dirty="0" err="1">
                <a:solidFill>
                  <a:schemeClr val="tx1"/>
                </a:solidFill>
              </a:rPr>
              <a:t>learnonline</a:t>
            </a:r>
            <a:r>
              <a:rPr lang="en-NZ" sz="2000" dirty="0">
                <a:solidFill>
                  <a:schemeClr val="tx1"/>
                </a:solidFill>
              </a:rPr>
              <a:t> site</a:t>
            </a:r>
          </a:p>
          <a:p>
            <a:pPr marL="0" indent="0">
              <a:buNone/>
            </a:pPr>
            <a:r>
              <a:rPr lang="en-NZ" sz="2000" dirty="0">
                <a:solidFill>
                  <a:schemeClr val="tx1"/>
                </a:solidFill>
                <a:hlinkClick r:id="rId2"/>
              </a:rPr>
              <a:t>https://learnonline.health.nz</a:t>
            </a:r>
            <a:r>
              <a:rPr lang="en-NZ" sz="2000" dirty="0">
                <a:solidFill>
                  <a:schemeClr val="tx1"/>
                </a:solidFill>
              </a:rPr>
              <a:t> </a:t>
            </a:r>
          </a:p>
          <a:p>
            <a:pPr marL="0" indent="0">
              <a:buNone/>
            </a:pPr>
            <a:r>
              <a:rPr lang="en-NZ" sz="2000" dirty="0">
                <a:solidFill>
                  <a:schemeClr val="tx1"/>
                </a:solidFill>
              </a:rPr>
              <a:t>This requires a login, and provides access to webinars, the training modules for all staff, and other resources.  </a:t>
            </a:r>
          </a:p>
          <a:p>
            <a:pPr marL="0" indent="0">
              <a:buNone/>
            </a:pPr>
            <a:r>
              <a:rPr lang="en-NZ" sz="2000" dirty="0">
                <a:solidFill>
                  <a:schemeClr val="tx1"/>
                </a:solidFill>
              </a:rPr>
              <a:t>Access to the in-depth training for providers of the service needs to be requested by email from the team at </a:t>
            </a:r>
            <a:r>
              <a:rPr lang="en-NZ" sz="2000" dirty="0">
                <a:solidFill>
                  <a:schemeClr val="tx1"/>
                </a:solidFill>
                <a:hlinkClick r:id="rId3"/>
              </a:rPr>
              <a:t>eolc@health.govt.nz</a:t>
            </a:r>
            <a:endParaRPr lang="en-NZ" sz="2000" dirty="0">
              <a:solidFill>
                <a:schemeClr val="tx1"/>
              </a:solidFill>
            </a:endParaRPr>
          </a:p>
          <a:p>
            <a:pPr marL="0" indent="0">
              <a:buNone/>
            </a:pPr>
            <a:r>
              <a:rPr lang="en-NZ" sz="2000" dirty="0">
                <a:solidFill>
                  <a:schemeClr val="tx1"/>
                </a:solidFill>
              </a:rPr>
              <a:t>Most of the resources are also on the MOH website: </a:t>
            </a:r>
          </a:p>
          <a:p>
            <a:pPr marL="0" indent="0">
              <a:buNone/>
            </a:pPr>
            <a:r>
              <a:rPr lang="en-NZ" sz="2000" dirty="0">
                <a:solidFill>
                  <a:schemeClr val="tx1"/>
                </a:solidFill>
              </a:rPr>
              <a:t> </a:t>
            </a:r>
            <a:r>
              <a:rPr lang="en-NZ" sz="2000" dirty="0">
                <a:solidFill>
                  <a:schemeClr val="tx1"/>
                </a:solidFill>
                <a:hlinkClick r:id="rId4"/>
              </a:rPr>
              <a:t>https://www.health.govt.nz/our-work/regulation-health-and-disability-system/end-life-choice-act-implementation/end-life-choice-act-implementation-resources</a:t>
            </a:r>
            <a:endParaRPr lang="en-NZ" sz="2000" dirty="0">
              <a:solidFill>
                <a:schemeClr val="tx1"/>
              </a:solidFill>
            </a:endParaRPr>
          </a:p>
          <a:p>
            <a:pPr marL="0" indent="0">
              <a:buNone/>
            </a:pPr>
            <a:r>
              <a:rPr lang="en-NZ" sz="2000" dirty="0">
                <a:solidFill>
                  <a:schemeClr val="tx1"/>
                </a:solidFill>
              </a:rPr>
              <a:t>The Conversation Guides and Handbook  are very useful </a:t>
            </a:r>
          </a:p>
          <a:p>
            <a:pPr marL="0" indent="0">
              <a:buNone/>
            </a:pPr>
            <a:r>
              <a:rPr lang="en-NZ" sz="2000" dirty="0">
                <a:solidFill>
                  <a:schemeClr val="tx1"/>
                </a:solidFill>
              </a:rPr>
              <a:t>The section 88 contract can be found here </a:t>
            </a:r>
            <a:r>
              <a:rPr lang="en-NZ" sz="2000" dirty="0">
                <a:solidFill>
                  <a:schemeClr val="tx1"/>
                </a:solidFill>
                <a:hlinkClick r:id="rId5"/>
              </a:rPr>
              <a:t>https://www.gazette.govt.nz/notice/id/2021-go4217/#Subpart%20BC</a:t>
            </a:r>
            <a:endParaRPr lang="en-NZ" sz="2000" dirty="0">
              <a:solidFill>
                <a:schemeClr val="tx1"/>
              </a:solidFill>
            </a:endParaRPr>
          </a:p>
          <a:p>
            <a:pPr marL="0" indent="0">
              <a:buNone/>
            </a:pPr>
            <a:r>
              <a:rPr lang="en-NZ" sz="2000" dirty="0">
                <a:solidFill>
                  <a:schemeClr val="tx1"/>
                </a:solidFill>
              </a:rPr>
              <a:t>The Pinnacle website is excellent of course </a:t>
            </a:r>
            <a:r>
              <a:rPr lang="en-NZ" sz="2000" dirty="0">
                <a:solidFill>
                  <a:schemeClr val="tx1"/>
                </a:solidFill>
                <a:hlinkClick r:id="rId6"/>
              </a:rPr>
              <a:t>https://www.pinnaclepractices.co.nz/resources/end-of-life-choice-act/</a:t>
            </a:r>
            <a:endParaRPr lang="en-NZ" sz="2000" dirty="0">
              <a:solidFill>
                <a:schemeClr val="tx1"/>
              </a:solidFill>
            </a:endParaRPr>
          </a:p>
          <a:p>
            <a:pPr marL="0" indent="0">
              <a:buNone/>
            </a:pPr>
            <a:endParaRPr lang="en-NZ" sz="2000" dirty="0">
              <a:solidFill>
                <a:schemeClr val="tx1"/>
              </a:solidFill>
            </a:endParaRPr>
          </a:p>
          <a:p>
            <a:pPr marL="0" indent="0">
              <a:buNone/>
            </a:pPr>
            <a:endParaRPr lang="en-NZ"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NZ" sz="2000" dirty="0">
              <a:solidFill>
                <a:schemeClr val="tx1"/>
              </a:solidFill>
            </a:endParaRPr>
          </a:p>
          <a:p>
            <a:pPr marL="0" indent="0">
              <a:buNone/>
            </a:pPr>
            <a:endParaRPr lang="en-NZ" dirty="0">
              <a:solidFill>
                <a:schemeClr val="tx1"/>
              </a:solidFill>
            </a:endParaRPr>
          </a:p>
          <a:p>
            <a:pPr marL="0" indent="0">
              <a:buNone/>
            </a:pPr>
            <a:endParaRPr lang="en-NZ" dirty="0">
              <a:solidFill>
                <a:schemeClr val="tx1"/>
              </a:solidFill>
            </a:endParaRPr>
          </a:p>
        </p:txBody>
      </p:sp>
    </p:spTree>
    <p:extLst>
      <p:ext uri="{BB962C8B-B14F-4D97-AF65-F5344CB8AC3E}">
        <p14:creationId xmlns:p14="http://schemas.microsoft.com/office/powerpoint/2010/main" val="2096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9A07-DB5B-49FA-88C5-F344760C913D}"/>
              </a:ext>
            </a:extLst>
          </p:cNvPr>
          <p:cNvSpPr>
            <a:spLocks noGrp="1"/>
          </p:cNvSpPr>
          <p:nvPr>
            <p:ph type="title"/>
          </p:nvPr>
        </p:nvSpPr>
        <p:spPr/>
        <p:txBody>
          <a:bodyPr/>
          <a:lstStyle/>
          <a:p>
            <a:r>
              <a:rPr lang="en-NZ" dirty="0"/>
              <a:t>Are you ready ? </a:t>
            </a:r>
          </a:p>
        </p:txBody>
      </p:sp>
      <p:sp>
        <p:nvSpPr>
          <p:cNvPr id="3" name="Content Placeholder 2">
            <a:extLst>
              <a:ext uri="{FF2B5EF4-FFF2-40B4-BE49-F238E27FC236}">
                <a16:creationId xmlns:a16="http://schemas.microsoft.com/office/drawing/2014/main" id="{D6F390EE-D524-4F2B-8C73-6A91BD50332E}"/>
              </a:ext>
            </a:extLst>
          </p:cNvPr>
          <p:cNvSpPr>
            <a:spLocks noGrp="1"/>
          </p:cNvSpPr>
          <p:nvPr>
            <p:ph idx="1"/>
          </p:nvPr>
        </p:nvSpPr>
        <p:spPr/>
        <p:txBody>
          <a:bodyPr/>
          <a:lstStyle/>
          <a:p>
            <a:pPr marL="457200" indent="-457200">
              <a:buAutoNum type="arabicPeriod"/>
            </a:pPr>
            <a:r>
              <a:rPr lang="en-NZ" dirty="0"/>
              <a:t>Have key clinical and admin staff do the three </a:t>
            </a:r>
            <a:r>
              <a:rPr lang="en-NZ" dirty="0" err="1"/>
              <a:t>learnonline</a:t>
            </a:r>
            <a:r>
              <a:rPr lang="en-NZ" dirty="0"/>
              <a:t> modules. </a:t>
            </a:r>
          </a:p>
          <a:p>
            <a:pPr marL="457200" indent="-457200">
              <a:buAutoNum type="arabicPeriod"/>
            </a:pPr>
            <a:r>
              <a:rPr lang="en-NZ" dirty="0"/>
              <a:t>Use this group to adapt the Pinnacle draft policy to your practice setting. </a:t>
            </a:r>
          </a:p>
          <a:p>
            <a:pPr marL="457200" indent="-457200">
              <a:buAutoNum type="arabicPeriod"/>
            </a:pPr>
            <a:r>
              <a:rPr lang="en-NZ" dirty="0"/>
              <a:t>Appoint a “champion” who can keep up to date and provide the rest of the team with advice when needed. </a:t>
            </a:r>
          </a:p>
          <a:p>
            <a:pPr marL="457200" indent="-457200">
              <a:buAutoNum type="arabicPeriod"/>
            </a:pPr>
            <a:r>
              <a:rPr lang="en-NZ" dirty="0"/>
              <a:t>Ask all staff to do at least the first </a:t>
            </a:r>
            <a:r>
              <a:rPr lang="en-NZ" dirty="0" err="1"/>
              <a:t>learnonline</a:t>
            </a:r>
            <a:r>
              <a:rPr lang="en-NZ" dirty="0"/>
              <a:t> module, ideally clinical staff do all three.  </a:t>
            </a:r>
          </a:p>
          <a:p>
            <a:pPr marL="457200" indent="-457200">
              <a:buAutoNum type="arabicPeriod"/>
            </a:pPr>
            <a:r>
              <a:rPr lang="en-NZ" dirty="0"/>
              <a:t>Hold a staff meeting to discuss your practice policy on assisted dying and explore staff concerns.  </a:t>
            </a:r>
          </a:p>
          <a:p>
            <a:pPr marL="457200" indent="-457200">
              <a:buAutoNum type="arabicPeriod"/>
            </a:pPr>
            <a:r>
              <a:rPr lang="en-NZ" dirty="0"/>
              <a:t>Use the scenarios to test out your practice readiness.  </a:t>
            </a:r>
          </a:p>
        </p:txBody>
      </p:sp>
    </p:spTree>
    <p:extLst>
      <p:ext uri="{BB962C8B-B14F-4D97-AF65-F5344CB8AC3E}">
        <p14:creationId xmlns:p14="http://schemas.microsoft.com/office/powerpoint/2010/main" val="57457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5541" y="3572131"/>
            <a:ext cx="7867650" cy="1725411"/>
          </a:xfrm>
        </p:spPr>
        <p:txBody>
          <a:bodyPr>
            <a:normAutofit fontScale="90000"/>
          </a:bodyPr>
          <a:lstStyle/>
          <a:p>
            <a:r>
              <a:rPr lang="en-NZ" dirty="0"/>
              <a:t>Assisted Dying</a:t>
            </a:r>
            <a:br>
              <a:rPr lang="en-NZ" dirty="0"/>
            </a:br>
            <a:br>
              <a:rPr lang="en-NZ" dirty="0"/>
            </a:br>
            <a:r>
              <a:rPr lang="en-NZ" dirty="0"/>
              <a:t>A (draft) practice meeting resource</a:t>
            </a:r>
          </a:p>
        </p:txBody>
      </p:sp>
    </p:spTree>
    <p:extLst>
      <p:ext uri="{BB962C8B-B14F-4D97-AF65-F5344CB8AC3E}">
        <p14:creationId xmlns:p14="http://schemas.microsoft.com/office/powerpoint/2010/main" val="428174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Overview</a:t>
            </a:r>
          </a:p>
        </p:txBody>
      </p:sp>
      <p:sp>
        <p:nvSpPr>
          <p:cNvPr id="3" name="Content Placeholder 2"/>
          <p:cNvSpPr>
            <a:spLocks noGrp="1"/>
          </p:cNvSpPr>
          <p:nvPr>
            <p:ph idx="1"/>
          </p:nvPr>
        </p:nvSpPr>
        <p:spPr>
          <a:xfrm>
            <a:off x="838200" y="1575739"/>
            <a:ext cx="10515600" cy="4079875"/>
          </a:xfrm>
        </p:spPr>
        <p:txBody>
          <a:bodyPr>
            <a:normAutofit/>
          </a:bodyPr>
          <a:lstStyle/>
          <a:p>
            <a:pPr algn="l">
              <a:buFont typeface="Arial" panose="020B0604020202020204" pitchFamily="34" charset="0"/>
              <a:buChar char="•"/>
            </a:pPr>
            <a:r>
              <a:rPr lang="en-NZ" b="0" i="0" dirty="0">
                <a:solidFill>
                  <a:srgbClr val="000000"/>
                </a:solidFill>
                <a:effectLst/>
              </a:rPr>
              <a:t>People will be able to request assisted dying from 7 November 2021.</a:t>
            </a:r>
          </a:p>
          <a:p>
            <a:pPr algn="l">
              <a:buFont typeface="Arial" panose="020B0604020202020204" pitchFamily="34" charset="0"/>
              <a:buChar char="•"/>
            </a:pPr>
            <a:r>
              <a:rPr lang="en-NZ" b="0" i="0" dirty="0">
                <a:solidFill>
                  <a:srgbClr val="000000"/>
                </a:solidFill>
                <a:effectLst/>
              </a:rPr>
              <a:t>A person must meet strict criteria to be eligible for assisted dying.</a:t>
            </a:r>
          </a:p>
          <a:p>
            <a:pPr algn="l">
              <a:buFont typeface="Arial" panose="020B0604020202020204" pitchFamily="34" charset="0"/>
              <a:buChar char="•"/>
            </a:pPr>
            <a:r>
              <a:rPr lang="en-NZ" b="0" i="0" dirty="0">
                <a:solidFill>
                  <a:srgbClr val="000000"/>
                </a:solidFill>
                <a:effectLst/>
              </a:rPr>
              <a:t>A person must be competent to make an informed decision about assisted dying.</a:t>
            </a:r>
          </a:p>
          <a:p>
            <a:pPr algn="l">
              <a:buFont typeface="Arial" panose="020B0604020202020204" pitchFamily="34" charset="0"/>
              <a:buChar char="•"/>
            </a:pPr>
            <a:r>
              <a:rPr lang="en-NZ" b="0" i="0" dirty="0">
                <a:solidFill>
                  <a:srgbClr val="000000"/>
                </a:solidFill>
                <a:effectLst/>
              </a:rPr>
              <a:t>The person must raise the topic of assisted dying first, it must not be presented to them as an option.</a:t>
            </a:r>
          </a:p>
          <a:p>
            <a:pPr algn="l">
              <a:buFont typeface="Arial" panose="020B0604020202020204" pitchFamily="34" charset="0"/>
              <a:buChar char="•"/>
            </a:pPr>
            <a:r>
              <a:rPr lang="en-NZ" b="0" i="0" dirty="0">
                <a:solidFill>
                  <a:srgbClr val="000000"/>
                </a:solidFill>
                <a:effectLst/>
              </a:rPr>
              <a:t>Providers of assisted dying services must have the appropriate skills and knowledge to assess, counsel and administer medication.</a:t>
            </a:r>
          </a:p>
          <a:p>
            <a:pPr algn="l">
              <a:buFont typeface="Arial" panose="020B0604020202020204" pitchFamily="34" charset="0"/>
              <a:buChar char="•"/>
            </a:pPr>
            <a:r>
              <a:rPr lang="en-NZ" b="0" i="0" dirty="0">
                <a:solidFill>
                  <a:srgbClr val="000000"/>
                </a:solidFill>
                <a:effectLst/>
              </a:rPr>
              <a:t>The process can stop at any time.</a:t>
            </a:r>
          </a:p>
          <a:p>
            <a:pPr marL="0" indent="0">
              <a:buNone/>
            </a:pPr>
            <a:endParaRPr lang="en-US" dirty="0">
              <a:solidFill>
                <a:schemeClr val="tx1"/>
              </a:solidFill>
            </a:endParaRPr>
          </a:p>
          <a:p>
            <a:endParaRPr lang="en-US" dirty="0">
              <a:solidFill>
                <a:schemeClr val="tx1"/>
              </a:solidFill>
            </a:endParaRPr>
          </a:p>
          <a:p>
            <a:endParaRPr lang="en-US" dirty="0"/>
          </a:p>
          <a:p>
            <a:pPr marL="0" indent="0">
              <a:buNone/>
            </a:pPr>
            <a:endParaRPr lang="en-NZ" dirty="0"/>
          </a:p>
        </p:txBody>
      </p:sp>
    </p:spTree>
    <p:extLst>
      <p:ext uri="{BB962C8B-B14F-4D97-AF65-F5344CB8AC3E}">
        <p14:creationId xmlns:p14="http://schemas.microsoft.com/office/powerpoint/2010/main" val="3607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6865" y="2373952"/>
            <a:ext cx="7867650" cy="1725411"/>
          </a:xfrm>
        </p:spPr>
        <p:txBody>
          <a:bodyPr>
            <a:normAutofit fontScale="90000"/>
          </a:bodyPr>
          <a:lstStyle/>
          <a:p>
            <a:r>
              <a:rPr lang="en-NZ" dirty="0"/>
              <a:t>Have you done the </a:t>
            </a:r>
            <a:r>
              <a:rPr lang="en-NZ" dirty="0" err="1"/>
              <a:t>learnonline</a:t>
            </a:r>
            <a:r>
              <a:rPr lang="en-NZ" dirty="0"/>
              <a:t> modules yet?</a:t>
            </a:r>
          </a:p>
        </p:txBody>
      </p:sp>
    </p:spTree>
    <p:extLst>
      <p:ext uri="{BB962C8B-B14F-4D97-AF65-F5344CB8AC3E}">
        <p14:creationId xmlns:p14="http://schemas.microsoft.com/office/powerpoint/2010/main" val="396488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4D961E-F97E-418A-BDD9-FAEBBDAD2B72}"/>
              </a:ext>
            </a:extLst>
          </p:cNvPr>
          <p:cNvPicPr>
            <a:picLocks noChangeAspect="1"/>
          </p:cNvPicPr>
          <p:nvPr/>
        </p:nvPicPr>
        <p:blipFill>
          <a:blip r:embed="rId2"/>
          <a:stretch>
            <a:fillRect/>
          </a:stretch>
        </p:blipFill>
        <p:spPr>
          <a:xfrm>
            <a:off x="94161" y="118099"/>
            <a:ext cx="5907246" cy="6562823"/>
          </a:xfrm>
          <a:prstGeom prst="rect">
            <a:avLst/>
          </a:prstGeom>
        </p:spPr>
      </p:pic>
      <p:sp>
        <p:nvSpPr>
          <p:cNvPr id="5" name="TextBox 4">
            <a:extLst>
              <a:ext uri="{FF2B5EF4-FFF2-40B4-BE49-F238E27FC236}">
                <a16:creationId xmlns:a16="http://schemas.microsoft.com/office/drawing/2014/main" id="{8D7D340D-5100-4619-BB15-B9C47255DE8E}"/>
              </a:ext>
            </a:extLst>
          </p:cNvPr>
          <p:cNvSpPr txBox="1"/>
          <p:nvPr/>
        </p:nvSpPr>
        <p:spPr>
          <a:xfrm>
            <a:off x="6905297" y="683172"/>
            <a:ext cx="4561489" cy="5847755"/>
          </a:xfrm>
          <a:prstGeom prst="rect">
            <a:avLst/>
          </a:prstGeom>
          <a:noFill/>
        </p:spPr>
        <p:txBody>
          <a:bodyPr wrap="square" rtlCol="0">
            <a:spAutoFit/>
          </a:bodyPr>
          <a:lstStyle/>
          <a:p>
            <a:r>
              <a:rPr lang="en-NZ" sz="1600" dirty="0"/>
              <a:t>This is not an acute service. </a:t>
            </a:r>
          </a:p>
          <a:p>
            <a:endParaRPr lang="en-NZ" sz="1600" dirty="0"/>
          </a:p>
          <a:p>
            <a:r>
              <a:rPr lang="en-NZ" sz="1600" dirty="0"/>
              <a:t>It will usually take several weeks at least from the person making the request until the service is approved. </a:t>
            </a:r>
          </a:p>
          <a:p>
            <a:endParaRPr lang="en-NZ" sz="1600" dirty="0"/>
          </a:p>
          <a:p>
            <a:r>
              <a:rPr lang="en-NZ" sz="1600" dirty="0"/>
              <a:t>To be eligible a person must meet ALL the following criteria: </a:t>
            </a:r>
          </a:p>
          <a:p>
            <a:endParaRPr lang="en-NZ" sz="1600" dirty="0"/>
          </a:p>
          <a:p>
            <a:pPr algn="l">
              <a:buFont typeface="Arial" panose="020B0604020202020204" pitchFamily="34" charset="0"/>
              <a:buChar char="•"/>
            </a:pPr>
            <a:r>
              <a:rPr lang="en-NZ" sz="1600" b="0" i="0" dirty="0">
                <a:solidFill>
                  <a:srgbClr val="002639"/>
                </a:solidFill>
                <a:effectLst/>
              </a:rPr>
              <a:t> aged 18 years or over </a:t>
            </a:r>
          </a:p>
          <a:p>
            <a:pPr algn="l">
              <a:buFont typeface="Arial" panose="020B0604020202020204" pitchFamily="34" charset="0"/>
              <a:buChar char="•"/>
            </a:pPr>
            <a:r>
              <a:rPr lang="en-NZ" sz="1600" b="0" i="0" dirty="0">
                <a:solidFill>
                  <a:srgbClr val="002639"/>
                </a:solidFill>
                <a:effectLst/>
              </a:rPr>
              <a:t> a citizen or permanent resident of New Zealand </a:t>
            </a:r>
          </a:p>
          <a:p>
            <a:pPr algn="l">
              <a:buFont typeface="Arial" panose="020B0604020202020204" pitchFamily="34" charset="0"/>
              <a:buChar char="•"/>
            </a:pPr>
            <a:r>
              <a:rPr lang="en-NZ" sz="1600" b="0" i="0" dirty="0">
                <a:solidFill>
                  <a:srgbClr val="002639"/>
                </a:solidFill>
                <a:effectLst/>
              </a:rPr>
              <a:t> suffering  from a terminal illness that is likely to end their life within 6 months</a:t>
            </a:r>
          </a:p>
          <a:p>
            <a:pPr algn="l">
              <a:buFont typeface="Arial" panose="020B0604020202020204" pitchFamily="34" charset="0"/>
              <a:buChar char="•"/>
            </a:pPr>
            <a:r>
              <a:rPr lang="en-NZ" sz="1600" dirty="0">
                <a:solidFill>
                  <a:srgbClr val="002639"/>
                </a:solidFill>
              </a:rPr>
              <a:t>  </a:t>
            </a:r>
            <a:r>
              <a:rPr lang="en-NZ" sz="1600" b="0" i="0" dirty="0">
                <a:solidFill>
                  <a:srgbClr val="002639"/>
                </a:solidFill>
                <a:effectLst/>
              </a:rPr>
              <a:t>in an advanced state of irreversible decline in physical capability</a:t>
            </a:r>
          </a:p>
          <a:p>
            <a:pPr algn="l">
              <a:buFont typeface="Arial" panose="020B0604020202020204" pitchFamily="34" charset="0"/>
              <a:buChar char="•"/>
            </a:pPr>
            <a:r>
              <a:rPr lang="en-NZ" sz="1600" b="0" i="0" dirty="0">
                <a:solidFill>
                  <a:srgbClr val="002639"/>
                </a:solidFill>
                <a:effectLst/>
              </a:rPr>
              <a:t> experiencing unbearable suffering that cannot be relieved in a manner that the person considers tolerable</a:t>
            </a:r>
          </a:p>
          <a:p>
            <a:pPr algn="l">
              <a:buFont typeface="Arial" panose="020B0604020202020204" pitchFamily="34" charset="0"/>
              <a:buChar char="•"/>
            </a:pPr>
            <a:r>
              <a:rPr lang="en-NZ" sz="1600" dirty="0">
                <a:solidFill>
                  <a:srgbClr val="002639"/>
                </a:solidFill>
              </a:rPr>
              <a:t> </a:t>
            </a:r>
            <a:r>
              <a:rPr lang="en-NZ" sz="1600" b="0" i="0" dirty="0">
                <a:solidFill>
                  <a:srgbClr val="002639"/>
                </a:solidFill>
                <a:effectLst/>
              </a:rPr>
              <a:t>competent to make an informed decision about assisted dying.</a:t>
            </a:r>
          </a:p>
          <a:p>
            <a:endParaRPr lang="en-NZ" dirty="0"/>
          </a:p>
          <a:p>
            <a:endParaRPr lang="en-NZ" dirty="0"/>
          </a:p>
          <a:p>
            <a:endParaRPr lang="en-NZ" dirty="0"/>
          </a:p>
        </p:txBody>
      </p:sp>
    </p:spTree>
    <p:extLst>
      <p:ext uri="{BB962C8B-B14F-4D97-AF65-F5344CB8AC3E}">
        <p14:creationId xmlns:p14="http://schemas.microsoft.com/office/powerpoint/2010/main" val="153845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NZ" dirty="0"/>
              <a:t>Options and obligations</a:t>
            </a:r>
            <a:br>
              <a:rPr lang="en-NZ" dirty="0"/>
            </a:br>
            <a:endParaRPr lang="en-NZ" dirty="0"/>
          </a:p>
        </p:txBody>
      </p:sp>
      <p:sp>
        <p:nvSpPr>
          <p:cNvPr id="3" name="Content Placeholder 2"/>
          <p:cNvSpPr>
            <a:spLocks noGrp="1"/>
          </p:cNvSpPr>
          <p:nvPr>
            <p:ph idx="1"/>
          </p:nvPr>
        </p:nvSpPr>
        <p:spPr>
          <a:xfrm>
            <a:off x="838200" y="1450429"/>
            <a:ext cx="10515600" cy="4455072"/>
          </a:xfrm>
        </p:spPr>
        <p:txBody>
          <a:bodyPr>
            <a:normAutofit lnSpcReduction="10000"/>
          </a:bodyPr>
          <a:lstStyle/>
          <a:p>
            <a:r>
              <a:rPr lang="en-NZ" dirty="0">
                <a:solidFill>
                  <a:schemeClr val="tx1"/>
                </a:solidFill>
              </a:rPr>
              <a:t>Medical and nurse practitioners, psychiatrists and pharmacists can choose whether they would like to be involved with or provide assisted dying as a service. </a:t>
            </a:r>
          </a:p>
          <a:p>
            <a:r>
              <a:rPr lang="en-NZ" dirty="0">
                <a:solidFill>
                  <a:schemeClr val="tx1"/>
                </a:solidFill>
              </a:rPr>
              <a:t>Providers without the necessary skills and training need to refer on to another provider on the Support &amp; Consultation for End of Life in NZ (SCENZ) group list. </a:t>
            </a:r>
          </a:p>
          <a:p>
            <a:r>
              <a:rPr lang="en-NZ" dirty="0">
                <a:solidFill>
                  <a:schemeClr val="tx1"/>
                </a:solidFill>
              </a:rPr>
              <a:t>Conscientious objectors may choose not to provide assisted dying services. </a:t>
            </a:r>
          </a:p>
          <a:p>
            <a:r>
              <a:rPr lang="en-NZ" dirty="0">
                <a:solidFill>
                  <a:schemeClr val="tx1"/>
                </a:solidFill>
              </a:rPr>
              <a:t>Conscientious objectors have a legal obligation to inform the person of their objection and direct them to the SCENZ group list. </a:t>
            </a:r>
          </a:p>
          <a:p>
            <a:r>
              <a:rPr lang="en-NZ" dirty="0">
                <a:solidFill>
                  <a:schemeClr val="tx1"/>
                </a:solidFill>
              </a:rPr>
              <a:t>Health professionals cannot inhibit someone's access to assisted dying services</a:t>
            </a:r>
          </a:p>
        </p:txBody>
      </p:sp>
    </p:spTree>
    <p:extLst>
      <p:ext uri="{BB962C8B-B14F-4D97-AF65-F5344CB8AC3E}">
        <p14:creationId xmlns:p14="http://schemas.microsoft.com/office/powerpoint/2010/main" val="291422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NZ" dirty="0"/>
              <a:t>Oversight of assisted dying</a:t>
            </a:r>
          </a:p>
        </p:txBody>
      </p:sp>
      <p:sp>
        <p:nvSpPr>
          <p:cNvPr id="3" name="Content Placeholder 2"/>
          <p:cNvSpPr>
            <a:spLocks noGrp="1"/>
          </p:cNvSpPr>
          <p:nvPr>
            <p:ph idx="1"/>
          </p:nvPr>
        </p:nvSpPr>
        <p:spPr>
          <a:xfrm>
            <a:off x="386255" y="1205515"/>
            <a:ext cx="10515600" cy="4079875"/>
          </a:xfrm>
        </p:spPr>
        <p:txBody>
          <a:bodyPr>
            <a:normAutofit fontScale="92500" lnSpcReduction="10000"/>
          </a:bodyPr>
          <a:lstStyle/>
          <a:p>
            <a:r>
              <a:rPr lang="en-NZ" dirty="0">
                <a:solidFill>
                  <a:schemeClr val="tx1"/>
                </a:solidFill>
              </a:rPr>
              <a:t>The MOH is responsible for the Act and the work program to implement it. </a:t>
            </a:r>
          </a:p>
          <a:p>
            <a:r>
              <a:rPr lang="en-NZ" dirty="0">
                <a:solidFill>
                  <a:schemeClr val="tx1"/>
                </a:solidFill>
              </a:rPr>
              <a:t>The SCENZ group</a:t>
            </a:r>
          </a:p>
          <a:p>
            <a:pPr lvl="1"/>
            <a:r>
              <a:rPr lang="en-NZ" dirty="0">
                <a:solidFill>
                  <a:schemeClr val="tx1"/>
                </a:solidFill>
              </a:rPr>
              <a:t>maintains a list of health practitioners who are willing to be involved in assisted dying. </a:t>
            </a:r>
          </a:p>
          <a:p>
            <a:pPr lvl="1"/>
            <a:r>
              <a:rPr lang="en-NZ" dirty="0">
                <a:solidFill>
                  <a:schemeClr val="tx1"/>
                </a:solidFill>
              </a:rPr>
              <a:t>is responsible for standards of care, medical and legal procedures and provision of practical assistance.</a:t>
            </a:r>
          </a:p>
          <a:p>
            <a:r>
              <a:rPr lang="en-NZ" dirty="0">
                <a:solidFill>
                  <a:schemeClr val="tx1"/>
                </a:solidFill>
              </a:rPr>
              <a:t>The Registrar (assisted dying)</a:t>
            </a:r>
          </a:p>
          <a:p>
            <a:pPr lvl="1"/>
            <a:r>
              <a:rPr lang="en-NZ" dirty="0">
                <a:solidFill>
                  <a:schemeClr val="tx1"/>
                </a:solidFill>
              </a:rPr>
              <a:t>checks that the processes required by the Act are complied with and approves care to the patient to continue.</a:t>
            </a:r>
          </a:p>
          <a:p>
            <a:r>
              <a:rPr lang="en-NZ" dirty="0">
                <a:solidFill>
                  <a:schemeClr val="tx1"/>
                </a:solidFill>
              </a:rPr>
              <a:t>The EOLC review committee</a:t>
            </a:r>
          </a:p>
          <a:p>
            <a:pPr lvl="1"/>
            <a:r>
              <a:rPr lang="en-NZ" dirty="0">
                <a:solidFill>
                  <a:schemeClr val="tx1"/>
                </a:solidFill>
              </a:rPr>
              <a:t>considers reports about the assisted death, reports to the registrar on compliance with the Act. </a:t>
            </a:r>
          </a:p>
          <a:p>
            <a:pPr lvl="1"/>
            <a:endParaRPr lang="en-NZ" dirty="0">
              <a:solidFill>
                <a:schemeClr val="tx1"/>
              </a:solidFill>
            </a:endParaRPr>
          </a:p>
          <a:p>
            <a:endParaRPr lang="en-NZ" dirty="0">
              <a:solidFill>
                <a:schemeClr val="tx1"/>
              </a:solidFill>
            </a:endParaRPr>
          </a:p>
        </p:txBody>
      </p:sp>
    </p:spTree>
    <p:extLst>
      <p:ext uri="{BB962C8B-B14F-4D97-AF65-F5344CB8AC3E}">
        <p14:creationId xmlns:p14="http://schemas.microsoft.com/office/powerpoint/2010/main" val="56108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Communication issues  </a:t>
            </a:r>
          </a:p>
        </p:txBody>
      </p:sp>
      <p:sp>
        <p:nvSpPr>
          <p:cNvPr id="3" name="Content Placeholder 2"/>
          <p:cNvSpPr>
            <a:spLocks noGrp="1"/>
          </p:cNvSpPr>
          <p:nvPr>
            <p:ph idx="1"/>
          </p:nvPr>
        </p:nvSpPr>
        <p:spPr>
          <a:xfrm>
            <a:off x="838200" y="1690688"/>
            <a:ext cx="10515600" cy="4146550"/>
          </a:xfrm>
        </p:spPr>
        <p:txBody>
          <a:bodyPr>
            <a:noAutofit/>
          </a:bodyPr>
          <a:lstStyle/>
          <a:p>
            <a:r>
              <a:rPr lang="en-NZ" dirty="0">
                <a:solidFill>
                  <a:schemeClr val="tx1"/>
                </a:solidFill>
              </a:rPr>
              <a:t>It is important to think about how you will respond if assisted dying is raised with you.</a:t>
            </a:r>
          </a:p>
          <a:p>
            <a:r>
              <a:rPr lang="en-NZ" dirty="0">
                <a:solidFill>
                  <a:schemeClr val="tx1"/>
                </a:solidFill>
              </a:rPr>
              <a:t>The person requesting assisted dying must be the first to raise it. </a:t>
            </a:r>
          </a:p>
          <a:p>
            <a:r>
              <a:rPr lang="en-NZ" dirty="0">
                <a:solidFill>
                  <a:schemeClr val="tx1"/>
                </a:solidFill>
              </a:rPr>
              <a:t>A health professional cannot suggest assisted dying as an option or initiate discussion unless the person has done so first. </a:t>
            </a:r>
          </a:p>
          <a:p>
            <a:r>
              <a:rPr lang="en-NZ" dirty="0">
                <a:solidFill>
                  <a:schemeClr val="tx1"/>
                </a:solidFill>
              </a:rPr>
              <a:t>If someone asks about options (i.e. palliative care) you cannot suggest assisted dying.</a:t>
            </a:r>
          </a:p>
          <a:p>
            <a:r>
              <a:rPr lang="en-NZ" dirty="0">
                <a:solidFill>
                  <a:schemeClr val="tx1"/>
                </a:solidFill>
              </a:rPr>
              <a:t>If a friend/relative asks about assisted dying you can direct them to general information about the service. </a:t>
            </a:r>
          </a:p>
          <a:p>
            <a:r>
              <a:rPr lang="en-NZ" dirty="0">
                <a:solidFill>
                  <a:schemeClr val="tx1"/>
                </a:solidFill>
              </a:rPr>
              <a:t>Whanau, carers, welfare guardians or EPOA cannot request or make a decision about assisted dying on a persons behalf. </a:t>
            </a:r>
          </a:p>
          <a:p>
            <a:pPr marL="0" indent="0">
              <a:buNone/>
            </a:pPr>
            <a:endParaRPr lang="en-NZ" sz="2000" dirty="0">
              <a:solidFill>
                <a:schemeClr val="tx1"/>
              </a:solidFill>
            </a:endParaRPr>
          </a:p>
          <a:p>
            <a:endParaRPr lang="en-NZ" sz="2000" dirty="0">
              <a:solidFill>
                <a:schemeClr val="tx1"/>
              </a:solidFill>
            </a:endParaRPr>
          </a:p>
          <a:p>
            <a:endParaRPr lang="en-NZ" sz="2000" dirty="0"/>
          </a:p>
        </p:txBody>
      </p:sp>
    </p:spTree>
    <p:extLst>
      <p:ext uri="{BB962C8B-B14F-4D97-AF65-F5344CB8AC3E}">
        <p14:creationId xmlns:p14="http://schemas.microsoft.com/office/powerpoint/2010/main" val="3934886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PowerPoint Template" id="{D68014AE-1FFA-4FDF-978A-3DC57839C0CA}" vid="{387C068A-6D5A-4A2D-AB79-3E95629603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44536592F8D54DADCA3AF5182A33AF" ma:contentTypeVersion="16" ma:contentTypeDescription="Create a new document." ma:contentTypeScope="" ma:versionID="69db6c29842b561d4ef8f10e788a055e">
  <xsd:schema xmlns:xsd="http://www.w3.org/2001/XMLSchema" xmlns:xs="http://www.w3.org/2001/XMLSchema" xmlns:p="http://schemas.microsoft.com/office/2006/metadata/properties" xmlns:ns1="http://schemas.microsoft.com/sharepoint/v3" xmlns:ns3="6fed759b-6ab0-4b6a-bb0f-a37c989d8794" xmlns:ns4="25f9a32d-59a8-444c-bbb8-87505c9cf46d" targetNamespace="http://schemas.microsoft.com/office/2006/metadata/properties" ma:root="true" ma:fieldsID="a9f14c080a46de7d8e484417b8ed6fa7" ns1:_="" ns3:_="" ns4:_="">
    <xsd:import namespace="http://schemas.microsoft.com/sharepoint/v3"/>
    <xsd:import namespace="6fed759b-6ab0-4b6a-bb0f-a37c989d8794"/>
    <xsd:import namespace="25f9a32d-59a8-444c-bbb8-87505c9cf4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ed759b-6ab0-4b6a-bb0f-a37c989d87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f9a32d-59a8-444c-bbb8-87505c9cf46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504FBF2-9820-4929-8DE9-9B59E13D67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ed759b-6ab0-4b6a-bb0f-a37c989d8794"/>
    <ds:schemaRef ds:uri="25f9a32d-59a8-444c-bbb8-87505c9cf4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E223DB-03B6-4ACE-9D5A-DD2D73FB02EE}">
  <ds:schemaRefs>
    <ds:schemaRef ds:uri="http://schemas.microsoft.com/sharepoint/v3/contenttype/forms"/>
  </ds:schemaRefs>
</ds:datastoreItem>
</file>

<file path=customXml/itemProps3.xml><?xml version="1.0" encoding="utf-8"?>
<ds:datastoreItem xmlns:ds="http://schemas.openxmlformats.org/officeDocument/2006/customXml" ds:itemID="{0DA93A40-A954-4CAA-B538-967D9110112B}">
  <ds:schemaRefs>
    <ds:schemaRef ds:uri="http://schemas.microsoft.com/office/2006/documentManagement/types"/>
    <ds:schemaRef ds:uri="http://schemas.openxmlformats.org/package/2006/metadata/core-properties"/>
    <ds:schemaRef ds:uri="http://schemas.microsoft.com/sharepoint/v3"/>
    <ds:schemaRef ds:uri="http://www.w3.org/XML/1998/namespace"/>
    <ds:schemaRef ds:uri="http://purl.org/dc/elements/1.1/"/>
    <ds:schemaRef ds:uri="http://purl.org/dc/dcmitype/"/>
    <ds:schemaRef ds:uri="http://schemas.microsoft.com/office/infopath/2007/PartnerControls"/>
    <ds:schemaRef ds:uri="http://purl.org/dc/terms/"/>
    <ds:schemaRef ds:uri="25f9a32d-59a8-444c-bbb8-87505c9cf46d"/>
    <ds:schemaRef ds:uri="6fed759b-6ab0-4b6a-bb0f-a37c989d879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114</TotalTime>
  <Words>1842</Words>
  <Application>Microsoft Office PowerPoint</Application>
  <PresentationFormat>Widescreen</PresentationFormat>
  <Paragraphs>139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Assisted Dying Services - a readiness guide</vt:lpstr>
      <vt:lpstr>Are you ready ? </vt:lpstr>
      <vt:lpstr>Assisted Dying  A (draft) practice meeting resource</vt:lpstr>
      <vt:lpstr>Overview</vt:lpstr>
      <vt:lpstr>Have you done the learnonline modules yet?</vt:lpstr>
      <vt:lpstr>PowerPoint Presentation</vt:lpstr>
      <vt:lpstr>Options and obligations </vt:lpstr>
      <vt:lpstr>Oversight of assisted dying</vt:lpstr>
      <vt:lpstr>Communication issues  </vt:lpstr>
      <vt:lpstr>In our practice …  </vt:lpstr>
      <vt:lpstr>Scenarios – are we ready ?   </vt:lpstr>
      <vt:lpstr>Scenario one – Rangi </vt:lpstr>
      <vt:lpstr>Scenario two – Josie </vt:lpstr>
      <vt:lpstr>Scenario three – Tipene </vt:lpstr>
      <vt:lpstr>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Assisted Dying Services - a readiness guide</dc:title>
  <dc:creator>Helen</dc:creator>
  <cp:lastModifiedBy>Jo Scott-Jones</cp:lastModifiedBy>
  <cp:revision>6</cp:revision>
  <dcterms:created xsi:type="dcterms:W3CDTF">2021-10-01T00:58:26Z</dcterms:created>
  <dcterms:modified xsi:type="dcterms:W3CDTF">2021-10-07T03:01:29Z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0x010100FC44536592F8D54DADCA3AF5182A33AF</vt:lpwstr>
  </property>
</Properties>
</file>