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2" r:id="rId6"/>
    <p:sldId id="285" r:id="rId7"/>
    <p:sldId id="287" r:id="rId8"/>
    <p:sldId id="290" r:id="rId9"/>
    <p:sldId id="289" r:id="rId10"/>
    <p:sldId id="291" r:id="rId11"/>
    <p:sldId id="284" r:id="rId12"/>
    <p:sldId id="286" r:id="rId13"/>
    <p:sldId id="283" r:id="rId14"/>
    <p:sldId id="292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BB6DB2-97BF-4E60-AA90-FC0D9FDD5A44}" v="58" dt="2021-11-22T03:14:45.432"/>
    <p1510:client id="{3D8E8691-1BF0-B76B-3630-C82C9788FF17}" v="7" dt="2022-07-19T04:09:38.419"/>
    <p1510:client id="{46FE1BEC-A468-FE8C-30F8-11D8E2394A1F}" v="930" dt="2022-07-19T05:49:27.345"/>
    <p1510:client id="{8115B48E-52B9-2C78-08D6-91043BD0F1B7}" v="6" dt="2022-07-19T20:41:31.5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4.xml" Id="rId8" /><Relationship Type="http://schemas.openxmlformats.org/officeDocument/2006/relationships/slide" Target="slides/slide9.xml" Id="rId13" /><Relationship Type="http://schemas.openxmlformats.org/officeDocument/2006/relationships/theme" Target="theme/theme1.xml" Id="rId18" /><Relationship Type="http://schemas.openxmlformats.org/officeDocument/2006/relationships/customXml" Target="../customXml/item3.xml" Id="rId3" /><Relationship Type="http://schemas.microsoft.com/office/2015/10/relationships/revisionInfo" Target="revisionInfo.xml" Id="rId21" /><Relationship Type="http://schemas.openxmlformats.org/officeDocument/2006/relationships/slide" Target="slides/slide3.xml" Id="rId7" /><Relationship Type="http://schemas.openxmlformats.org/officeDocument/2006/relationships/slide" Target="slides/slide8.xml" Id="rId12" /><Relationship Type="http://schemas.openxmlformats.org/officeDocument/2006/relationships/viewProps" Target="viewProps.xml" Id="rId17" /><Relationship Type="http://schemas.openxmlformats.org/officeDocument/2006/relationships/customXml" Target="../customXml/item2.xml" Id="rId2" /><Relationship Type="http://schemas.openxmlformats.org/officeDocument/2006/relationships/presProps" Target="presProps.xml" Id="rId16" /><Relationship Type="http://schemas.openxmlformats.org/officeDocument/2006/relationships/customXml" Target="../customXml/item1.xml" Id="rId1" /><Relationship Type="http://schemas.openxmlformats.org/officeDocument/2006/relationships/slide" Target="slides/slide2.xml" Id="rId6" /><Relationship Type="http://schemas.openxmlformats.org/officeDocument/2006/relationships/slide" Target="slides/slide7.xml" Id="rId11" /><Relationship Type="http://schemas.openxmlformats.org/officeDocument/2006/relationships/slide" Target="slides/slide1.xml" Id="rId5" /><Relationship Type="http://schemas.openxmlformats.org/officeDocument/2006/relationships/slide" Target="slides/slide11.xml" Id="rId15" /><Relationship Type="http://schemas.openxmlformats.org/officeDocument/2006/relationships/slide" Target="slides/slide6.xml" Id="rId10" /><Relationship Type="http://schemas.openxmlformats.org/officeDocument/2006/relationships/tableStyles" Target="tableStyles.xml" Id="rId19" /><Relationship Type="http://schemas.openxmlformats.org/officeDocument/2006/relationships/slideMaster" Target="slideMasters/slideMaster1.xml" Id="rId4" /><Relationship Type="http://schemas.openxmlformats.org/officeDocument/2006/relationships/slide" Target="slides/slide5.xml" Id="rId9" /><Relationship Type="http://schemas.openxmlformats.org/officeDocument/2006/relationships/slide" Target="slides/slide10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DFEA73-A57D-4F61-BC2F-B46D04D5B4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9C4A84-35F5-4526-AD56-9FBE8133C2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C8F4F-8B72-412C-B478-9A0582F93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869CF-5559-413A-9694-47FC08255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547459-96BB-46C0-9BD8-5CC66C6AE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71203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CEE17-CE9D-4708-BD0E-9DBC469AA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ECECF8-E4AE-4D72-8C27-D2E6981E9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4407FF-C8EE-4993-B9D9-B929BF604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68EE8A-3B2E-4FA0-8D24-A7E19989B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A27ECB-55B7-4946-8C02-2EDA9CC51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6198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4DE093-0AD3-4C6C-9D46-978AC6E63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E87A0-6A62-4FDB-B6C1-FA89F35576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FB7F5F-F09F-415A-B91B-6CA8D424C9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15A27-669B-42BB-825D-3583B2B426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F0D55-1B30-43A6-A37F-37EB3CE57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55417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036CAF-A7F1-49A5-98FC-1DE49DD34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652199-E450-43D4-983D-144D45086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00092-D911-4D76-88CC-50FF4B74A5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50E6F-C4A7-4A63-A0EA-FB6918DD9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315CC2-FF2A-4E68-924D-BE5D73786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778326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DBF5B3-4F65-4BA9-B5F2-2BCD5E1158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2D96B-73B7-44F2-A8E6-3E6C096F3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AA863-E370-4809-894D-DC92C60BA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FE862-C9E6-4B93-B76E-5F801A3D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417AED-A1C6-4F77-8ABC-D8DE4F65B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09418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E3B777-5665-46F8-B980-479E8D16A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256D-4820-4597-8314-0648A6791A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CCCDB3-4E75-4D89-9348-FC5B88239A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7BDCB-16C1-4A37-899A-4933FA5A2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6BB767-AE45-4DDA-B673-C08447569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AA640-27D1-441A-82D9-566E1E39A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4433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3B414-5851-4DD5-8834-4B1E903F6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36D14-007F-4F82-87A6-A31D32A8B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2F4404-0E26-4FAA-93DD-618FBA9FE5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17A556B-622D-490B-B4E1-AB6D7FCC2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40DAE4-71BA-4912-9F61-F56C8DFCB7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3946A98-D9AB-4C72-B3F9-8001EF3FB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CC7FD0-9576-4DCC-8A6B-C5FCA74C2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448762-93BA-4FB6-AF85-6C8B4A177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66203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88B912-911B-4C88-B70E-B3DFE9AE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BA872D-F810-4692-97E5-F5E7FADC3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8B9A73A-C558-4227-98BD-B0CFF6773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0E76BF-D96B-4CC2-B22C-6B3877909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9708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47EEF-B503-443F-91F1-DEB85E7F1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98D950-6C08-4792-8D21-4B149343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D74A0-7494-4060-ACB0-854F1D3E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94202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DA303-CA26-4B03-B376-CC025881A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48E2DA-BE94-4A03-94BB-C4732CD0C3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0B51CB-2478-48BF-A55C-D2166C9AFA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8D2E27-F3CC-495F-8412-84B6C55B4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1CF91C-8E20-4156-AAB5-A09AB2148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CCB1-CCD6-41B0-8058-801FC304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848733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E9AA08-AC17-4E01-9018-E60C5CD4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B507AFC-6B6A-4DA5-9847-B1D53C172F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2AF2FC-254D-450D-AC12-1426772F0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FAEC28-D237-4041-8156-2EC39D124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9BA6D8-3B85-4E8F-AE6B-FF312025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4E9719-D870-488D-B391-376C7A4BE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12320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F0BDCE-66EE-4C6F-9500-D878FC08E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E10DE0-2E5A-4BFA-950B-DE036F5443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AE6BD-35E7-4DC6-9C19-1D3E38F2A9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0C757C-A340-4A35-A8B3-F8C80A49965F}" type="datetimeFigureOut">
              <a:rPr lang="en-NZ" smtClean="0"/>
              <a:t>19/07/2022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D2C43E-D562-46FF-957B-A41F0BB75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C08369-15EB-45BA-86A7-4BAB9CE844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F039E-CABE-418E-8A6E-B7D9278F215F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212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zssd.org.n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innaclepractices.co.nz/events/diabetes-basic-level-education-day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thesafezoneproject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facebook.com/PrideInHealth/" TargetMode="External"/><Relationship Id="rId5" Type="http://schemas.openxmlformats.org/officeDocument/2006/relationships/hyperlink" Target="https://transcare.ucsf.edu/guidelines" TargetMode="External"/><Relationship Id="rId4" Type="http://schemas.openxmlformats.org/officeDocument/2006/relationships/hyperlink" Target="https://www.lgbtqiahealtheducation.org/publication/medical-care-of-trans-and-gender-diverse-adults-2021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rthosp.nhs.uk/departments/diabetes/docs/Super%20Six%20Model%20of%20Care%205%20years%20on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D274FF2-0773-4BE0-9F9F-6AAA8C9EB2C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28"/>
          <a:stretch/>
        </p:blipFill>
        <p:spPr bwMode="auto">
          <a:xfrm>
            <a:off x="-708544" y="-102860"/>
            <a:ext cx="12191999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95D13-E7A0-4A60-AB79-CDDC116CDF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325550"/>
            <a:ext cx="10058400" cy="357477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normAutofit/>
          </a:bodyPr>
          <a:lstStyle/>
          <a:p>
            <a:r>
              <a:rPr lang="en-NZ" sz="5200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Clinical </a:t>
            </a:r>
            <a:r>
              <a:rPr lang="en-NZ" sz="5200" err="1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Advisary</a:t>
            </a:r>
            <a:r>
              <a:rPr lang="en-NZ" sz="5200">
                <a:solidFill>
                  <a:srgbClr val="FFFFFF"/>
                </a:solidFill>
                <a:latin typeface="+mn-lt"/>
                <a:cs typeface="Aparajita" panose="020B0502040204020203" pitchFamily="18" charset="0"/>
              </a:rPr>
              <a:t> Peer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B0B982-A851-4564-A225-F375FEBA04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072043"/>
            <a:ext cx="10058400" cy="128270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NZ" dirty="0">
                <a:solidFill>
                  <a:srgbClr val="FFFFFF"/>
                </a:solidFill>
              </a:rPr>
              <a:t>									19.07.22</a:t>
            </a:r>
          </a:p>
        </p:txBody>
      </p:sp>
    </p:spTree>
    <p:extLst>
      <p:ext uri="{BB962C8B-B14F-4D97-AF65-F5344CB8AC3E}">
        <p14:creationId xmlns:p14="http://schemas.microsoft.com/office/powerpoint/2010/main" val="3541719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4988" y="365125"/>
            <a:ext cx="4738812" cy="1288577"/>
          </a:xfrm>
        </p:spPr>
        <p:txBody>
          <a:bodyPr>
            <a:normAutofit/>
          </a:bodyPr>
          <a:lstStyle/>
          <a:p>
            <a:r>
              <a:rPr lang="en-NZ" sz="4000">
                <a:cs typeface="Calibri Light"/>
              </a:rPr>
              <a:t>What next....</a:t>
            </a:r>
            <a:endParaRPr lang="en-NZ" sz="40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5020" y="1916349"/>
            <a:ext cx="6228780" cy="42606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NZ" sz="2000">
                <a:cs typeface="Calibri"/>
              </a:rPr>
              <a:t>Diabetologist: recruiting</a:t>
            </a:r>
            <a:endParaRPr lang="en-NZ" sz="2000" dirty="0">
              <a:cs typeface="Calibri"/>
            </a:endParaRPr>
          </a:p>
          <a:p>
            <a:r>
              <a:rPr lang="en-NZ" sz="2000">
                <a:cs typeface="Calibri"/>
              </a:rPr>
              <a:t>Movement of the hospital based CNS's into community working too</a:t>
            </a:r>
          </a:p>
          <a:p>
            <a:endParaRPr lang="en-N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17354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7522" y="365125"/>
            <a:ext cx="5636278" cy="1288577"/>
          </a:xfrm>
        </p:spPr>
        <p:txBody>
          <a:bodyPr>
            <a:normAutofit/>
          </a:bodyPr>
          <a:lstStyle/>
          <a:p>
            <a:r>
              <a:rPr lang="en-NZ" sz="4000">
                <a:cs typeface="Calibri Light"/>
              </a:rPr>
              <a:t>What can we do now...</a:t>
            </a:r>
            <a:endParaRPr lang="en-NZ" sz="40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2420" y="1916349"/>
            <a:ext cx="6711380" cy="4260614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NZ" sz="2000">
                <a:cs typeface="Calibri"/>
              </a:rPr>
              <a:t>Power BI dashboards to see how you compare to others!</a:t>
            </a:r>
          </a:p>
          <a:p>
            <a:endParaRPr lang="en-NZ" sz="2000" dirty="0">
              <a:cs typeface="Calibri" panose="020F0502020204030204"/>
            </a:endParaRPr>
          </a:p>
          <a:p>
            <a:r>
              <a:rPr lang="en-NZ" sz="2000">
                <a:cs typeface="Calibri" panose="020F0502020204030204"/>
              </a:rPr>
              <a:t>NZSDD: </a:t>
            </a:r>
            <a:r>
              <a:rPr lang="en-NZ" sz="2000" dirty="0">
                <a:ea typeface="+mn-lt"/>
                <a:cs typeface="+mn-lt"/>
                <a:hlinkClick r:id="rId3"/>
              </a:rPr>
              <a:t>Home - New Zealand Society for the Study of Diabetes (nzssd.org.nz)</a:t>
            </a:r>
          </a:p>
          <a:p>
            <a:endParaRPr lang="en-NZ" sz="2000" dirty="0">
              <a:cs typeface="Calibri" panose="020F0502020204030204"/>
            </a:endParaRPr>
          </a:p>
          <a:p>
            <a:r>
              <a:rPr lang="en-NZ" sz="2000">
                <a:cs typeface="Calibri" panose="020F0502020204030204"/>
              </a:rPr>
              <a:t>Upskill in diabetes: training for nurses and GP's via Pinnacle</a:t>
            </a:r>
          </a:p>
          <a:p>
            <a:r>
              <a:rPr lang="en-NZ" sz="2000">
                <a:cs typeface="Calibri" panose="020F0502020204030204"/>
              </a:rPr>
              <a:t>e.g. </a:t>
            </a:r>
            <a:r>
              <a:rPr lang="en-NZ" sz="2000" dirty="0">
                <a:ea typeface="+mn-lt"/>
                <a:cs typeface="+mn-lt"/>
                <a:hlinkClick r:id="rId4"/>
              </a:rPr>
              <a:t>Diabetes basic level education day | Pinnacle Practices</a:t>
            </a:r>
            <a:endParaRPr lang="en-NZ" sz="2000" dirty="0">
              <a:cs typeface="Calibri" panose="020F0502020204030204"/>
            </a:endParaRPr>
          </a:p>
          <a:p>
            <a:endParaRPr lang="en-NZ" sz="2000" dirty="0">
              <a:cs typeface="Calibri" panose="020F0502020204030204"/>
            </a:endParaRPr>
          </a:p>
          <a:p>
            <a:r>
              <a:rPr lang="en-NZ" sz="2000">
                <a:cs typeface="Calibri" panose="020F0502020204030204"/>
              </a:rPr>
              <a:t>My personal plan: Prescribe empagliflozin and Dulaglutide where possible</a:t>
            </a:r>
            <a:endParaRPr lang="en-NZ" sz="20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605389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9990" y="1804458"/>
            <a:ext cx="8625010" cy="1288577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endParaRPr lang="en-US" sz="4000" dirty="0">
              <a:ea typeface="+mj-lt"/>
              <a:cs typeface="+mj-lt"/>
            </a:endParaRPr>
          </a:p>
          <a:p>
            <a:pPr algn="ctr"/>
            <a:r>
              <a:rPr lang="en-US" sz="4800" dirty="0">
                <a:ea typeface="+mj-lt"/>
                <a:cs typeface="+mj-lt"/>
              </a:rPr>
              <a:t>Care of Transgender Patients </a:t>
            </a:r>
            <a:br>
              <a:rPr lang="en-US" sz="4800" dirty="0">
                <a:ea typeface="+mj-lt"/>
                <a:cs typeface="+mj-lt"/>
              </a:rPr>
            </a:br>
            <a:r>
              <a:rPr lang="en-US" sz="4800" dirty="0">
                <a:ea typeface="+mj-lt"/>
                <a:cs typeface="+mj-lt"/>
              </a:rPr>
              <a:t>in General Practice</a:t>
            </a:r>
            <a:endParaRPr lang="en-NZ" sz="4800">
              <a:ea typeface="+mj-lt"/>
              <a:cs typeface="+mj-lt"/>
            </a:endParaRPr>
          </a:p>
          <a:p>
            <a:endParaRPr lang="en-NZ" sz="4800" dirty="0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15223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19588" y="365125"/>
            <a:ext cx="6034212" cy="865244"/>
          </a:xfrm>
        </p:spPr>
        <p:txBody>
          <a:bodyPr>
            <a:normAutofit/>
          </a:bodyPr>
          <a:lstStyle/>
          <a:p>
            <a:r>
              <a:rPr lang="en-NZ" sz="4000" dirty="0">
                <a:cs typeface="Calibri Light"/>
              </a:rPr>
              <a:t>Why does it Matter?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52287" y="1357550"/>
            <a:ext cx="8963512" cy="5395146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An estimated 1% of New Zealanders are transgender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Transgender people experience significant health disparities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New Zealand data demonstrates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71% of gender diverse people are currently experiencing high levels of psychological distress (vs 8% of general population)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55% have seriously considered suicide in the last 12 months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37% have made a prior suicide attempt</a:t>
            </a:r>
          </a:p>
          <a:p>
            <a:pPr lvl="3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1 in 5 secondary students had made a prior suicide attempt</a:t>
            </a:r>
          </a:p>
          <a:p>
            <a:pPr lvl="2">
              <a:lnSpc>
                <a:spcPct val="100000"/>
              </a:lnSpc>
            </a:pPr>
            <a:r>
              <a:rPr lang="en-US" dirty="0">
                <a:ea typeface="+mn-lt"/>
                <a:cs typeface="+mn-lt"/>
              </a:rPr>
              <a:t>When transgender people have support from their GP, they experience improved mental health despite ongoing negative healthcare experiences. (strong association – see </a:t>
            </a:r>
            <a:r>
              <a:rPr lang="en-US" dirty="0" err="1">
                <a:ea typeface="+mn-lt"/>
                <a:cs typeface="+mn-lt"/>
              </a:rPr>
              <a:t>Traharne</a:t>
            </a:r>
            <a:r>
              <a:rPr lang="en-US" dirty="0">
                <a:ea typeface="+mn-lt"/>
                <a:cs typeface="+mn-lt"/>
              </a:rPr>
              <a:t> GJ, et al 2022)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Non-NZ data: 1:5 transgender people delayed or didn’t seek care due to fear of discrimination in the past year (US)</a:t>
            </a:r>
            <a:endParaRPr lang="en-NZ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There is evidence for other health outcome disparities (e.g. cardiovascular health outcomes, substance use disorder)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695251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0520" y="365125"/>
            <a:ext cx="8972146" cy="1288577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ea typeface="+mj-lt"/>
                <a:cs typeface="+mj-lt"/>
              </a:rPr>
              <a:t>Transgender Health in Primary Care: </a:t>
            </a:r>
            <a:br>
              <a:rPr lang="en-US" sz="4000" dirty="0">
                <a:ea typeface="+mj-lt"/>
                <a:cs typeface="+mj-lt"/>
              </a:rPr>
            </a:br>
            <a:r>
              <a:rPr lang="en-US" sz="3600" i="1" dirty="0">
                <a:ea typeface="+mj-lt"/>
                <a:cs typeface="+mj-lt"/>
              </a:rPr>
              <a:t>95% of it has nothing to do with hormones</a:t>
            </a:r>
            <a:endParaRPr lang="en-US" sz="3600" i="1">
              <a:cs typeface="Calibri Light" panose="020F0302020204030204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3420" y="1975615"/>
            <a:ext cx="9539246" cy="420134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This is my personal view.  A transgender person can get hormone from a number of places (though more on this later).  They </a:t>
            </a:r>
            <a:r>
              <a:rPr lang="en-US" sz="2000" i="1" dirty="0">
                <a:ea typeface="+mn-lt"/>
                <a:cs typeface="+mn-lt"/>
              </a:rPr>
              <a:t>cannot</a:t>
            </a:r>
            <a:r>
              <a:rPr lang="en-US" sz="2000" dirty="0">
                <a:ea typeface="+mn-lt"/>
                <a:cs typeface="+mn-lt"/>
              </a:rPr>
              <a:t> get a supportive GP from anywhere other than General Practice.  The simple presence of a supportive GP improves outcomes.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Transgender people need supportive environments within primary care practices whether or not that particular practice offers gender affirming hormone therapy.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Speaking to a number of transgender/gender diverse people in Taranaki, this is often not the experience people are having.</a:t>
            </a:r>
          </a:p>
          <a:p>
            <a:pPr>
              <a:lnSpc>
                <a:spcPct val="100000"/>
              </a:lnSpc>
            </a:pP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We need to create environments which are culturally safe for gender diverse people – and we need people to know they are stepping into a culturally safe place.</a:t>
            </a:r>
            <a:endParaRPr lang="en-NZ" sz="2000" dirty="0">
              <a:ea typeface="+mn-lt"/>
              <a:cs typeface="+mn-lt"/>
            </a:endParaRPr>
          </a:p>
          <a:p>
            <a:endParaRPr lang="en-N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8434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456" y="365125"/>
            <a:ext cx="9302344" cy="1288577"/>
          </a:xfrm>
        </p:spPr>
        <p:txBody>
          <a:bodyPr>
            <a:normAutofit/>
          </a:bodyPr>
          <a:lstStyle/>
          <a:p>
            <a:r>
              <a:rPr lang="en-US" sz="4000" dirty="0">
                <a:ea typeface="+mj-lt"/>
                <a:cs typeface="+mj-lt"/>
              </a:rPr>
              <a:t>Shortfalls in Access to Gender Affirming Care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72420" y="1899416"/>
            <a:ext cx="8684113" cy="4616213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Counting Ourselves 2018 (NZ data)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19% of transgender persons who desired hormone were unable to access</a:t>
            </a:r>
          </a:p>
          <a:p>
            <a:pPr lvl="1"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67% of trans men unable to access chest surgery</a:t>
            </a:r>
            <a:endParaRPr lang="en-US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50% of trans women unable to access voice therapy</a:t>
            </a:r>
            <a:endParaRPr lang="en-US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49% of trans women unable to access genital surgery</a:t>
            </a: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There is no single, national policy for what services are available in each DHB, nor what the process is for accessing care.</a:t>
            </a:r>
            <a:endParaRPr lang="en-US" sz="2000" dirty="0">
              <a:ea typeface="+mn-lt"/>
              <a:cs typeface="+mn-lt"/>
            </a:endParaRPr>
          </a:p>
          <a:p>
            <a:pPr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PATHA states that access to gender affirming care is treated as not essential</a:t>
            </a:r>
            <a:endParaRPr lang="en-US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Postcode lottery as to which services are available</a:t>
            </a:r>
            <a:endParaRPr lang="en-US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</a:pPr>
            <a:r>
              <a:rPr lang="en-NZ" sz="2000" dirty="0">
                <a:ea typeface="+mn-lt"/>
                <a:cs typeface="+mn-lt"/>
              </a:rPr>
              <a:t>Public services are insufficiently funded, resulting in long wait lists.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596218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65855" y="365125"/>
            <a:ext cx="8387945" cy="1288577"/>
          </a:xfrm>
        </p:spPr>
        <p:txBody>
          <a:bodyPr>
            <a:normAutofit/>
          </a:bodyPr>
          <a:lstStyle/>
          <a:p>
            <a:r>
              <a:rPr lang="en-NZ" sz="4000" dirty="0">
                <a:ea typeface="+mj-lt"/>
                <a:cs typeface="+mj-lt"/>
              </a:rPr>
              <a:t>… but we still need access to hormones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7954" y="2382015"/>
            <a:ext cx="7735846" cy="379494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The model in Taranaki has required secondary care involvement.  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Need for 6 counselling visits prior to initiation of GAHT</a:t>
            </a:r>
          </a:p>
          <a:p>
            <a:pPr lvl="1"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In our community engagement, trans/gender diverse people have stated this has caused delays in receiving gender affirming care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Primary care can prescribe GAHT, and I believe do this better than secondary care.</a:t>
            </a:r>
          </a:p>
          <a:p>
            <a:pPr>
              <a:lnSpc>
                <a:spcPct val="100000"/>
              </a:lnSpc>
            </a:pPr>
            <a:r>
              <a:rPr lang="en-US" sz="2000" dirty="0">
                <a:ea typeface="+mn-lt"/>
                <a:cs typeface="+mn-lt"/>
              </a:rPr>
              <a:t>Informed consent model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0315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84667" y="-93133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655" y="365125"/>
            <a:ext cx="8591145" cy="1288577"/>
          </a:xfrm>
        </p:spPr>
        <p:txBody>
          <a:bodyPr>
            <a:normAutofit/>
          </a:bodyPr>
          <a:lstStyle/>
          <a:p>
            <a:pPr algn="ctr"/>
            <a:r>
              <a:rPr lang="en-NZ" sz="4000" dirty="0">
                <a:cs typeface="Calibri Light"/>
              </a:rPr>
              <a:t>What can we do from tomorrow in GP?</a:t>
            </a:r>
            <a:br>
              <a:rPr lang="en-NZ" sz="4000" dirty="0">
                <a:cs typeface="Calibri Light"/>
              </a:rPr>
            </a:br>
            <a:r>
              <a:rPr lang="en-NZ" sz="4000" dirty="0">
                <a:cs typeface="Calibri Light"/>
              </a:rPr>
              <a:t>A opportunity to brainstorm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98287" y="1747016"/>
            <a:ext cx="8455513" cy="442994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NZ" sz="2000" dirty="0">
                <a:cs typeface="Calibri"/>
              </a:rPr>
              <a:t>What does it look like to be "Transgender competent"</a:t>
            </a:r>
          </a:p>
          <a:p>
            <a:r>
              <a:rPr lang="en-NZ" sz="2000" dirty="0">
                <a:cs typeface="Calibri"/>
              </a:rPr>
              <a:t>How can our practices be safer spaces for our transgender patients?</a:t>
            </a:r>
          </a:p>
          <a:p>
            <a:r>
              <a:rPr lang="en-NZ" sz="2000" dirty="0">
                <a:cs typeface="Calibri"/>
              </a:rPr>
              <a:t>Where can we look for resources to support our journey to competence?</a:t>
            </a:r>
          </a:p>
          <a:p>
            <a:endParaRPr lang="en-NZ" sz="2000" dirty="0">
              <a:cs typeface="Calibri"/>
            </a:endParaRPr>
          </a:p>
          <a:p>
            <a:r>
              <a:rPr lang="en-NZ" sz="2000" dirty="0">
                <a:cs typeface="Calibri"/>
              </a:rPr>
              <a:t>Pinnacle Resource page on its way</a:t>
            </a:r>
          </a:p>
          <a:p>
            <a:r>
              <a:rPr lang="en-NZ" sz="2000">
                <a:cs typeface="Calibri"/>
              </a:rPr>
              <a:t>RNZCGP: I have seen some resources, but can't find now!!!</a:t>
            </a:r>
          </a:p>
          <a:p>
            <a:r>
              <a:rPr lang="en-NZ" sz="2000">
                <a:ea typeface="+mn-lt"/>
                <a:cs typeface="+mn-lt"/>
              </a:rPr>
              <a:t>The Safe Zone Project: </a:t>
            </a:r>
            <a:r>
              <a:rPr lang="en-NZ" sz="2000" dirty="0">
                <a:ea typeface="+mn-lt"/>
                <a:cs typeface="+mn-lt"/>
                <a:hlinkClick r:id="rId3"/>
              </a:rPr>
              <a:t>https://thesafezoneproject.com/</a:t>
            </a:r>
            <a:endParaRPr lang="en-NZ" sz="2000">
              <a:ea typeface="+mn-lt"/>
              <a:cs typeface="+mn-lt"/>
            </a:endParaRPr>
          </a:p>
          <a:p>
            <a:r>
              <a:rPr lang="en-NZ" sz="2000" dirty="0">
                <a:ea typeface="+mn-lt"/>
                <a:cs typeface="+mn-lt"/>
                <a:hlinkClick r:id="rId4"/>
              </a:rPr>
              <a:t>https://www.lgbtqiahealtheducation.org/publication/medical-care-of-trans-and-gender-diverse-adults-2021/</a:t>
            </a:r>
            <a:endParaRPr lang="en-NZ" sz="2000" dirty="0">
              <a:ea typeface="+mn-lt"/>
              <a:cs typeface="+mn-lt"/>
            </a:endParaRPr>
          </a:p>
          <a:p>
            <a:r>
              <a:rPr lang="en-NZ" sz="2000" dirty="0">
                <a:ea typeface="+mn-lt"/>
                <a:cs typeface="+mn-lt"/>
                <a:hlinkClick r:id="rId5"/>
              </a:rPr>
              <a:t>https://transcare.ucsf.edu/guidelines</a:t>
            </a:r>
          </a:p>
          <a:p>
            <a:r>
              <a:rPr lang="en-NZ" sz="2000" dirty="0">
                <a:ea typeface="+mn-lt"/>
                <a:cs typeface="+mn-lt"/>
                <a:hlinkClick r:id="rId6"/>
              </a:rPr>
              <a:t>(20+) Pride in Health | Facebook</a:t>
            </a:r>
            <a:endParaRPr lang="en-NZ" sz="2000" dirty="0">
              <a:cs typeface="Calibri"/>
            </a:endParaRPr>
          </a:p>
          <a:p>
            <a:endParaRPr lang="en-N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294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055" y="365125"/>
            <a:ext cx="5644745" cy="1288577"/>
          </a:xfrm>
        </p:spPr>
        <p:txBody>
          <a:bodyPr>
            <a:normAutofit/>
          </a:bodyPr>
          <a:lstStyle/>
          <a:p>
            <a:r>
              <a:rPr lang="en-NZ" sz="4000" dirty="0">
                <a:cs typeface="Calibri Light"/>
              </a:rPr>
              <a:t>Diabetes Integrated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4554" y="1713149"/>
            <a:ext cx="8269246" cy="4980280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NZ" sz="2000">
                <a:cs typeface="Calibri"/>
              </a:rPr>
              <a:t>Change in the model of care for diabetes delivery in the last year or so</a:t>
            </a:r>
            <a:endParaRPr lang="en-NZ" sz="2000" dirty="0">
              <a:cs typeface="Calibri"/>
            </a:endParaRPr>
          </a:p>
          <a:p>
            <a:r>
              <a:rPr lang="en-NZ" sz="2000">
                <a:cs typeface="Calibri"/>
              </a:rPr>
              <a:t>Community delivered care</a:t>
            </a:r>
            <a:endParaRPr lang="en-NZ" sz="2000" dirty="0">
              <a:cs typeface="Calibri"/>
            </a:endParaRPr>
          </a:p>
          <a:p>
            <a:r>
              <a:rPr lang="en-NZ" sz="2000">
                <a:cs typeface="Calibri"/>
              </a:rPr>
              <a:t>Reduced primary/secondary divide</a:t>
            </a:r>
          </a:p>
          <a:p>
            <a:r>
              <a:rPr lang="en-NZ" sz="2000">
                <a:cs typeface="Calibri"/>
              </a:rPr>
              <a:t>X2 Community CNS's now with us in Pinnacle: Lewese and Rhonda</a:t>
            </a:r>
          </a:p>
          <a:p>
            <a:r>
              <a:rPr lang="en-NZ" sz="2000">
                <a:cs typeface="Calibri"/>
              </a:rPr>
              <a:t>International model: Super six in Portsmouth, UK</a:t>
            </a:r>
          </a:p>
          <a:p>
            <a:pPr marL="0" indent="0">
              <a:buNone/>
            </a:pPr>
            <a:r>
              <a:rPr lang="en-NZ" sz="2000">
                <a:cs typeface="Calibri"/>
              </a:rPr>
              <a:t>      - </a:t>
            </a:r>
            <a:r>
              <a:rPr lang="en-NZ" sz="2000">
                <a:ea typeface="+mn-lt"/>
                <a:cs typeface="+mn-lt"/>
              </a:rPr>
              <a:t>Inpatient diabetes</a:t>
            </a:r>
            <a:endParaRPr lang="en-NZ" sz="2000" dirty="0">
              <a:cs typeface="Calibri"/>
            </a:endParaRPr>
          </a:p>
          <a:p>
            <a:pPr marL="0" indent="0">
              <a:buNone/>
            </a:pPr>
            <a:r>
              <a:rPr lang="en-NZ" sz="2000">
                <a:ea typeface="+mn-lt"/>
                <a:cs typeface="+mn-lt"/>
              </a:rPr>
              <a:t>      - Foot diabetes (with predefined criteria)</a:t>
            </a:r>
            <a:endParaRPr lang="en-NZ">
              <a:cs typeface="Calibri" panose="020F0502020204030204"/>
            </a:endParaRPr>
          </a:p>
          <a:p>
            <a:pPr marL="0" indent="0">
              <a:buNone/>
            </a:pPr>
            <a:r>
              <a:rPr lang="en-NZ" sz="2000">
                <a:ea typeface="+mn-lt"/>
                <a:cs typeface="+mn-lt"/>
              </a:rPr>
              <a:t>      - Type 1 diabetes, including adolescents</a:t>
            </a:r>
            <a:endParaRPr lang="en-NZ">
              <a:cs typeface="Calibri" panose="020F0502020204030204"/>
            </a:endParaRPr>
          </a:p>
          <a:p>
            <a:pPr marL="0" indent="0">
              <a:buNone/>
            </a:pPr>
            <a:r>
              <a:rPr lang="en-NZ" sz="2000">
                <a:ea typeface="+mn-lt"/>
                <a:cs typeface="+mn-lt"/>
              </a:rPr>
              <a:t>      - Insulin Pump services</a:t>
            </a:r>
            <a:endParaRPr lang="en-NZ">
              <a:cs typeface="Calibri" panose="020F0502020204030204"/>
            </a:endParaRPr>
          </a:p>
          <a:p>
            <a:pPr marL="0" indent="0">
              <a:buNone/>
            </a:pPr>
            <a:r>
              <a:rPr lang="en-NZ" sz="2000">
                <a:ea typeface="+mn-lt"/>
                <a:cs typeface="+mn-lt"/>
              </a:rPr>
              <a:t>      - Low eGFR or patients on renal dialysis</a:t>
            </a:r>
            <a:endParaRPr lang="en-NZ">
              <a:cs typeface="Calibri" panose="020F0502020204030204"/>
            </a:endParaRPr>
          </a:p>
          <a:p>
            <a:pPr marL="0" indent="0">
              <a:buNone/>
            </a:pPr>
            <a:r>
              <a:rPr lang="en-NZ" sz="2000">
                <a:ea typeface="+mn-lt"/>
                <a:cs typeface="+mn-lt"/>
              </a:rPr>
              <a:t>      - Antenatal diabetes</a:t>
            </a:r>
            <a:endParaRPr lang="en-NZ">
              <a:cs typeface="Calibri" panose="020F0502020204030204"/>
            </a:endParaRPr>
          </a:p>
          <a:p>
            <a:pPr marL="342900" indent="-342900"/>
            <a:r>
              <a:rPr lang="en-NZ" sz="2000" dirty="0">
                <a:ea typeface="+mn-lt"/>
                <a:cs typeface="+mn-lt"/>
                <a:hlinkClick r:id="rId3"/>
              </a:rPr>
              <a:t>Super Six Model of Care 5 years on.pdf (porthosp.nhs.uk)</a:t>
            </a:r>
            <a:endParaRPr lang="en-NZ" sz="20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22427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FA02D682-CA42-4A04-993D-B6E06A071F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04" r="1" b="1"/>
          <a:stretch/>
        </p:blipFill>
        <p:spPr bwMode="auto">
          <a:xfrm>
            <a:off x="0" y="0"/>
            <a:ext cx="966965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6" name="Rectangle 72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514B359-B3E9-42B1-814D-8C940AEC0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5988" y="365125"/>
            <a:ext cx="4357812" cy="1288577"/>
          </a:xfrm>
        </p:spPr>
        <p:txBody>
          <a:bodyPr>
            <a:normAutofit/>
          </a:bodyPr>
          <a:lstStyle/>
          <a:p>
            <a:r>
              <a:rPr lang="en-NZ" sz="4000">
                <a:cs typeface="Calibri Light"/>
              </a:rPr>
              <a:t>DIT so far</a:t>
            </a:r>
            <a:endParaRPr lang="en-NZ" sz="4000" dirty="0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A0984-4CB2-4D0E-89FB-F1BCC9386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0420" y="1916349"/>
            <a:ext cx="7473380" cy="4260614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NZ" sz="2000" dirty="0">
              <a:cs typeface="Calibri"/>
            </a:endParaRPr>
          </a:p>
          <a:p>
            <a:r>
              <a:rPr lang="en-NZ" sz="2000">
                <a:cs typeface="Calibri"/>
              </a:rPr>
              <a:t>Referrals go through to the DIT for best team member to take</a:t>
            </a:r>
            <a:endParaRPr lang="en-NZ" sz="2000" dirty="0">
              <a:cs typeface="Calibri"/>
            </a:endParaRPr>
          </a:p>
          <a:p>
            <a:r>
              <a:rPr lang="en-NZ" sz="2000">
                <a:cs typeface="Calibri"/>
              </a:rPr>
              <a:t>Single point of referral – no chnage for our referral pathways</a:t>
            </a:r>
            <a:endParaRPr lang="en-NZ" sz="2000" dirty="0">
              <a:cs typeface="Calibri"/>
            </a:endParaRPr>
          </a:p>
          <a:p>
            <a:r>
              <a:rPr lang="en-NZ" sz="2000">
                <a:cs typeface="Calibri"/>
              </a:rPr>
              <a:t>Primary care readiness</a:t>
            </a:r>
            <a:endParaRPr lang="en-NZ">
              <a:cs typeface="Calibri"/>
            </a:endParaRPr>
          </a:p>
          <a:p>
            <a:r>
              <a:rPr lang="en-NZ" sz="2000">
                <a:cs typeface="Calibri"/>
              </a:rPr>
              <a:t>CNS's engaging with practices</a:t>
            </a:r>
            <a:endParaRPr lang="en-NZ" sz="2000" dirty="0">
              <a:cs typeface="Calibri" panose="020F0502020204030204"/>
            </a:endParaRPr>
          </a:p>
          <a:p>
            <a:r>
              <a:rPr lang="en-NZ" sz="2000">
                <a:cs typeface="Calibri" panose="020F0502020204030204"/>
              </a:rPr>
              <a:t>Clustering of practices to their CNS's</a:t>
            </a:r>
            <a:endParaRPr lang="en-NZ" sz="2000" dirty="0">
              <a:cs typeface="Calibri" panose="020F0502020204030204"/>
            </a:endParaRPr>
          </a:p>
          <a:p>
            <a:r>
              <a:rPr lang="en-NZ" sz="2000">
                <a:cs typeface="Calibri" panose="020F0502020204030204"/>
              </a:rPr>
              <a:t>Discharge of first 200 patients from 2y care to primary care</a:t>
            </a:r>
          </a:p>
        </p:txBody>
      </p:sp>
    </p:spTree>
    <p:extLst>
      <p:ext uri="{BB962C8B-B14F-4D97-AF65-F5344CB8AC3E}">
        <p14:creationId xmlns:p14="http://schemas.microsoft.com/office/powerpoint/2010/main" val="847259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ED9F6CD41D15478AA435D1B7B1985C" ma:contentTypeVersion="4" ma:contentTypeDescription="Create a new document." ma:contentTypeScope="" ma:versionID="77777ea93f55c2ffc92fc87e70fa338f">
  <xsd:schema xmlns:xsd="http://www.w3.org/2001/XMLSchema" xmlns:xs="http://www.w3.org/2001/XMLSchema" xmlns:p="http://schemas.microsoft.com/office/2006/metadata/properties" xmlns:ns3="9f677059-bd40-46a3-9585-b37726763464" targetNamespace="http://schemas.microsoft.com/office/2006/metadata/properties" ma:root="true" ma:fieldsID="452d181a5addd7f1d92d83576e97d08a" ns3:_="">
    <xsd:import namespace="9f677059-bd40-46a3-9585-b3772676346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677059-bd40-46a3-9585-b3772676346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9D5EC95-ACDD-401E-8ABC-B217306056BC}">
  <ds:schemaRefs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9f677059-bd40-46a3-9585-b37726763464"/>
  </ds:schemaRefs>
</ds:datastoreItem>
</file>

<file path=customXml/itemProps2.xml><?xml version="1.0" encoding="utf-8"?>
<ds:datastoreItem xmlns:ds="http://schemas.openxmlformats.org/officeDocument/2006/customXml" ds:itemID="{04ADF31D-1D8D-46FC-9F7E-4812F32A96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D94F51-F10F-442C-AB50-1C55A1EDD1A5}">
  <ds:schemaRefs>
    <ds:schemaRef ds:uri="9f677059-bd40-46a3-9585-b37726763464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1386</Words>
  <Application>Microsoft Office PowerPoint</Application>
  <PresentationFormat>Widescreen</PresentationFormat>
  <Paragraphs>109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Clinical Advisary Peer Group</vt:lpstr>
      <vt:lpstr> Care of Transgender Patients  in General Practice </vt:lpstr>
      <vt:lpstr>Why does it Matter?</vt:lpstr>
      <vt:lpstr>Transgender Health in Primary Care:  95% of it has nothing to do with hormones</vt:lpstr>
      <vt:lpstr>Shortfalls in Access to Gender Affirming Care</vt:lpstr>
      <vt:lpstr>… but we still need access to hormones</vt:lpstr>
      <vt:lpstr>What can we do from tomorrow in GP? A opportunity to brainstorm</vt:lpstr>
      <vt:lpstr>Diabetes Integrated Team</vt:lpstr>
      <vt:lpstr>DIT so far</vt:lpstr>
      <vt:lpstr>What next....</vt:lpstr>
      <vt:lpstr>What can we do now...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Advisary Peer Group</dc:title>
  <dc:creator>Katy Smith</dc:creator>
  <cp:lastModifiedBy>Katy Smith</cp:lastModifiedBy>
  <cp:revision>279</cp:revision>
  <dcterms:created xsi:type="dcterms:W3CDTF">2021-11-22T01:47:44Z</dcterms:created>
  <dcterms:modified xsi:type="dcterms:W3CDTF">2022-07-19T20:41:33Z</dcterms:modified>
</cp:coreProperties>
</file>