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2" r:id="rId7"/>
    <p:sldId id="266" r:id="rId8"/>
    <p:sldId id="265" r:id="rId9"/>
    <p:sldId id="263" r:id="rId10"/>
    <p:sldId id="267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8837B0-C257-4DCF-9F21-D76BEB0489D2}" v="2" dt="2021-10-01T03:15:43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FEA73-A57D-4F61-BC2F-B46D04D5B4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C4A84-35F5-4526-AD56-9FBE8133C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C8F4F-8B72-412C-B478-9A0582F9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869CF-5559-413A-9694-47FC08255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47459-96BB-46C0-9BD8-5CC66C6A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120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CEE17-CE9D-4708-BD0E-9DBC469A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CECF8-E4AE-4D72-8C27-D2E6981E9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407FF-C8EE-4993-B9D9-B929BF604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8EE8A-3B2E-4FA0-8D24-A7E19989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27ECB-55B7-4946-8C02-2EDA9CC51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198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4DE093-0AD3-4C6C-9D46-978AC6E637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E87A0-6A62-4FDB-B6C1-FA89F3557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B7F5F-F09F-415A-B91B-6CA8D424C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15A27-669B-42BB-825D-3583B2B42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F0D55-1B30-43A6-A37F-37EB3CE5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541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36CAF-A7F1-49A5-98FC-1DE49DD3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52199-E450-43D4-983D-144D45086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00092-D911-4D76-88CC-50FF4B74A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50E6F-C4A7-4A63-A0EA-FB6918DD9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15CC2-FF2A-4E68-924D-BE5D7378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7832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BF5B3-4F65-4BA9-B5F2-2BCD5E11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2D96B-73B7-44F2-A8E6-3E6C096F3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AA863-E370-4809-894D-DC92C60B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FE862-C9E6-4B93-B76E-5F801A3D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17AED-A1C6-4F77-8ABC-D8DE4F65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941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3B777-5665-46F8-B980-479E8D16A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256D-4820-4597-8314-0648A6791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CCCDB3-4E75-4D89-9348-FC5B88239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7BDCB-16C1-4A37-899A-4933FA5A2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BB767-AE45-4DDA-B673-C08447569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AA640-27D1-441A-82D9-566E1E39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4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B414-5851-4DD5-8834-4B1E903F6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6D14-007F-4F82-87A6-A31D32A8B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2F4404-0E26-4FAA-93DD-618FBA9FE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7A556B-622D-490B-B4E1-AB6D7FCC23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40DAE4-71BA-4912-9F61-F56C8DFCB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946A98-D9AB-4C72-B3F9-8001EF3FB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CC7FD0-9576-4DCC-8A6B-C5FCA74C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448762-93BA-4FB6-AF85-6C8B4A17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620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8B912-911B-4C88-B70E-B3DFE9AEC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A872D-F810-4692-97E5-F5E7FADC3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9A73A-C558-4227-98BD-B0CFF6773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E76BF-D96B-4CC2-B22C-6B387790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708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47EEF-B503-443F-91F1-DEB85E7F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98D950-6C08-4792-8D21-4B149343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D74A0-7494-4060-ACB0-854F1D3E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420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DA303-CA26-4B03-B376-CC025881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E2DA-BE94-4A03-94BB-C4732CD0C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0B51CB-2478-48BF-A55C-D2166C9AF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D2E27-F3CC-495F-8412-84B6C55B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CF91C-8E20-4156-AAB5-A09AB2148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6CCB1-CCD6-41B0-8058-801FC304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873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9AA08-AC17-4E01-9018-E60C5CD42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507AFC-6B6A-4DA5-9847-B1D53C172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2AF2FC-254D-450D-AC12-1426772F0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AEC28-D237-4041-8156-2EC39D12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BA6D8-3B85-4E8F-AE6B-FF312025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E9719-D870-488D-B391-376C7A4B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232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F0BDCE-66EE-4C6F-9500-D878FC08E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10DE0-2E5A-4BFA-950B-DE036F544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AE6BD-35E7-4DC6-9C19-1D3E38F2A9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C757C-A340-4A35-A8B3-F8C80A49965F}" type="datetimeFigureOut">
              <a:rPr lang="en-NZ" smtClean="0"/>
              <a:t>22/11/2021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2C43E-D562-46FF-957B-A41F0BB75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08369-15EB-45BA-86A7-4BAB9CE84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21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govt.nz/system/files/documents/pages/table_1_community_supported_isolation_and_quarantine_process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katysmi\AppData\Local\Microsoft\Windows\INetCache\Content.Outlook\36SXZXVZ\Quick%20Start_Border_Clinical_Management.pdf" TargetMode="External"/><Relationship Id="rId4" Type="http://schemas.openxmlformats.org/officeDocument/2006/relationships/hyperlink" Target="https://hfam.ca/clinical-pathways-and-evidence/covid/assessment-diagnosis-and-management-of-covid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zssd.org.n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kohiringa.co.nz/" TargetMode="External"/><Relationship Id="rId4" Type="http://schemas.openxmlformats.org/officeDocument/2006/relationships/hyperlink" Target="file:///C:\Users\katysmi\Downloads\Special-Report-NZSSD-Type-2-Diabetes-Guidelines-(1)%20(1)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Darrah001@msd.govt.n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katysmi\AppData\Local\Microsoft\Windows\INetCache\Content.Outlook\36SXZXVZ\redirection-of-benefit-payment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katysmi\Desktop\COVID%20System%20Pathway%20-%20170921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D274FF2-0773-4BE0-9F9F-6AAA8C9EB2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8"/>
          <a:stretch/>
        </p:blipFill>
        <p:spPr bwMode="auto">
          <a:xfrm>
            <a:off x="-708544" y="-10286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95D13-E7A0-4A60-AB79-CDDC116CD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r>
              <a:rPr lang="en-NZ" sz="5200">
                <a:solidFill>
                  <a:srgbClr val="FFFFFF"/>
                </a:solidFill>
                <a:latin typeface="+mn-lt"/>
                <a:cs typeface="Aparajita" panose="020B0502040204020203" pitchFamily="18" charset="0"/>
              </a:rPr>
              <a:t>Clinical </a:t>
            </a:r>
            <a:r>
              <a:rPr lang="en-NZ" sz="5200" err="1">
                <a:solidFill>
                  <a:srgbClr val="FFFFFF"/>
                </a:solidFill>
                <a:latin typeface="+mn-lt"/>
                <a:cs typeface="Aparajita" panose="020B0502040204020203" pitchFamily="18" charset="0"/>
              </a:rPr>
              <a:t>Advisary</a:t>
            </a:r>
            <a:r>
              <a:rPr lang="en-NZ" sz="5200">
                <a:solidFill>
                  <a:srgbClr val="FFFFFF"/>
                </a:solidFill>
                <a:latin typeface="+mn-lt"/>
                <a:cs typeface="Aparajita" panose="020B0502040204020203" pitchFamily="18" charset="0"/>
              </a:rPr>
              <a:t> Peer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0B982-A851-4564-A225-F375FEBA0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NZ">
                <a:solidFill>
                  <a:srgbClr val="FFFFFF"/>
                </a:solidFill>
              </a:rPr>
              <a:t>									27/9/21</a:t>
            </a:r>
          </a:p>
        </p:txBody>
      </p:sp>
    </p:spTree>
    <p:extLst>
      <p:ext uri="{BB962C8B-B14F-4D97-AF65-F5344CB8AC3E}">
        <p14:creationId xmlns:p14="http://schemas.microsoft.com/office/powerpoint/2010/main" val="3541719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1288"/>
            <a:ext cx="559440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Helpful links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3394710"/>
          </a:xfrm>
        </p:spPr>
        <p:txBody>
          <a:bodyPr anchor="t">
            <a:normAutofit/>
          </a:bodyPr>
          <a:lstStyle/>
          <a:p>
            <a:r>
              <a:rPr lang="en-US" sz="1200" dirty="0">
                <a:hlinkClick r:id="rId3"/>
              </a:rPr>
              <a:t>PowerPoint Presentation (health.govt.nz)</a:t>
            </a:r>
            <a:r>
              <a:rPr lang="en-US" sz="1200" dirty="0"/>
              <a:t> (Current NZ flow chart for COVID care)</a:t>
            </a:r>
          </a:p>
          <a:p>
            <a:r>
              <a:rPr lang="en-US" sz="1200" dirty="0">
                <a:hlinkClick r:id="rId4"/>
              </a:rPr>
              <a:t>Assessment, Monitoring and Management of COVID – Hamilton Family Medicine (hfam.ca)</a:t>
            </a:r>
            <a:endParaRPr lang="en-US" sz="1200" dirty="0"/>
          </a:p>
          <a:p>
            <a:r>
              <a:rPr lang="en-US" sz="1000" dirty="0">
                <a:hlinkClick r:id="rId5"/>
              </a:rPr>
              <a:t>Quick Start_Border_Clinical_Management.pdf</a:t>
            </a:r>
            <a:endParaRPr lang="en-US" sz="1000" dirty="0"/>
          </a:p>
          <a:p>
            <a:endParaRPr lang="en-US" sz="1200" dirty="0"/>
          </a:p>
          <a:p>
            <a:endParaRPr lang="en-NZ" sz="1700" dirty="0"/>
          </a:p>
        </p:txBody>
      </p:sp>
    </p:spTree>
    <p:extLst>
      <p:ext uri="{BB962C8B-B14F-4D97-AF65-F5344CB8AC3E}">
        <p14:creationId xmlns:p14="http://schemas.microsoft.com/office/powerpoint/2010/main" val="1640437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1288"/>
            <a:ext cx="559440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Diabetes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3394710"/>
          </a:xfrm>
        </p:spPr>
        <p:txBody>
          <a:bodyPr anchor="t">
            <a:normAutofit/>
          </a:bodyPr>
          <a:lstStyle/>
          <a:p>
            <a:r>
              <a:rPr lang="en-US" sz="1200" dirty="0">
                <a:hlinkClick r:id="rId3"/>
              </a:rPr>
              <a:t>Home - New Zealand Society for the Study of Diabetes (nzssd.org.nz)</a:t>
            </a:r>
            <a:endParaRPr lang="en-US" sz="1200" dirty="0"/>
          </a:p>
          <a:p>
            <a:endParaRPr lang="en-US" sz="1200" dirty="0"/>
          </a:p>
          <a:p>
            <a:r>
              <a:rPr lang="en-NZ" sz="1000" dirty="0">
                <a:hlinkClick r:id="rId4"/>
              </a:rPr>
              <a:t>Special-Report-NZSSD-Type-2-Diabetes-Guidelines-(1) (1).pdf</a:t>
            </a:r>
            <a:endParaRPr lang="en-NZ" sz="1000" dirty="0"/>
          </a:p>
          <a:p>
            <a:endParaRPr lang="en-US" sz="1200" dirty="0"/>
          </a:p>
          <a:p>
            <a:r>
              <a:rPr lang="en-NZ" sz="1000" dirty="0">
                <a:hlinkClick r:id="rId5"/>
              </a:rPr>
              <a:t>Welcome | He </a:t>
            </a:r>
            <a:r>
              <a:rPr lang="en-NZ" sz="1000" dirty="0" err="1">
                <a:hlinkClick r:id="rId5"/>
              </a:rPr>
              <a:t>Ako</a:t>
            </a:r>
            <a:r>
              <a:rPr lang="en-NZ" sz="1000" dirty="0">
                <a:hlinkClick r:id="rId5"/>
              </a:rPr>
              <a:t> </a:t>
            </a:r>
            <a:r>
              <a:rPr lang="en-NZ" sz="1000" dirty="0" err="1">
                <a:hlinkClick r:id="rId5"/>
              </a:rPr>
              <a:t>Hiringa</a:t>
            </a:r>
            <a:endParaRPr lang="en-NZ" sz="1000" dirty="0"/>
          </a:p>
          <a:p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3304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1288"/>
            <a:ext cx="559440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Networking: WINZ</a:t>
            </a:r>
            <a:br>
              <a:rPr lang="en-NZ" sz="3600"/>
            </a:br>
            <a:r>
              <a:rPr lang="en-NZ" sz="2400" i="1"/>
              <a:t>Did you know…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3816666"/>
          </a:xfrm>
        </p:spPr>
        <p:txBody>
          <a:bodyPr anchor="t">
            <a:normAutofit/>
          </a:bodyPr>
          <a:lstStyle/>
          <a:p>
            <a:r>
              <a:rPr lang="en-NZ" sz="1700" dirty="0"/>
              <a:t>Maximum disability funding is $65 a week</a:t>
            </a:r>
          </a:p>
          <a:p>
            <a:endParaRPr lang="en-NZ" sz="800" dirty="0"/>
          </a:p>
          <a:p>
            <a:r>
              <a:rPr lang="en-NZ" sz="1700" dirty="0"/>
              <a:t>Possibility for more: contact Lauren Darrah </a:t>
            </a:r>
            <a:r>
              <a:rPr lang="de-DE" sz="1700" dirty="0">
                <a:hlinkClick r:id="rId3"/>
              </a:rPr>
              <a:t>Lauren.Darrah001@msd.govt.nz</a:t>
            </a:r>
            <a:r>
              <a:rPr lang="de-DE" sz="1700" dirty="0"/>
              <a:t> or provide additonal supporting documentation with the certificate</a:t>
            </a:r>
          </a:p>
          <a:p>
            <a:endParaRPr lang="de-DE" sz="800" dirty="0"/>
          </a:p>
          <a:p>
            <a:r>
              <a:rPr lang="de-DE" sz="1700" dirty="0"/>
              <a:t>You can apply for funding in advance of appointments</a:t>
            </a:r>
          </a:p>
          <a:p>
            <a:endParaRPr lang="de-DE" sz="800" dirty="0"/>
          </a:p>
          <a:p>
            <a:r>
              <a:rPr lang="de-DE" sz="1700" dirty="0"/>
              <a:t>You can fill form out for the funding to come straight to the practice to fund the appt‘s:  </a:t>
            </a:r>
            <a:r>
              <a:rPr lang="en-NZ" sz="1200" dirty="0">
                <a:hlinkClick r:id="rId4"/>
              </a:rPr>
              <a:t>redirection-of-benefit-payment.pdf</a:t>
            </a:r>
            <a:endParaRPr lang="en-NZ" sz="1200" dirty="0"/>
          </a:p>
          <a:p>
            <a:endParaRPr lang="de-DE" sz="900" dirty="0"/>
          </a:p>
          <a:p>
            <a:r>
              <a:rPr lang="de-DE" sz="1700" dirty="0"/>
              <a:t>Removal of timelimits for Medical Certficates:</a:t>
            </a:r>
          </a:p>
          <a:p>
            <a:pPr marL="0" indent="0">
              <a:buNone/>
            </a:pPr>
            <a:r>
              <a:rPr lang="de-DE" sz="1700" dirty="0"/>
              <a:t>         - Dr can advise how long the medical certificate lasts</a:t>
            </a:r>
            <a:endParaRPr lang="en-NZ" sz="1700" dirty="0"/>
          </a:p>
        </p:txBody>
      </p:sp>
    </p:spTree>
    <p:extLst>
      <p:ext uri="{BB962C8B-B14F-4D97-AF65-F5344CB8AC3E}">
        <p14:creationId xmlns:p14="http://schemas.microsoft.com/office/powerpoint/2010/main" val="216198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1288"/>
            <a:ext cx="559440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Networking: Pharmacists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3394710"/>
          </a:xfrm>
        </p:spPr>
        <p:txBody>
          <a:bodyPr anchor="t">
            <a:normAutofit/>
          </a:bodyPr>
          <a:lstStyle/>
          <a:p>
            <a:r>
              <a:rPr lang="en-NZ" sz="1700" err="1"/>
              <a:t>Pharmac</a:t>
            </a:r>
            <a:r>
              <a:rPr lang="en-NZ" sz="1700"/>
              <a:t> updates…how to get info to change our practice?</a:t>
            </a:r>
          </a:p>
          <a:p>
            <a:pPr marL="0" indent="0">
              <a:buNone/>
            </a:pPr>
            <a:r>
              <a:rPr lang="en-NZ" sz="1700"/>
              <a:t>       </a:t>
            </a:r>
          </a:p>
          <a:p>
            <a:r>
              <a:rPr lang="en-NZ" sz="1700"/>
              <a:t>Opioid prescribing</a:t>
            </a:r>
          </a:p>
          <a:p>
            <a:endParaRPr lang="en-NZ" sz="1700"/>
          </a:p>
          <a:p>
            <a:r>
              <a:rPr lang="en-NZ" sz="1700"/>
              <a:t>Antibiotic stewardship</a:t>
            </a:r>
          </a:p>
        </p:txBody>
      </p:sp>
    </p:spTree>
    <p:extLst>
      <p:ext uri="{BB962C8B-B14F-4D97-AF65-F5344CB8AC3E}">
        <p14:creationId xmlns:p14="http://schemas.microsoft.com/office/powerpoint/2010/main" val="2025592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1288"/>
            <a:ext cx="559440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Networking: Hospice</a:t>
            </a:r>
            <a:br>
              <a:rPr lang="en-NZ" sz="3600"/>
            </a:br>
            <a:endParaRPr lang="en-NZ" sz="280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3394710"/>
          </a:xfrm>
        </p:spPr>
        <p:txBody>
          <a:bodyPr anchor="t">
            <a:normAutofit/>
          </a:bodyPr>
          <a:lstStyle/>
          <a:p>
            <a:r>
              <a:rPr lang="en-NZ" sz="1700"/>
              <a:t>Tom Reid, Medical Director at the hospice:</a:t>
            </a:r>
          </a:p>
          <a:p>
            <a:endParaRPr lang="en-NZ" sz="1700"/>
          </a:p>
          <a:p>
            <a:pPr marL="0" indent="0">
              <a:buNone/>
            </a:pPr>
            <a:r>
              <a:rPr lang="en-NZ" sz="14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 of the projects I would really like to reinvigorate is engagement with our GP colleagues, who undertake the majority of primary palliative care in our community. </a:t>
            </a:r>
          </a:p>
          <a:p>
            <a:pPr marL="0" indent="0">
              <a:buNone/>
            </a:pPr>
            <a:endParaRPr lang="en-NZ" sz="1400" i="1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14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Where I have come from in the Waikato, I was invited to a number of evening GP peer group sessions, where I had given talks and teaching in the area of specialist palliative care.</a:t>
            </a:r>
            <a:br>
              <a:rPr lang="en-NZ" sz="14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NZ" sz="1400" i="1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NZ" sz="1400" i="1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NZ" sz="1700"/>
          </a:p>
        </p:txBody>
      </p:sp>
    </p:spTree>
    <p:extLst>
      <p:ext uri="{BB962C8B-B14F-4D97-AF65-F5344CB8AC3E}">
        <p14:creationId xmlns:p14="http://schemas.microsoft.com/office/powerpoint/2010/main" val="3924175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1288"/>
            <a:ext cx="559440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Networking: Midwives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3985608"/>
          </a:xfrm>
        </p:spPr>
        <p:txBody>
          <a:bodyPr anchor="t">
            <a:normAutofit fontScale="92500" lnSpcReduction="10000"/>
          </a:bodyPr>
          <a:lstStyle/>
          <a:p>
            <a:r>
              <a:rPr lang="en-NZ" sz="1800">
                <a:effectLst/>
                <a:ea typeface="Calibri" panose="020F0502020204030204" pitchFamily="34" charset="0"/>
              </a:rPr>
              <a:t>LMC shortage: 50 women without LMC Dec 2021-March 2022</a:t>
            </a:r>
          </a:p>
          <a:p>
            <a:endParaRPr lang="en-NZ" sz="900">
              <a:effectLst/>
              <a:ea typeface="Calibri" panose="020F0502020204030204" pitchFamily="34" charset="0"/>
            </a:endParaRPr>
          </a:p>
          <a:p>
            <a:r>
              <a:rPr lang="en-NZ" sz="1800">
                <a:ea typeface="Calibri" panose="020F0502020204030204" pitchFamily="34" charset="0"/>
              </a:rPr>
              <a:t>DHB as last resort picks up the last few (usually 2 in 5 years), do not have capacity to look after this 50.</a:t>
            </a:r>
          </a:p>
          <a:p>
            <a:endParaRPr lang="en-NZ" sz="900">
              <a:ea typeface="Calibri" panose="020F0502020204030204" pitchFamily="34" charset="0"/>
            </a:endParaRPr>
          </a:p>
          <a:p>
            <a:r>
              <a:rPr lang="en-NZ" sz="1800">
                <a:effectLst/>
                <a:ea typeface="Calibri" panose="020F0502020204030204" pitchFamily="34" charset="0"/>
              </a:rPr>
              <a:t>Sharon Howe (Maternity Quality safety Programme Co-Ordinator) in contact…wanting to update GP’s on the first 12 weeks and Top 5 things to do (including USS, bloods, giving LMC lists)</a:t>
            </a:r>
          </a:p>
          <a:p>
            <a:endParaRPr lang="en-NZ" sz="900">
              <a:effectLst/>
              <a:ea typeface="Calibri" panose="020F0502020204030204" pitchFamily="34" charset="0"/>
            </a:endParaRPr>
          </a:p>
          <a:p>
            <a:r>
              <a:rPr lang="en-NZ" sz="1800">
                <a:effectLst/>
                <a:ea typeface="Calibri" panose="020F0502020204030204" pitchFamily="34" charset="0"/>
              </a:rPr>
              <a:t> Best way for GP’s to respond/deliver additional training to GP’s? Visit from Antenatal co-ordinator/Sharon/</a:t>
            </a:r>
            <a:r>
              <a:rPr lang="en-NZ" sz="1800" err="1">
                <a:effectLst/>
                <a:ea typeface="Calibri" panose="020F0502020204030204" pitchFamily="34" charset="0"/>
              </a:rPr>
              <a:t>Obs</a:t>
            </a:r>
            <a:r>
              <a:rPr lang="en-NZ" sz="1800">
                <a:effectLst/>
                <a:ea typeface="Calibri" panose="020F0502020204030204" pitchFamily="34" charset="0"/>
              </a:rPr>
              <a:t> Consultant to individual peer groups.</a:t>
            </a:r>
          </a:p>
          <a:p>
            <a:pPr marL="0" indent="0">
              <a:buNone/>
            </a:pPr>
            <a:r>
              <a:rPr lang="en-NZ" sz="1500">
                <a:effectLst/>
                <a:ea typeface="Calibri" panose="020F0502020204030204" pitchFamily="34" charset="0"/>
              </a:rPr>
              <a:t> </a:t>
            </a:r>
            <a:endParaRPr lang="en-NZ" sz="1700"/>
          </a:p>
        </p:txBody>
      </p:sp>
    </p:spTree>
    <p:extLst>
      <p:ext uri="{BB962C8B-B14F-4D97-AF65-F5344CB8AC3E}">
        <p14:creationId xmlns:p14="http://schemas.microsoft.com/office/powerpoint/2010/main" val="4113107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1288"/>
            <a:ext cx="559440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Anything else?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327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7476" y="1161288"/>
            <a:ext cx="5222928" cy="664484"/>
          </a:xfrm>
        </p:spPr>
        <p:txBody>
          <a:bodyPr anchor="ctr">
            <a:normAutofit/>
          </a:bodyPr>
          <a:lstStyle/>
          <a:p>
            <a:r>
              <a:rPr lang="en-NZ" sz="3600"/>
              <a:t>Purpose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070374"/>
            <a:ext cx="5713376" cy="4499102"/>
          </a:xfrm>
        </p:spPr>
        <p:txBody>
          <a:bodyPr anchor="t">
            <a:normAutofit/>
          </a:bodyPr>
          <a:lstStyle/>
          <a:p>
            <a:endParaRPr lang="en-US" sz="1600" dirty="0"/>
          </a:p>
          <a:p>
            <a:r>
              <a:rPr lang="en-US" sz="1600" dirty="0"/>
              <a:t>Clinical leadership for the GP’s of Taranaki</a:t>
            </a:r>
          </a:p>
          <a:p>
            <a:endParaRPr lang="en-US" sz="1600" dirty="0"/>
          </a:p>
          <a:p>
            <a:r>
              <a:rPr lang="en-US" sz="1600" dirty="0"/>
              <a:t>Connecting members from different Peer Groups</a:t>
            </a:r>
          </a:p>
          <a:p>
            <a:endParaRPr lang="en-US" sz="1600" dirty="0"/>
          </a:p>
          <a:p>
            <a:r>
              <a:rPr lang="en-US" sz="1600" dirty="0"/>
              <a:t>Information flow from work within peer groups being shared wider in our region and nationally and vice versa.</a:t>
            </a:r>
          </a:p>
          <a:p>
            <a:endParaRPr lang="en-US" sz="1600" dirty="0"/>
          </a:p>
          <a:p>
            <a:r>
              <a:rPr lang="en-US" sz="1600" dirty="0"/>
              <a:t>Avoiding re-inventing the wheel for our GP community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Efficient networking for current Peer group’s to outside </a:t>
            </a:r>
            <a:r>
              <a:rPr lang="en-US" sz="1600" dirty="0" err="1"/>
              <a:t>organisations</a:t>
            </a:r>
            <a:endParaRPr lang="en-US" sz="1600" dirty="0"/>
          </a:p>
          <a:p>
            <a:endParaRPr lang="en-NZ" sz="1700" dirty="0"/>
          </a:p>
        </p:txBody>
      </p:sp>
    </p:spTree>
    <p:extLst>
      <p:ext uri="{BB962C8B-B14F-4D97-AF65-F5344CB8AC3E}">
        <p14:creationId xmlns:p14="http://schemas.microsoft.com/office/powerpoint/2010/main" val="10429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7476" y="1161288"/>
            <a:ext cx="5222928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Agenda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3394710"/>
          </a:xfrm>
        </p:spPr>
        <p:txBody>
          <a:bodyPr anchor="t">
            <a:normAutofit lnSpcReduction="10000"/>
          </a:bodyPr>
          <a:lstStyle/>
          <a:p>
            <a:r>
              <a:rPr lang="en-NZ" sz="1700"/>
              <a:t>Introductions</a:t>
            </a:r>
          </a:p>
          <a:p>
            <a:endParaRPr lang="en-NZ" sz="1700"/>
          </a:p>
          <a:p>
            <a:r>
              <a:rPr lang="en-NZ" sz="1700"/>
              <a:t>COVID-19 Community care planning</a:t>
            </a:r>
          </a:p>
          <a:p>
            <a:endParaRPr lang="en-NZ" sz="1700"/>
          </a:p>
          <a:p>
            <a:r>
              <a:rPr lang="en-NZ" sz="1700"/>
              <a:t>Diabetes care </a:t>
            </a:r>
          </a:p>
          <a:p>
            <a:endParaRPr lang="en-NZ" sz="1700"/>
          </a:p>
          <a:p>
            <a:r>
              <a:rPr lang="en-NZ" sz="1700"/>
              <a:t>Networking:  - WINZ</a:t>
            </a:r>
          </a:p>
          <a:p>
            <a:pPr marL="0" indent="0">
              <a:buNone/>
            </a:pPr>
            <a:r>
              <a:rPr lang="en-NZ" sz="1700"/>
              <a:t>	          - Pharmacists</a:t>
            </a:r>
          </a:p>
          <a:p>
            <a:pPr marL="0" indent="0">
              <a:buNone/>
            </a:pPr>
            <a:r>
              <a:rPr lang="en-NZ" sz="1700"/>
              <a:t>                             - Networking: Hospice and midwives</a:t>
            </a:r>
          </a:p>
          <a:p>
            <a:r>
              <a:rPr lang="en-NZ" sz="1700"/>
              <a:t>AOB</a:t>
            </a:r>
          </a:p>
          <a:p>
            <a:pPr marL="0" indent="0">
              <a:buNone/>
            </a:pPr>
            <a:endParaRPr lang="en-NZ" sz="1700"/>
          </a:p>
        </p:txBody>
      </p:sp>
    </p:spTree>
    <p:extLst>
      <p:ext uri="{BB962C8B-B14F-4D97-AF65-F5344CB8AC3E}">
        <p14:creationId xmlns:p14="http://schemas.microsoft.com/office/powerpoint/2010/main" val="3869152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7476" y="1161288"/>
            <a:ext cx="5222928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Introductions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3394710"/>
          </a:xfrm>
        </p:spPr>
        <p:txBody>
          <a:bodyPr anchor="t">
            <a:normAutofit/>
          </a:bodyPr>
          <a:lstStyle/>
          <a:p>
            <a:r>
              <a:rPr lang="en-NZ" sz="1700"/>
              <a:t>Who are you?</a:t>
            </a:r>
          </a:p>
          <a:p>
            <a:endParaRPr lang="en-NZ" sz="1700"/>
          </a:p>
          <a:p>
            <a:r>
              <a:rPr lang="en-NZ" sz="1700"/>
              <a:t>Where do you work?</a:t>
            </a:r>
          </a:p>
          <a:p>
            <a:endParaRPr lang="en-NZ" sz="1700"/>
          </a:p>
          <a:p>
            <a:r>
              <a:rPr lang="en-NZ" sz="1700"/>
              <a:t>What </a:t>
            </a:r>
            <a:r>
              <a:rPr lang="en-NZ" sz="1700" err="1"/>
              <a:t>peergroups</a:t>
            </a:r>
            <a:r>
              <a:rPr lang="en-NZ" sz="1700"/>
              <a:t> you are part of?</a:t>
            </a:r>
          </a:p>
          <a:p>
            <a:endParaRPr lang="en-NZ" sz="1700"/>
          </a:p>
          <a:p>
            <a:r>
              <a:rPr lang="en-NZ" sz="1700"/>
              <a:t>Any areas of interest/expertise or additional roles you do?</a:t>
            </a:r>
          </a:p>
          <a:p>
            <a:endParaRPr lang="en-NZ" sz="1700"/>
          </a:p>
          <a:p>
            <a:r>
              <a:rPr lang="en-NZ" sz="1700"/>
              <a:t>Any aspirations for this peer group?</a:t>
            </a:r>
          </a:p>
        </p:txBody>
      </p:sp>
    </p:spTree>
    <p:extLst>
      <p:ext uri="{BB962C8B-B14F-4D97-AF65-F5344CB8AC3E}">
        <p14:creationId xmlns:p14="http://schemas.microsoft.com/office/powerpoint/2010/main" val="1646634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278" y="354329"/>
            <a:ext cx="5222928" cy="751917"/>
          </a:xfrm>
        </p:spPr>
        <p:txBody>
          <a:bodyPr anchor="ctr">
            <a:normAutofit fontScale="90000"/>
          </a:bodyPr>
          <a:lstStyle/>
          <a:p>
            <a:r>
              <a:rPr lang="en-NZ" sz="2800"/>
              <a:t>COVID in the community: </a:t>
            </a:r>
            <a:br>
              <a:rPr lang="en-NZ" sz="2800"/>
            </a:br>
            <a:endParaRPr lang="en-NZ" sz="280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4189794"/>
          </a:xfrm>
        </p:spPr>
        <p:txBody>
          <a:bodyPr anchor="t">
            <a:normAutofit fontScale="92500" lnSpcReduction="10000"/>
          </a:bodyPr>
          <a:lstStyle/>
          <a:p>
            <a:r>
              <a:rPr lang="en-NZ" sz="1700" dirty="0"/>
              <a:t>COVID will become endemic, at some point ?Now or in a planned fashion re: borders opening</a:t>
            </a:r>
          </a:p>
          <a:p>
            <a:endParaRPr lang="en-NZ" sz="1700" dirty="0"/>
          </a:p>
          <a:p>
            <a:r>
              <a:rPr lang="en-NZ" sz="1700" dirty="0"/>
              <a:t>Not all patients will be managed in MIQ</a:t>
            </a:r>
          </a:p>
          <a:p>
            <a:endParaRPr lang="en-NZ" sz="1700" dirty="0"/>
          </a:p>
          <a:p>
            <a:r>
              <a:rPr lang="en-NZ" sz="1700" dirty="0"/>
              <a:t>Primary care will have responsibility for managing community cases when no longer using MIQ</a:t>
            </a:r>
          </a:p>
          <a:p>
            <a:endParaRPr lang="en-NZ" sz="1700" dirty="0"/>
          </a:p>
          <a:p>
            <a:r>
              <a:rPr lang="en-NZ" sz="1700" dirty="0"/>
              <a:t>Unclear who will run SIQ (community supported MIQ) facilities</a:t>
            </a:r>
          </a:p>
          <a:p>
            <a:endParaRPr lang="en-NZ" sz="1700" dirty="0"/>
          </a:p>
          <a:p>
            <a:r>
              <a:rPr lang="en-NZ" sz="1700" dirty="0"/>
              <a:t>There are National models of care being drawn up</a:t>
            </a:r>
          </a:p>
          <a:p>
            <a:endParaRPr lang="en-NZ" sz="1700" dirty="0"/>
          </a:p>
          <a:p>
            <a:r>
              <a:rPr lang="en-NZ" sz="1700" dirty="0"/>
              <a:t>We are likely to be following a model similar to “The Canada Model”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F5C9FD-FF9D-4392-804D-CFD6B0BD08B0}"/>
              </a:ext>
            </a:extLst>
          </p:cNvPr>
          <p:cNvSpPr txBox="1"/>
          <p:nvPr/>
        </p:nvSpPr>
        <p:spPr>
          <a:xfrm>
            <a:off x="6853561" y="1296140"/>
            <a:ext cx="4456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/>
              <a:t>What we know so far…</a:t>
            </a:r>
          </a:p>
        </p:txBody>
      </p:sp>
    </p:spTree>
    <p:extLst>
      <p:ext uri="{BB962C8B-B14F-4D97-AF65-F5344CB8AC3E}">
        <p14:creationId xmlns:p14="http://schemas.microsoft.com/office/powerpoint/2010/main" val="420717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140" y="1161288"/>
            <a:ext cx="582226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What is The Canada Model? </a:t>
            </a:r>
            <a:r>
              <a:rPr lang="en-NZ" sz="1400"/>
              <a:t>(1)</a:t>
            </a:r>
            <a:endParaRPr lang="en-NZ" sz="360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09" y="2530602"/>
            <a:ext cx="6127668" cy="3394710"/>
          </a:xfrm>
        </p:spPr>
        <p:txBody>
          <a:bodyPr anchor="t">
            <a:normAutofit lnSpcReduction="10000"/>
          </a:bodyPr>
          <a:lstStyle/>
          <a:p>
            <a:r>
              <a:rPr lang="en-NZ" sz="1700" dirty="0"/>
              <a:t>Aim:   - </a:t>
            </a:r>
            <a:r>
              <a:rPr lang="en-NZ" sz="1700" dirty="0" err="1"/>
              <a:t>Sucessfully</a:t>
            </a:r>
            <a:r>
              <a:rPr lang="en-NZ" sz="1700" dirty="0"/>
              <a:t> treat the 90% of mild-moderate COVID-19 	patients in the community</a:t>
            </a:r>
          </a:p>
          <a:p>
            <a:pPr marL="0" indent="0">
              <a:buNone/>
            </a:pPr>
            <a:r>
              <a:rPr lang="en-NZ" sz="1700" dirty="0"/>
              <a:t>                - Minimise inappropriate ED attendances</a:t>
            </a:r>
          </a:p>
          <a:p>
            <a:pPr marL="0" indent="0">
              <a:buNone/>
            </a:pPr>
            <a:r>
              <a:rPr lang="en-NZ" sz="1700" dirty="0"/>
              <a:t>                - Utilise primary care expertise and relationship with    	patients</a:t>
            </a:r>
          </a:p>
          <a:p>
            <a:pPr marL="0" indent="0">
              <a:buNone/>
            </a:pPr>
            <a:endParaRPr lang="en-NZ" sz="1700" dirty="0"/>
          </a:p>
          <a:p>
            <a:r>
              <a:rPr lang="en-NZ" sz="1700" dirty="0"/>
              <a:t>Principles: - Assessment of COVID severity and risk stratification</a:t>
            </a:r>
          </a:p>
          <a:p>
            <a:pPr marL="0" indent="0">
              <a:buNone/>
            </a:pPr>
            <a:r>
              <a:rPr lang="en-NZ" sz="1700" dirty="0"/>
              <a:t>	      - Clear escalation pathways for red flags/change in 	         risk level</a:t>
            </a:r>
          </a:p>
          <a:p>
            <a:pPr marL="0" indent="0">
              <a:buNone/>
            </a:pPr>
            <a:r>
              <a:rPr lang="en-NZ" sz="1700" dirty="0"/>
              <a:t>	      - Quick Access to clinical provider 24/7.</a:t>
            </a:r>
          </a:p>
          <a:p>
            <a:pPr marL="0" indent="0">
              <a:buNone/>
            </a:pPr>
            <a:r>
              <a:rPr lang="en-NZ" sz="17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5365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140" y="1161288"/>
            <a:ext cx="582226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What is The Canada Model?</a:t>
            </a:r>
            <a:r>
              <a:rPr lang="en-NZ" sz="1400"/>
              <a:t>(2)</a:t>
            </a:r>
            <a:endParaRPr lang="en-NZ" sz="360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09" y="2530602"/>
            <a:ext cx="6127668" cy="339471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NZ" sz="1700"/>
              <a:t>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DF371E-50BF-40F4-A660-23162567F603}"/>
              </a:ext>
            </a:extLst>
          </p:cNvPr>
          <p:cNvSpPr txBox="1"/>
          <p:nvPr/>
        </p:nvSpPr>
        <p:spPr>
          <a:xfrm>
            <a:off x="6096000" y="2894120"/>
            <a:ext cx="571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3"/>
              </a:rPr>
              <a:t>COVID System Pathway - 170921.pdf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4259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1288"/>
            <a:ext cx="559440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Uncertainties…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2"/>
            <a:ext cx="5713376" cy="3394710"/>
          </a:xfrm>
        </p:spPr>
        <p:txBody>
          <a:bodyPr anchor="t">
            <a:normAutofit/>
          </a:bodyPr>
          <a:lstStyle/>
          <a:p>
            <a:r>
              <a:rPr lang="en-NZ" sz="1700" dirty="0"/>
              <a:t>Timescale for National model of care</a:t>
            </a:r>
          </a:p>
          <a:p>
            <a:endParaRPr lang="en-NZ" sz="1700" dirty="0"/>
          </a:p>
          <a:p>
            <a:r>
              <a:rPr lang="en-NZ" sz="1700" dirty="0"/>
              <a:t>When will we be moving away from elimination?</a:t>
            </a:r>
          </a:p>
          <a:p>
            <a:endParaRPr lang="en-NZ" sz="1700" dirty="0"/>
          </a:p>
          <a:p>
            <a:r>
              <a:rPr lang="en-NZ" sz="1700" dirty="0"/>
              <a:t>Role and capacity of SIQ </a:t>
            </a:r>
          </a:p>
          <a:p>
            <a:endParaRPr lang="en-NZ" sz="1700" dirty="0"/>
          </a:p>
          <a:p>
            <a:r>
              <a:rPr lang="en-NZ" sz="1700" dirty="0"/>
              <a:t>Central supply of </a:t>
            </a:r>
            <a:r>
              <a:rPr lang="en-NZ" sz="1700" dirty="0" err="1"/>
              <a:t>sats</a:t>
            </a:r>
            <a:r>
              <a:rPr lang="en-NZ" sz="1700" dirty="0"/>
              <a:t> probes</a:t>
            </a:r>
          </a:p>
          <a:p>
            <a:endParaRPr lang="en-NZ" sz="1700" dirty="0"/>
          </a:p>
          <a:p>
            <a:r>
              <a:rPr lang="en-NZ" sz="1700" dirty="0"/>
              <a:t>Funding</a:t>
            </a:r>
          </a:p>
          <a:p>
            <a:endParaRPr lang="en-NZ" sz="1700" dirty="0"/>
          </a:p>
        </p:txBody>
      </p:sp>
    </p:spTree>
    <p:extLst>
      <p:ext uri="{BB962C8B-B14F-4D97-AF65-F5344CB8AC3E}">
        <p14:creationId xmlns:p14="http://schemas.microsoft.com/office/powerpoint/2010/main" val="288283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6" t="7696" r="1" b="1396"/>
          <a:stretch/>
        </p:blipFill>
        <p:spPr bwMode="auto">
          <a:xfrm>
            <a:off x="20" y="10"/>
            <a:ext cx="837045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1288"/>
            <a:ext cx="5594404" cy="1124712"/>
          </a:xfrm>
        </p:spPr>
        <p:txBody>
          <a:bodyPr anchor="ctr">
            <a:normAutofit/>
          </a:bodyPr>
          <a:lstStyle/>
          <a:p>
            <a:r>
              <a:rPr lang="en-NZ" sz="3600"/>
              <a:t>What do we need to consider now?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722C-4B87-46A2-9126-012FB306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530601"/>
            <a:ext cx="5713376" cy="3941219"/>
          </a:xfrm>
        </p:spPr>
        <p:txBody>
          <a:bodyPr anchor="t">
            <a:normAutofit/>
          </a:bodyPr>
          <a:lstStyle/>
          <a:p>
            <a:r>
              <a:rPr lang="en-NZ" sz="1700" dirty="0"/>
              <a:t>What challenges can we address about the transition phase? </a:t>
            </a:r>
          </a:p>
          <a:p>
            <a:endParaRPr lang="en-NZ" sz="1000" dirty="0"/>
          </a:p>
          <a:p>
            <a:r>
              <a:rPr lang="en-NZ" sz="1700" dirty="0"/>
              <a:t>How will SIQ integrate with primary care?</a:t>
            </a:r>
          </a:p>
          <a:p>
            <a:endParaRPr lang="en-NZ" sz="1000" dirty="0"/>
          </a:p>
          <a:p>
            <a:r>
              <a:rPr lang="en-NZ" sz="1700" dirty="0"/>
              <a:t>IT considerations </a:t>
            </a:r>
          </a:p>
          <a:p>
            <a:endParaRPr lang="en-NZ" sz="1000" dirty="0"/>
          </a:p>
          <a:p>
            <a:r>
              <a:rPr lang="en-NZ" sz="1700" dirty="0"/>
              <a:t>Out of hours: do we have provision for providing 24/7 care?</a:t>
            </a:r>
          </a:p>
          <a:p>
            <a:endParaRPr lang="en-NZ" sz="1000" dirty="0"/>
          </a:p>
          <a:p>
            <a:r>
              <a:rPr lang="en-NZ" sz="1700" dirty="0"/>
              <a:t>Logistics: Home oxygen, </a:t>
            </a:r>
            <a:r>
              <a:rPr lang="en-NZ" sz="1700" dirty="0" err="1"/>
              <a:t>sats</a:t>
            </a:r>
            <a:r>
              <a:rPr lang="en-NZ" sz="1700" dirty="0"/>
              <a:t> machines</a:t>
            </a:r>
          </a:p>
          <a:p>
            <a:endParaRPr lang="en-NZ" sz="1000" dirty="0"/>
          </a:p>
          <a:p>
            <a:r>
              <a:rPr lang="en-NZ" sz="1700" dirty="0"/>
              <a:t>Palliative care planning</a:t>
            </a:r>
          </a:p>
          <a:p>
            <a:endParaRPr lang="en-NZ" sz="1700" dirty="0"/>
          </a:p>
          <a:p>
            <a:endParaRPr lang="en-NZ" sz="1700" dirty="0"/>
          </a:p>
        </p:txBody>
      </p:sp>
    </p:spTree>
    <p:extLst>
      <p:ext uri="{BB962C8B-B14F-4D97-AF65-F5344CB8AC3E}">
        <p14:creationId xmlns:p14="http://schemas.microsoft.com/office/powerpoint/2010/main" val="3077513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ED9F6CD41D15478AA435D1B7B1985C" ma:contentTypeVersion="4" ma:contentTypeDescription="Create a new document." ma:contentTypeScope="" ma:versionID="77777ea93f55c2ffc92fc87e70fa338f">
  <xsd:schema xmlns:xsd="http://www.w3.org/2001/XMLSchema" xmlns:xs="http://www.w3.org/2001/XMLSchema" xmlns:p="http://schemas.microsoft.com/office/2006/metadata/properties" xmlns:ns3="9f677059-bd40-46a3-9585-b37726763464" targetNamespace="http://schemas.microsoft.com/office/2006/metadata/properties" ma:root="true" ma:fieldsID="452d181a5addd7f1d92d83576e97d08a" ns3:_="">
    <xsd:import namespace="9f677059-bd40-46a3-9585-b37726763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77059-bd40-46a3-9585-b377267634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D5EC95-ACDD-401E-8ABC-B217306056BC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9f677059-bd40-46a3-9585-b37726763464"/>
  </ds:schemaRefs>
</ds:datastoreItem>
</file>

<file path=customXml/itemProps2.xml><?xml version="1.0" encoding="utf-8"?>
<ds:datastoreItem xmlns:ds="http://schemas.openxmlformats.org/officeDocument/2006/customXml" ds:itemID="{04ADF31D-1D8D-46FC-9F7E-4812F32A96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D94F51-F10F-442C-AB50-1C55A1EDD1A5}">
  <ds:schemaRefs>
    <ds:schemaRef ds:uri="9f677059-bd40-46a3-9585-b3772676346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762</Words>
  <Application>Microsoft Office PowerPoint</Application>
  <PresentationFormat>Widescreen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Clinical Advisary Peer Group</vt:lpstr>
      <vt:lpstr>Purpose</vt:lpstr>
      <vt:lpstr>Agenda</vt:lpstr>
      <vt:lpstr>Introductions</vt:lpstr>
      <vt:lpstr>COVID in the community:  </vt:lpstr>
      <vt:lpstr>What is The Canada Model? (1)</vt:lpstr>
      <vt:lpstr>What is The Canada Model?(2)</vt:lpstr>
      <vt:lpstr>Uncertainties…</vt:lpstr>
      <vt:lpstr>What do we need to consider now?</vt:lpstr>
      <vt:lpstr>Helpful links</vt:lpstr>
      <vt:lpstr>Diabetes</vt:lpstr>
      <vt:lpstr>Networking: WINZ Did you know…</vt:lpstr>
      <vt:lpstr>Networking: Pharmacists</vt:lpstr>
      <vt:lpstr>Networking: Hospice </vt:lpstr>
      <vt:lpstr>Networking: Midwives</vt:lpstr>
      <vt:lpstr>Anything else?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Advisary Peer Group</dc:title>
  <dc:creator>Katy Smith</dc:creator>
  <cp:lastModifiedBy>Katy Smith</cp:lastModifiedBy>
  <cp:revision>2</cp:revision>
  <dcterms:created xsi:type="dcterms:W3CDTF">2021-09-26T21:33:58Z</dcterms:created>
  <dcterms:modified xsi:type="dcterms:W3CDTF">2021-11-22T01:44:17Z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0x01010012ED9F6CD41D15478AA435D1B7B1985C</vt:lpwstr>
  </property>
</Properties>
</file>