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3"/>
  </p:notesMasterIdLst>
  <p:sldIdLst>
    <p:sldId id="256" r:id="rId5"/>
    <p:sldId id="257" r:id="rId6"/>
    <p:sldId id="258" r:id="rId7"/>
    <p:sldId id="272" r:id="rId8"/>
    <p:sldId id="274" r:id="rId9"/>
    <p:sldId id="262" r:id="rId10"/>
    <p:sldId id="263" r:id="rId11"/>
    <p:sldId id="270" r:id="rId12"/>
    <p:sldId id="275" r:id="rId13"/>
    <p:sldId id="276" r:id="rId14"/>
    <p:sldId id="277" r:id="rId15"/>
    <p:sldId id="278" r:id="rId16"/>
    <p:sldId id="279" r:id="rId17"/>
    <p:sldId id="280" r:id="rId18"/>
    <p:sldId id="281" r:id="rId19"/>
    <p:sldId id="285" r:id="rId20"/>
    <p:sldId id="264" r:id="rId21"/>
    <p:sldId id="26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042"/>
    <a:srgbClr val="80CFD3"/>
    <a:srgbClr val="F37021"/>
    <a:srgbClr val="257E8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9448" autoAdjust="0"/>
  </p:normalViewPr>
  <p:slideViewPr>
    <p:cSldViewPr snapToGrid="0">
      <p:cViewPr varScale="1">
        <p:scale>
          <a:sx n="77" d="100"/>
          <a:sy n="77" d="100"/>
        </p:scale>
        <p:origin x="18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187FFA-9CDC-4F6A-BCB0-A3AB638F38A3}" type="doc">
      <dgm:prSet loTypeId="urn:microsoft.com/office/officeart/2008/layout/AlternatingPictureBlocks" loCatId="list" qsTypeId="urn:microsoft.com/office/officeart/2005/8/quickstyle/simple1" qsCatId="simple" csTypeId="urn:microsoft.com/office/officeart/2005/8/colors/accent1_2" csCatId="accent1" phldr="1"/>
      <dgm:spPr/>
    </dgm:pt>
    <dgm:pt modelId="{86804A2E-3844-415F-B1F6-3E91538B9258}">
      <dgm:prSet phldrT="[Text]"/>
      <dgm:spPr>
        <a:solidFill>
          <a:srgbClr val="257E8C"/>
        </a:solidFill>
        <a:ln>
          <a:solidFill>
            <a:srgbClr val="257E8C"/>
          </a:solidFill>
        </a:ln>
      </dgm:spPr>
      <dgm:t>
        <a:bodyPr/>
        <a:lstStyle/>
        <a:p>
          <a:r>
            <a:rPr lang="mi-NZ" dirty="0"/>
            <a:t>Growing concerns of amounting clinical inbox and admin/paperwork burden</a:t>
          </a:r>
          <a:endParaRPr lang="en-NZ" dirty="0"/>
        </a:p>
      </dgm:t>
    </dgm:pt>
    <dgm:pt modelId="{073DF440-DAAA-4AD3-8593-DE52599F6F2A}" type="parTrans" cxnId="{79C07899-4356-4D45-A493-53AD99D2D09E}">
      <dgm:prSet/>
      <dgm:spPr/>
      <dgm:t>
        <a:bodyPr/>
        <a:lstStyle/>
        <a:p>
          <a:endParaRPr lang="en-NZ"/>
        </a:p>
      </dgm:t>
    </dgm:pt>
    <dgm:pt modelId="{33CA9017-933B-4F96-B37C-FB0948DA3596}" type="sibTrans" cxnId="{79C07899-4356-4D45-A493-53AD99D2D09E}">
      <dgm:prSet/>
      <dgm:spPr/>
      <dgm:t>
        <a:bodyPr/>
        <a:lstStyle/>
        <a:p>
          <a:endParaRPr lang="en-NZ"/>
        </a:p>
      </dgm:t>
    </dgm:pt>
    <dgm:pt modelId="{FA6FFEC3-8684-4604-AAA5-141685D9A477}">
      <dgm:prSet phldrT="[Text]"/>
      <dgm:spPr>
        <a:solidFill>
          <a:srgbClr val="80CFD3"/>
        </a:solidFill>
        <a:ln>
          <a:solidFill>
            <a:srgbClr val="80CFD3"/>
          </a:solidFill>
        </a:ln>
      </dgm:spPr>
      <dgm:t>
        <a:bodyPr/>
        <a:lstStyle/>
        <a:p>
          <a:r>
            <a:rPr lang="mi-NZ" dirty="0"/>
            <a:t>As a result, investigations into an assistant role began</a:t>
          </a:r>
          <a:endParaRPr lang="en-NZ" dirty="0"/>
        </a:p>
      </dgm:t>
    </dgm:pt>
    <dgm:pt modelId="{99E9AF57-D98B-4C03-AEA9-18A432A6DB2F}" type="parTrans" cxnId="{E11E19AF-7FBE-4120-805C-775266E66DE1}">
      <dgm:prSet/>
      <dgm:spPr/>
      <dgm:t>
        <a:bodyPr/>
        <a:lstStyle/>
        <a:p>
          <a:endParaRPr lang="en-NZ"/>
        </a:p>
      </dgm:t>
    </dgm:pt>
    <dgm:pt modelId="{16EFB2B9-1614-430A-BC18-6DA74ED83CFC}" type="sibTrans" cxnId="{E11E19AF-7FBE-4120-805C-775266E66DE1}">
      <dgm:prSet/>
      <dgm:spPr/>
      <dgm:t>
        <a:bodyPr/>
        <a:lstStyle/>
        <a:p>
          <a:endParaRPr lang="en-NZ"/>
        </a:p>
      </dgm:t>
    </dgm:pt>
    <dgm:pt modelId="{ECBB241A-7DC0-4BAA-8F1B-AFEF739C3401}">
      <dgm:prSet phldrT="[Text]"/>
      <dgm:spPr>
        <a:solidFill>
          <a:srgbClr val="414042"/>
        </a:solidFill>
        <a:ln>
          <a:solidFill>
            <a:srgbClr val="414042"/>
          </a:solidFill>
        </a:ln>
      </dgm:spPr>
      <dgm:t>
        <a:bodyPr/>
        <a:lstStyle/>
        <a:p>
          <a:r>
            <a:rPr lang="mi-NZ" dirty="0"/>
            <a:t>Clinical Assistant role developed</a:t>
          </a:r>
          <a:endParaRPr lang="en-NZ" dirty="0"/>
        </a:p>
      </dgm:t>
    </dgm:pt>
    <dgm:pt modelId="{EC355F2F-6326-4941-BD57-C2ECAE485019}" type="parTrans" cxnId="{E9021C1B-8A39-4BEB-BB51-175A18F4ADB9}">
      <dgm:prSet/>
      <dgm:spPr/>
      <dgm:t>
        <a:bodyPr/>
        <a:lstStyle/>
        <a:p>
          <a:endParaRPr lang="en-NZ"/>
        </a:p>
      </dgm:t>
    </dgm:pt>
    <dgm:pt modelId="{7B8C54BC-D53A-48ED-959C-1C371C468394}" type="sibTrans" cxnId="{E9021C1B-8A39-4BEB-BB51-175A18F4ADB9}">
      <dgm:prSet/>
      <dgm:spPr/>
      <dgm:t>
        <a:bodyPr/>
        <a:lstStyle/>
        <a:p>
          <a:endParaRPr lang="en-NZ"/>
        </a:p>
      </dgm:t>
    </dgm:pt>
    <dgm:pt modelId="{E9378226-9C96-49E4-A95D-50336E00661B}">
      <dgm:prSet phldrT="[Text]"/>
      <dgm:spPr>
        <a:solidFill>
          <a:srgbClr val="257E8C"/>
        </a:solidFill>
        <a:ln>
          <a:solidFill>
            <a:srgbClr val="257E8C"/>
          </a:solidFill>
        </a:ln>
      </dgm:spPr>
      <dgm:t>
        <a:bodyPr/>
        <a:lstStyle/>
        <a:p>
          <a:r>
            <a:rPr lang="mi-NZ" dirty="0"/>
            <a:t>Development of resources, tools and a 12mth pilot programme</a:t>
          </a:r>
          <a:endParaRPr lang="en-NZ" dirty="0"/>
        </a:p>
      </dgm:t>
    </dgm:pt>
    <dgm:pt modelId="{715A8628-9356-4760-A95D-F98EE8E86103}" type="parTrans" cxnId="{301DABC0-04F1-4F0F-8F6D-009917115E32}">
      <dgm:prSet/>
      <dgm:spPr/>
      <dgm:t>
        <a:bodyPr/>
        <a:lstStyle/>
        <a:p>
          <a:endParaRPr lang="en-NZ"/>
        </a:p>
      </dgm:t>
    </dgm:pt>
    <dgm:pt modelId="{C5BC8F05-5E2D-46B7-B508-4D4C313E9E14}" type="sibTrans" cxnId="{301DABC0-04F1-4F0F-8F6D-009917115E32}">
      <dgm:prSet/>
      <dgm:spPr/>
      <dgm:t>
        <a:bodyPr/>
        <a:lstStyle/>
        <a:p>
          <a:endParaRPr lang="en-NZ"/>
        </a:p>
      </dgm:t>
    </dgm:pt>
    <dgm:pt modelId="{09CFE3D5-E726-4BFC-B33E-1A81F4F9CBCF}" type="pres">
      <dgm:prSet presAssocID="{91187FFA-9CDC-4F6A-BCB0-A3AB638F38A3}" presName="linearFlow" presStyleCnt="0">
        <dgm:presLayoutVars>
          <dgm:dir/>
          <dgm:resizeHandles val="exact"/>
        </dgm:presLayoutVars>
      </dgm:prSet>
      <dgm:spPr/>
    </dgm:pt>
    <dgm:pt modelId="{2C60B71F-943B-4415-9DC0-5780EA551742}" type="pres">
      <dgm:prSet presAssocID="{86804A2E-3844-415F-B1F6-3E91538B9258}" presName="comp" presStyleCnt="0"/>
      <dgm:spPr/>
    </dgm:pt>
    <dgm:pt modelId="{B91F3952-D55F-44A1-9610-7B25847DB3B0}" type="pres">
      <dgm:prSet presAssocID="{86804A2E-3844-415F-B1F6-3E91538B9258}" presName="rect2" presStyleLbl="node1" presStyleIdx="0" presStyleCnt="4">
        <dgm:presLayoutVars>
          <dgm:bulletEnabled val="1"/>
        </dgm:presLayoutVars>
      </dgm:prSet>
      <dgm:spPr/>
    </dgm:pt>
    <dgm:pt modelId="{915D35BC-7089-45C3-A112-E86D351A4FA0}" type="pres">
      <dgm:prSet presAssocID="{86804A2E-3844-415F-B1F6-3E91538B9258}" presName="rect1" presStyleLbl="ln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a:ln>
          <a:noFill/>
        </a:ln>
      </dgm:spPr>
      <dgm:extLst>
        <a:ext uri="{E40237B7-FDA0-4F09-8148-C483321AD2D9}">
          <dgm14:cNvPr xmlns:dgm14="http://schemas.microsoft.com/office/drawing/2010/diagram" id="0" name="" descr="Inbox outline"/>
        </a:ext>
      </dgm:extLst>
    </dgm:pt>
    <dgm:pt modelId="{D9C03C0E-2BF3-4D3D-9453-3E16028E6EF5}" type="pres">
      <dgm:prSet presAssocID="{33CA9017-933B-4F96-B37C-FB0948DA3596}" presName="sibTrans" presStyleCnt="0"/>
      <dgm:spPr/>
    </dgm:pt>
    <dgm:pt modelId="{7D0DD234-C64F-4FDD-9CBC-3EC94832384B}" type="pres">
      <dgm:prSet presAssocID="{FA6FFEC3-8684-4604-AAA5-141685D9A477}" presName="comp" presStyleCnt="0"/>
      <dgm:spPr/>
    </dgm:pt>
    <dgm:pt modelId="{C5E3BE73-5BF9-469E-9217-8866C53A619B}" type="pres">
      <dgm:prSet presAssocID="{FA6FFEC3-8684-4604-AAA5-141685D9A477}" presName="rect2" presStyleLbl="node1" presStyleIdx="1" presStyleCnt="4">
        <dgm:presLayoutVars>
          <dgm:bulletEnabled val="1"/>
        </dgm:presLayoutVars>
      </dgm:prSet>
      <dgm:spPr/>
    </dgm:pt>
    <dgm:pt modelId="{AA0F4896-35CE-4355-AF56-6BA0F566D2D9}" type="pres">
      <dgm:prSet presAssocID="{FA6FFEC3-8684-4604-AAA5-141685D9A477}" presName="rect1" presStyleLbl="ln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1000" r="-1000"/>
          </a:stretch>
        </a:blipFill>
        <a:ln>
          <a:noFill/>
        </a:ln>
      </dgm:spPr>
      <dgm:extLst>
        <a:ext uri="{E40237B7-FDA0-4F09-8148-C483321AD2D9}">
          <dgm14:cNvPr xmlns:dgm14="http://schemas.microsoft.com/office/drawing/2010/diagram" id="0" name="" descr="Information outline"/>
        </a:ext>
      </dgm:extLst>
    </dgm:pt>
    <dgm:pt modelId="{85284ABA-A5C0-4773-8A49-D1CDD3637292}" type="pres">
      <dgm:prSet presAssocID="{16EFB2B9-1614-430A-BC18-6DA74ED83CFC}" presName="sibTrans" presStyleCnt="0"/>
      <dgm:spPr/>
    </dgm:pt>
    <dgm:pt modelId="{2E6D0F79-8D1B-42DB-8D91-B5E17ACD22D9}" type="pres">
      <dgm:prSet presAssocID="{ECBB241A-7DC0-4BAA-8F1B-AFEF739C3401}" presName="comp" presStyleCnt="0"/>
      <dgm:spPr/>
    </dgm:pt>
    <dgm:pt modelId="{422DCD14-23D2-437C-BAFE-9D7362D7AF1C}" type="pres">
      <dgm:prSet presAssocID="{ECBB241A-7DC0-4BAA-8F1B-AFEF739C3401}" presName="rect2" presStyleLbl="node1" presStyleIdx="2" presStyleCnt="4">
        <dgm:presLayoutVars>
          <dgm:bulletEnabled val="1"/>
        </dgm:presLayoutVars>
      </dgm:prSet>
      <dgm:spPr/>
    </dgm:pt>
    <dgm:pt modelId="{4D92D85B-D99C-4D64-8037-37E404693E17}" type="pres">
      <dgm:prSet presAssocID="{ECBB241A-7DC0-4BAA-8F1B-AFEF739C3401}" presName="rect1" presStyleLbl="ln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1000" r="-1000"/>
          </a:stretch>
        </a:blipFill>
        <a:ln>
          <a:noFill/>
        </a:ln>
      </dgm:spPr>
      <dgm:extLst>
        <a:ext uri="{E40237B7-FDA0-4F09-8148-C483321AD2D9}">
          <dgm14:cNvPr xmlns:dgm14="http://schemas.microsoft.com/office/drawing/2010/diagram" id="0" name="" descr="Inbox Check outline"/>
        </a:ext>
      </dgm:extLst>
    </dgm:pt>
    <dgm:pt modelId="{C2C6669B-7DD8-40DB-B22E-B45551DE24C2}" type="pres">
      <dgm:prSet presAssocID="{7B8C54BC-D53A-48ED-959C-1C371C468394}" presName="sibTrans" presStyleCnt="0"/>
      <dgm:spPr/>
    </dgm:pt>
    <dgm:pt modelId="{A15113F2-7C1A-4A8E-BB97-C430526282BC}" type="pres">
      <dgm:prSet presAssocID="{E9378226-9C96-49E4-A95D-50336E00661B}" presName="comp" presStyleCnt="0"/>
      <dgm:spPr/>
    </dgm:pt>
    <dgm:pt modelId="{BF96B91E-8D20-43F1-BFEE-641C61D09F75}" type="pres">
      <dgm:prSet presAssocID="{E9378226-9C96-49E4-A95D-50336E00661B}" presName="rect2" presStyleLbl="node1" presStyleIdx="3" presStyleCnt="4">
        <dgm:presLayoutVars>
          <dgm:bulletEnabled val="1"/>
        </dgm:presLayoutVars>
      </dgm:prSet>
      <dgm:spPr/>
    </dgm:pt>
    <dgm:pt modelId="{CCB56269-3045-42F9-8543-3271D6B75F90}" type="pres">
      <dgm:prSet presAssocID="{E9378226-9C96-49E4-A95D-50336E00661B}" presName="rect1" presStyleLbl="ln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1000" r="-1000"/>
          </a:stretch>
        </a:blipFill>
        <a:ln>
          <a:noFill/>
        </a:ln>
      </dgm:spPr>
      <dgm:extLst>
        <a:ext uri="{E40237B7-FDA0-4F09-8148-C483321AD2D9}">
          <dgm14:cNvPr xmlns:dgm14="http://schemas.microsoft.com/office/drawing/2010/diagram" id="0" name="" descr="Mining tools outline"/>
        </a:ext>
      </dgm:extLst>
    </dgm:pt>
  </dgm:ptLst>
  <dgm:cxnLst>
    <dgm:cxn modelId="{E9021C1B-8A39-4BEB-BB51-175A18F4ADB9}" srcId="{91187FFA-9CDC-4F6A-BCB0-A3AB638F38A3}" destId="{ECBB241A-7DC0-4BAA-8F1B-AFEF739C3401}" srcOrd="2" destOrd="0" parTransId="{EC355F2F-6326-4941-BD57-C2ECAE485019}" sibTransId="{7B8C54BC-D53A-48ED-959C-1C371C468394}"/>
    <dgm:cxn modelId="{0274691F-EA5E-41C7-9134-5F1846733C3D}" type="presOf" srcId="{91187FFA-9CDC-4F6A-BCB0-A3AB638F38A3}" destId="{09CFE3D5-E726-4BFC-B33E-1A81F4F9CBCF}" srcOrd="0" destOrd="0" presId="urn:microsoft.com/office/officeart/2008/layout/AlternatingPictureBlocks"/>
    <dgm:cxn modelId="{3D9B8732-6608-4EBC-9B74-A556C6427BEA}" type="presOf" srcId="{E9378226-9C96-49E4-A95D-50336E00661B}" destId="{BF96B91E-8D20-43F1-BFEE-641C61D09F75}" srcOrd="0" destOrd="0" presId="urn:microsoft.com/office/officeart/2008/layout/AlternatingPictureBlocks"/>
    <dgm:cxn modelId="{1FDF2D6F-EDE4-406C-A117-F89A07FCAD4A}" type="presOf" srcId="{ECBB241A-7DC0-4BAA-8F1B-AFEF739C3401}" destId="{422DCD14-23D2-437C-BAFE-9D7362D7AF1C}" srcOrd="0" destOrd="0" presId="urn:microsoft.com/office/officeart/2008/layout/AlternatingPictureBlocks"/>
    <dgm:cxn modelId="{01576584-D42C-4BA9-AEDD-364F18CC77C9}" type="presOf" srcId="{FA6FFEC3-8684-4604-AAA5-141685D9A477}" destId="{C5E3BE73-5BF9-469E-9217-8866C53A619B}" srcOrd="0" destOrd="0" presId="urn:microsoft.com/office/officeart/2008/layout/AlternatingPictureBlocks"/>
    <dgm:cxn modelId="{79C07899-4356-4D45-A493-53AD99D2D09E}" srcId="{91187FFA-9CDC-4F6A-BCB0-A3AB638F38A3}" destId="{86804A2E-3844-415F-B1F6-3E91538B9258}" srcOrd="0" destOrd="0" parTransId="{073DF440-DAAA-4AD3-8593-DE52599F6F2A}" sibTransId="{33CA9017-933B-4F96-B37C-FB0948DA3596}"/>
    <dgm:cxn modelId="{E11E19AF-7FBE-4120-805C-775266E66DE1}" srcId="{91187FFA-9CDC-4F6A-BCB0-A3AB638F38A3}" destId="{FA6FFEC3-8684-4604-AAA5-141685D9A477}" srcOrd="1" destOrd="0" parTransId="{99E9AF57-D98B-4C03-AEA9-18A432A6DB2F}" sibTransId="{16EFB2B9-1614-430A-BC18-6DA74ED83CFC}"/>
    <dgm:cxn modelId="{301DABC0-04F1-4F0F-8F6D-009917115E32}" srcId="{91187FFA-9CDC-4F6A-BCB0-A3AB638F38A3}" destId="{E9378226-9C96-49E4-A95D-50336E00661B}" srcOrd="3" destOrd="0" parTransId="{715A8628-9356-4760-A95D-F98EE8E86103}" sibTransId="{C5BC8F05-5E2D-46B7-B508-4D4C313E9E14}"/>
    <dgm:cxn modelId="{17F240E8-7884-4748-83F9-B7D2799567DA}" type="presOf" srcId="{86804A2E-3844-415F-B1F6-3E91538B9258}" destId="{B91F3952-D55F-44A1-9610-7B25847DB3B0}" srcOrd="0" destOrd="0" presId="urn:microsoft.com/office/officeart/2008/layout/AlternatingPictureBlocks"/>
    <dgm:cxn modelId="{816F3A69-7C18-40E4-83BF-BD1CAE8C6122}" type="presParOf" srcId="{09CFE3D5-E726-4BFC-B33E-1A81F4F9CBCF}" destId="{2C60B71F-943B-4415-9DC0-5780EA551742}" srcOrd="0" destOrd="0" presId="urn:microsoft.com/office/officeart/2008/layout/AlternatingPictureBlocks"/>
    <dgm:cxn modelId="{45C5684D-D657-4AC7-90FD-303AA537F909}" type="presParOf" srcId="{2C60B71F-943B-4415-9DC0-5780EA551742}" destId="{B91F3952-D55F-44A1-9610-7B25847DB3B0}" srcOrd="0" destOrd="0" presId="urn:microsoft.com/office/officeart/2008/layout/AlternatingPictureBlocks"/>
    <dgm:cxn modelId="{6BE0AE9A-E361-4722-A442-F0220EF846E2}" type="presParOf" srcId="{2C60B71F-943B-4415-9DC0-5780EA551742}" destId="{915D35BC-7089-45C3-A112-E86D351A4FA0}" srcOrd="1" destOrd="0" presId="urn:microsoft.com/office/officeart/2008/layout/AlternatingPictureBlocks"/>
    <dgm:cxn modelId="{F19A84E3-8E12-444B-BAEB-136718E0F7E2}" type="presParOf" srcId="{09CFE3D5-E726-4BFC-B33E-1A81F4F9CBCF}" destId="{D9C03C0E-2BF3-4D3D-9453-3E16028E6EF5}" srcOrd="1" destOrd="0" presId="urn:microsoft.com/office/officeart/2008/layout/AlternatingPictureBlocks"/>
    <dgm:cxn modelId="{F4D1A72D-8B77-43F3-B514-57FBED6938A3}" type="presParOf" srcId="{09CFE3D5-E726-4BFC-B33E-1A81F4F9CBCF}" destId="{7D0DD234-C64F-4FDD-9CBC-3EC94832384B}" srcOrd="2" destOrd="0" presId="urn:microsoft.com/office/officeart/2008/layout/AlternatingPictureBlocks"/>
    <dgm:cxn modelId="{1E08F825-26B4-43B8-B197-0DA7B35B0EC6}" type="presParOf" srcId="{7D0DD234-C64F-4FDD-9CBC-3EC94832384B}" destId="{C5E3BE73-5BF9-469E-9217-8866C53A619B}" srcOrd="0" destOrd="0" presId="urn:microsoft.com/office/officeart/2008/layout/AlternatingPictureBlocks"/>
    <dgm:cxn modelId="{A2215375-AA7E-495A-85AE-2A628E71E463}" type="presParOf" srcId="{7D0DD234-C64F-4FDD-9CBC-3EC94832384B}" destId="{AA0F4896-35CE-4355-AF56-6BA0F566D2D9}" srcOrd="1" destOrd="0" presId="urn:microsoft.com/office/officeart/2008/layout/AlternatingPictureBlocks"/>
    <dgm:cxn modelId="{E2357467-6D2C-4D1A-A82B-3C5F46C15D1A}" type="presParOf" srcId="{09CFE3D5-E726-4BFC-B33E-1A81F4F9CBCF}" destId="{85284ABA-A5C0-4773-8A49-D1CDD3637292}" srcOrd="3" destOrd="0" presId="urn:microsoft.com/office/officeart/2008/layout/AlternatingPictureBlocks"/>
    <dgm:cxn modelId="{B2551F86-3679-4D59-A337-CA375D83D92D}" type="presParOf" srcId="{09CFE3D5-E726-4BFC-B33E-1A81F4F9CBCF}" destId="{2E6D0F79-8D1B-42DB-8D91-B5E17ACD22D9}" srcOrd="4" destOrd="0" presId="urn:microsoft.com/office/officeart/2008/layout/AlternatingPictureBlocks"/>
    <dgm:cxn modelId="{6B3FE5DA-2052-47BE-8CAE-577B5B08856B}" type="presParOf" srcId="{2E6D0F79-8D1B-42DB-8D91-B5E17ACD22D9}" destId="{422DCD14-23D2-437C-BAFE-9D7362D7AF1C}" srcOrd="0" destOrd="0" presId="urn:microsoft.com/office/officeart/2008/layout/AlternatingPictureBlocks"/>
    <dgm:cxn modelId="{A618CCE0-F78E-4FFE-BF80-0BD5FF926CE5}" type="presParOf" srcId="{2E6D0F79-8D1B-42DB-8D91-B5E17ACD22D9}" destId="{4D92D85B-D99C-4D64-8037-37E404693E17}" srcOrd="1" destOrd="0" presId="urn:microsoft.com/office/officeart/2008/layout/AlternatingPictureBlocks"/>
    <dgm:cxn modelId="{E4E62BD4-5DF8-4ECE-8033-DBFE88B1DBF9}" type="presParOf" srcId="{09CFE3D5-E726-4BFC-B33E-1A81F4F9CBCF}" destId="{C2C6669B-7DD8-40DB-B22E-B45551DE24C2}" srcOrd="5" destOrd="0" presId="urn:microsoft.com/office/officeart/2008/layout/AlternatingPictureBlocks"/>
    <dgm:cxn modelId="{061535E3-3962-47CA-960C-50CEC28AD568}" type="presParOf" srcId="{09CFE3D5-E726-4BFC-B33E-1A81F4F9CBCF}" destId="{A15113F2-7C1A-4A8E-BB97-C430526282BC}" srcOrd="6" destOrd="0" presId="urn:microsoft.com/office/officeart/2008/layout/AlternatingPictureBlocks"/>
    <dgm:cxn modelId="{77060AD1-A6D6-4E2B-9452-6220D6A684F0}" type="presParOf" srcId="{A15113F2-7C1A-4A8E-BB97-C430526282BC}" destId="{BF96B91E-8D20-43F1-BFEE-641C61D09F75}" srcOrd="0" destOrd="0" presId="urn:microsoft.com/office/officeart/2008/layout/AlternatingPictureBlocks"/>
    <dgm:cxn modelId="{9C4E6FEB-D618-4FE7-AD20-91AC7CBA9A7C}" type="presParOf" srcId="{A15113F2-7C1A-4A8E-BB97-C430526282BC}" destId="{CCB56269-3045-42F9-8543-3271D6B75F90}"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F8937370-7057-48CD-AB04-C1345F8ABE2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NZ"/>
        </a:p>
      </dgm:t>
    </dgm:pt>
    <dgm:pt modelId="{9BC1EFED-D300-4AAF-90B0-3CB2D2D8BFF4}">
      <dgm:prSet phldrT="[Text]"/>
      <dgm:spPr>
        <a:solidFill>
          <a:srgbClr val="414042"/>
        </a:solidFill>
        <a:ln>
          <a:noFill/>
        </a:ln>
      </dgm:spPr>
      <dgm:t>
        <a:bodyPr/>
        <a:lstStyle/>
        <a:p>
          <a:r>
            <a:rPr lang="mi-NZ" dirty="0"/>
            <a:t>Webinar Sessions</a:t>
          </a:r>
          <a:endParaRPr lang="en-NZ" dirty="0"/>
        </a:p>
      </dgm:t>
    </dgm:pt>
    <dgm:pt modelId="{6CF87BB5-04D9-4A40-B4F1-9686A0244C43}" type="parTrans" cxnId="{ECBD5BAB-B8FE-48AD-AF50-69C3A3CE21F4}">
      <dgm:prSet/>
      <dgm:spPr/>
      <dgm:t>
        <a:bodyPr/>
        <a:lstStyle/>
        <a:p>
          <a:endParaRPr lang="en-NZ"/>
        </a:p>
      </dgm:t>
    </dgm:pt>
    <dgm:pt modelId="{0B7E91B5-C151-4261-B710-110E7738D7CE}" type="sibTrans" cxnId="{ECBD5BAB-B8FE-48AD-AF50-69C3A3CE21F4}">
      <dgm:prSet/>
      <dgm:spPr/>
      <dgm:t>
        <a:bodyPr/>
        <a:lstStyle/>
        <a:p>
          <a:endParaRPr lang="en-NZ"/>
        </a:p>
      </dgm:t>
    </dgm:pt>
    <dgm:pt modelId="{B1D8DD26-2AB7-42D8-9D1A-0212F9C55C89}">
      <dgm:prSet phldrT="[Text]"/>
      <dgm:spPr>
        <a:ln>
          <a:solidFill>
            <a:srgbClr val="414042"/>
          </a:solidFill>
        </a:ln>
      </dgm:spPr>
      <dgm:t>
        <a:bodyPr/>
        <a:lstStyle/>
        <a:p>
          <a:r>
            <a:rPr lang="mi-NZ" dirty="0"/>
            <a:t>Introduction of CA Role</a:t>
          </a:r>
          <a:endParaRPr lang="en-NZ" dirty="0"/>
        </a:p>
      </dgm:t>
    </dgm:pt>
    <dgm:pt modelId="{25DFE845-B7C3-477F-A1EB-9E6E9073581B}" type="parTrans" cxnId="{B3C577AB-54E9-45E3-84B2-88DFD2E3AB34}">
      <dgm:prSet/>
      <dgm:spPr/>
      <dgm:t>
        <a:bodyPr/>
        <a:lstStyle/>
        <a:p>
          <a:endParaRPr lang="en-NZ"/>
        </a:p>
      </dgm:t>
    </dgm:pt>
    <dgm:pt modelId="{D26769B2-BB8E-44BB-A2CD-7E382563EA90}" type="sibTrans" cxnId="{B3C577AB-54E9-45E3-84B2-88DFD2E3AB34}">
      <dgm:prSet/>
      <dgm:spPr/>
      <dgm:t>
        <a:bodyPr/>
        <a:lstStyle/>
        <a:p>
          <a:endParaRPr lang="en-NZ"/>
        </a:p>
      </dgm:t>
    </dgm:pt>
    <dgm:pt modelId="{784F2F3C-A240-46E7-8239-3C7875AE61C2}">
      <dgm:prSet phldrT="[Text]"/>
      <dgm:spPr>
        <a:ln>
          <a:solidFill>
            <a:srgbClr val="414042"/>
          </a:solidFill>
        </a:ln>
      </dgm:spPr>
      <dgm:t>
        <a:bodyPr/>
        <a:lstStyle/>
        <a:p>
          <a:r>
            <a:rPr lang="mi-NZ" dirty="0"/>
            <a:t>EOI Process</a:t>
          </a:r>
          <a:endParaRPr lang="en-NZ" dirty="0"/>
        </a:p>
      </dgm:t>
    </dgm:pt>
    <dgm:pt modelId="{34840F68-B052-4255-807B-BD69AEF219E7}" type="parTrans" cxnId="{A8AF059E-E37E-4E3B-A3F3-F02114F2C04A}">
      <dgm:prSet/>
      <dgm:spPr/>
      <dgm:t>
        <a:bodyPr/>
        <a:lstStyle/>
        <a:p>
          <a:endParaRPr lang="en-NZ"/>
        </a:p>
      </dgm:t>
    </dgm:pt>
    <dgm:pt modelId="{24D55B04-D13F-4B80-ACA9-525E413A339A}" type="sibTrans" cxnId="{A8AF059E-E37E-4E3B-A3F3-F02114F2C04A}">
      <dgm:prSet/>
      <dgm:spPr/>
      <dgm:t>
        <a:bodyPr/>
        <a:lstStyle/>
        <a:p>
          <a:endParaRPr lang="en-NZ"/>
        </a:p>
      </dgm:t>
    </dgm:pt>
    <dgm:pt modelId="{A2ACBCEB-3717-405C-BAE3-00D477F97D6D}">
      <dgm:prSet phldrT="[Text]"/>
      <dgm:spPr>
        <a:solidFill>
          <a:srgbClr val="414042">
            <a:alpha val="74902"/>
          </a:srgbClr>
        </a:solidFill>
        <a:ln>
          <a:noFill/>
        </a:ln>
      </dgm:spPr>
      <dgm:t>
        <a:bodyPr/>
        <a:lstStyle/>
        <a:p>
          <a:r>
            <a:rPr lang="mi-NZ" dirty="0"/>
            <a:t>EOI Process</a:t>
          </a:r>
          <a:endParaRPr lang="en-NZ" dirty="0"/>
        </a:p>
      </dgm:t>
    </dgm:pt>
    <dgm:pt modelId="{4761022C-53B3-4F80-9F53-EBBA949A042F}" type="parTrans" cxnId="{CF3059F7-BAA1-47D1-8656-A515344AE02C}">
      <dgm:prSet/>
      <dgm:spPr/>
      <dgm:t>
        <a:bodyPr/>
        <a:lstStyle/>
        <a:p>
          <a:endParaRPr lang="en-NZ"/>
        </a:p>
      </dgm:t>
    </dgm:pt>
    <dgm:pt modelId="{6D3275D8-B7C1-4495-BC97-4B82A1BE7F16}" type="sibTrans" cxnId="{CF3059F7-BAA1-47D1-8656-A515344AE02C}">
      <dgm:prSet/>
      <dgm:spPr/>
      <dgm:t>
        <a:bodyPr/>
        <a:lstStyle/>
        <a:p>
          <a:endParaRPr lang="en-NZ"/>
        </a:p>
      </dgm:t>
    </dgm:pt>
    <dgm:pt modelId="{A5375779-B132-47D8-ABE3-7214456BB340}">
      <dgm:prSet phldrT="[Text]"/>
      <dgm:spPr>
        <a:ln>
          <a:solidFill>
            <a:srgbClr val="414042"/>
          </a:solidFill>
        </a:ln>
      </dgm:spPr>
      <dgm:t>
        <a:bodyPr/>
        <a:lstStyle/>
        <a:p>
          <a:r>
            <a:rPr lang="mi-NZ" dirty="0"/>
            <a:t>EOI opened for a 2 week period</a:t>
          </a:r>
          <a:endParaRPr lang="en-NZ" dirty="0"/>
        </a:p>
      </dgm:t>
    </dgm:pt>
    <dgm:pt modelId="{FABB6039-D602-44E7-9DAF-2E5C9702E4D6}" type="parTrans" cxnId="{DC082606-32D0-4CD0-9748-E8B08C3EDD2D}">
      <dgm:prSet/>
      <dgm:spPr/>
      <dgm:t>
        <a:bodyPr/>
        <a:lstStyle/>
        <a:p>
          <a:endParaRPr lang="en-NZ"/>
        </a:p>
      </dgm:t>
    </dgm:pt>
    <dgm:pt modelId="{F7AE77C1-B3EB-406B-985C-BEBCFBE5B3E7}" type="sibTrans" cxnId="{DC082606-32D0-4CD0-9748-E8B08C3EDD2D}">
      <dgm:prSet/>
      <dgm:spPr/>
      <dgm:t>
        <a:bodyPr/>
        <a:lstStyle/>
        <a:p>
          <a:endParaRPr lang="en-NZ"/>
        </a:p>
      </dgm:t>
    </dgm:pt>
    <dgm:pt modelId="{6516C236-E420-45B5-B0BE-5C014F0F1A84}">
      <dgm:prSet phldrT="[Text]"/>
      <dgm:spPr>
        <a:ln>
          <a:solidFill>
            <a:srgbClr val="414042"/>
          </a:solidFill>
        </a:ln>
      </dgm:spPr>
      <dgm:t>
        <a:bodyPr/>
        <a:lstStyle/>
        <a:p>
          <a:r>
            <a:rPr lang="mi-NZ" dirty="0"/>
            <a:t>2x webinar sessions held for interested practices</a:t>
          </a:r>
          <a:endParaRPr lang="en-NZ" dirty="0"/>
        </a:p>
      </dgm:t>
    </dgm:pt>
    <dgm:pt modelId="{A2B3DD7D-74E8-4F0B-B65C-7971E0A67330}" type="parTrans" cxnId="{A1B8FAC9-AF6F-4D40-A3DD-8F7184C3BF5B}">
      <dgm:prSet/>
      <dgm:spPr/>
      <dgm:t>
        <a:bodyPr/>
        <a:lstStyle/>
        <a:p>
          <a:endParaRPr lang="en-NZ"/>
        </a:p>
      </dgm:t>
    </dgm:pt>
    <dgm:pt modelId="{E21BA95C-A895-4958-A778-CE3E51A427E3}" type="sibTrans" cxnId="{A1B8FAC9-AF6F-4D40-A3DD-8F7184C3BF5B}">
      <dgm:prSet/>
      <dgm:spPr/>
      <dgm:t>
        <a:bodyPr/>
        <a:lstStyle/>
        <a:p>
          <a:endParaRPr lang="en-NZ"/>
        </a:p>
      </dgm:t>
    </dgm:pt>
    <dgm:pt modelId="{C96D514C-C5F6-4CB1-8FFD-F15224C0EAD3}">
      <dgm:prSet phldrT="[Text]"/>
      <dgm:spPr>
        <a:ln>
          <a:solidFill>
            <a:srgbClr val="414042"/>
          </a:solidFill>
        </a:ln>
      </dgm:spPr>
      <dgm:t>
        <a:bodyPr/>
        <a:lstStyle/>
        <a:p>
          <a:r>
            <a:rPr lang="mi-NZ" dirty="0"/>
            <a:t>Selection criteria included:</a:t>
          </a:r>
          <a:endParaRPr lang="en-NZ" dirty="0"/>
        </a:p>
      </dgm:t>
    </dgm:pt>
    <dgm:pt modelId="{C1085591-CE3C-4D2E-BE29-E30949D29FC6}" type="parTrans" cxnId="{A2CA759B-4CDC-46F7-A5DD-14C5E5636165}">
      <dgm:prSet/>
      <dgm:spPr/>
      <dgm:t>
        <a:bodyPr/>
        <a:lstStyle/>
        <a:p>
          <a:endParaRPr lang="en-NZ"/>
        </a:p>
      </dgm:t>
    </dgm:pt>
    <dgm:pt modelId="{B5ECFB16-4485-4807-98CC-5746031E5775}" type="sibTrans" cxnId="{A2CA759B-4CDC-46F7-A5DD-14C5E5636165}">
      <dgm:prSet/>
      <dgm:spPr/>
      <dgm:t>
        <a:bodyPr/>
        <a:lstStyle/>
        <a:p>
          <a:endParaRPr lang="en-NZ"/>
        </a:p>
      </dgm:t>
    </dgm:pt>
    <dgm:pt modelId="{67894D5A-8302-4F6A-BAAA-513EBD2C7959}">
      <dgm:prSet/>
      <dgm:spPr/>
      <dgm:t>
        <a:bodyPr/>
        <a:lstStyle/>
        <a:p>
          <a:r>
            <a:rPr lang="mi-NZ" dirty="0"/>
            <a:t>A clear rationale for the role in the practice team</a:t>
          </a:r>
        </a:p>
      </dgm:t>
    </dgm:pt>
    <dgm:pt modelId="{C8743A53-76FA-42E7-9D84-FEDA18023926}" type="parTrans" cxnId="{DC4EF950-7D11-4220-806C-007D2C053916}">
      <dgm:prSet/>
      <dgm:spPr/>
      <dgm:t>
        <a:bodyPr/>
        <a:lstStyle/>
        <a:p>
          <a:endParaRPr lang="en-NZ"/>
        </a:p>
      </dgm:t>
    </dgm:pt>
    <dgm:pt modelId="{C3092392-3647-4009-BF24-FE4DDE022837}" type="sibTrans" cxnId="{DC4EF950-7D11-4220-806C-007D2C053916}">
      <dgm:prSet/>
      <dgm:spPr/>
      <dgm:t>
        <a:bodyPr/>
        <a:lstStyle/>
        <a:p>
          <a:endParaRPr lang="en-NZ"/>
        </a:p>
      </dgm:t>
    </dgm:pt>
    <dgm:pt modelId="{6F51B791-C2BA-4484-896E-5FDA2E4B7F8C}">
      <dgm:prSet/>
      <dgm:spPr/>
      <dgm:t>
        <a:bodyPr/>
        <a:lstStyle/>
        <a:p>
          <a:r>
            <a:rPr lang="mi-NZ" dirty="0"/>
            <a:t>Equity focus</a:t>
          </a:r>
        </a:p>
      </dgm:t>
    </dgm:pt>
    <dgm:pt modelId="{02BFFFF3-CF38-4A8B-98F6-AC96B64BA424}" type="parTrans" cxnId="{DD22847C-A77E-428F-9DF3-6F22D9FEC64B}">
      <dgm:prSet/>
      <dgm:spPr/>
      <dgm:t>
        <a:bodyPr/>
        <a:lstStyle/>
        <a:p>
          <a:endParaRPr lang="en-NZ"/>
        </a:p>
      </dgm:t>
    </dgm:pt>
    <dgm:pt modelId="{D6C13F49-D29A-4D3D-9189-808EBA2A0984}" type="sibTrans" cxnId="{DD22847C-A77E-428F-9DF3-6F22D9FEC64B}">
      <dgm:prSet/>
      <dgm:spPr/>
      <dgm:t>
        <a:bodyPr/>
        <a:lstStyle/>
        <a:p>
          <a:endParaRPr lang="en-NZ"/>
        </a:p>
      </dgm:t>
    </dgm:pt>
    <dgm:pt modelId="{56D7A9C7-9CD3-4004-8BC8-0BEB3BCCB606}">
      <dgm:prSet phldrT="[Text]"/>
      <dgm:spPr>
        <a:ln>
          <a:solidFill>
            <a:srgbClr val="414042"/>
          </a:solidFill>
        </a:ln>
      </dgm:spPr>
      <dgm:t>
        <a:bodyPr/>
        <a:lstStyle/>
        <a:p>
          <a:r>
            <a:rPr lang="mi-NZ" dirty="0"/>
            <a:t>Ability to join the peer review groups to develop the role and participate in review processes</a:t>
          </a:r>
          <a:endParaRPr lang="en-NZ" dirty="0"/>
        </a:p>
      </dgm:t>
    </dgm:pt>
    <dgm:pt modelId="{B04A5252-F814-4DB1-A744-43D875B3CF24}" type="parTrans" cxnId="{6E476D5A-1410-4AD5-8FF1-B07D3CAE49B5}">
      <dgm:prSet/>
      <dgm:spPr/>
      <dgm:t>
        <a:bodyPr/>
        <a:lstStyle/>
        <a:p>
          <a:endParaRPr lang="en-NZ"/>
        </a:p>
      </dgm:t>
    </dgm:pt>
    <dgm:pt modelId="{1ED1B36F-C83C-4A71-ABC0-A803CCB02AFE}" type="sibTrans" cxnId="{6E476D5A-1410-4AD5-8FF1-B07D3CAE49B5}">
      <dgm:prSet/>
      <dgm:spPr/>
      <dgm:t>
        <a:bodyPr/>
        <a:lstStyle/>
        <a:p>
          <a:endParaRPr lang="en-NZ"/>
        </a:p>
      </dgm:t>
    </dgm:pt>
    <dgm:pt modelId="{EDFF7C9C-C853-49B4-AD89-4AEBC4811AA0}" type="pres">
      <dgm:prSet presAssocID="{F8937370-7057-48CD-AB04-C1345F8ABE2D}" presName="linearFlow" presStyleCnt="0">
        <dgm:presLayoutVars>
          <dgm:dir/>
          <dgm:animLvl val="lvl"/>
          <dgm:resizeHandles val="exact"/>
        </dgm:presLayoutVars>
      </dgm:prSet>
      <dgm:spPr/>
    </dgm:pt>
    <dgm:pt modelId="{9BA82A29-70D8-426E-BEAB-437CA89DF825}" type="pres">
      <dgm:prSet presAssocID="{9BC1EFED-D300-4AAF-90B0-3CB2D2D8BFF4}" presName="composite" presStyleCnt="0"/>
      <dgm:spPr/>
    </dgm:pt>
    <dgm:pt modelId="{57D48EE9-B0D3-4EE6-BF58-9695F73EF559}" type="pres">
      <dgm:prSet presAssocID="{9BC1EFED-D300-4AAF-90B0-3CB2D2D8BFF4}" presName="parentText" presStyleLbl="alignNode1" presStyleIdx="0" presStyleCnt="2">
        <dgm:presLayoutVars>
          <dgm:chMax val="1"/>
          <dgm:bulletEnabled val="1"/>
        </dgm:presLayoutVars>
      </dgm:prSet>
      <dgm:spPr/>
    </dgm:pt>
    <dgm:pt modelId="{0D11FCF4-D75D-492B-B91A-60A1585ECDE8}" type="pres">
      <dgm:prSet presAssocID="{9BC1EFED-D300-4AAF-90B0-3CB2D2D8BFF4}" presName="descendantText" presStyleLbl="alignAcc1" presStyleIdx="0" presStyleCnt="2">
        <dgm:presLayoutVars>
          <dgm:bulletEnabled val="1"/>
        </dgm:presLayoutVars>
      </dgm:prSet>
      <dgm:spPr/>
    </dgm:pt>
    <dgm:pt modelId="{A1B4851A-B02A-4545-9A3A-45B03F97D3E1}" type="pres">
      <dgm:prSet presAssocID="{0B7E91B5-C151-4261-B710-110E7738D7CE}" presName="sp" presStyleCnt="0"/>
      <dgm:spPr/>
    </dgm:pt>
    <dgm:pt modelId="{2D64EBCE-3C6D-4837-AA3A-6F9D9C0113DB}" type="pres">
      <dgm:prSet presAssocID="{A2ACBCEB-3717-405C-BAE3-00D477F97D6D}" presName="composite" presStyleCnt="0"/>
      <dgm:spPr/>
    </dgm:pt>
    <dgm:pt modelId="{94DD61D3-CF72-4ACF-ABFB-FF7797D9573E}" type="pres">
      <dgm:prSet presAssocID="{A2ACBCEB-3717-405C-BAE3-00D477F97D6D}" presName="parentText" presStyleLbl="alignNode1" presStyleIdx="1" presStyleCnt="2">
        <dgm:presLayoutVars>
          <dgm:chMax val="1"/>
          <dgm:bulletEnabled val="1"/>
        </dgm:presLayoutVars>
      </dgm:prSet>
      <dgm:spPr/>
    </dgm:pt>
    <dgm:pt modelId="{1B297406-1D47-4710-BC5B-419E46EF69AA}" type="pres">
      <dgm:prSet presAssocID="{A2ACBCEB-3717-405C-BAE3-00D477F97D6D}" presName="descendantText" presStyleLbl="alignAcc1" presStyleIdx="1" presStyleCnt="2">
        <dgm:presLayoutVars>
          <dgm:bulletEnabled val="1"/>
        </dgm:presLayoutVars>
      </dgm:prSet>
      <dgm:spPr/>
    </dgm:pt>
  </dgm:ptLst>
  <dgm:cxnLst>
    <dgm:cxn modelId="{DC082606-32D0-4CD0-9748-E8B08C3EDD2D}" srcId="{A2ACBCEB-3717-405C-BAE3-00D477F97D6D}" destId="{A5375779-B132-47D8-ABE3-7214456BB340}" srcOrd="0" destOrd="0" parTransId="{FABB6039-D602-44E7-9DAF-2E5C9702E4D6}" sibTransId="{F7AE77C1-B3EB-406B-985C-BEBCFBE5B3E7}"/>
    <dgm:cxn modelId="{AF73751D-8D39-4FD6-B430-8D7DABC7A38F}" type="presOf" srcId="{A5375779-B132-47D8-ABE3-7214456BB340}" destId="{1B297406-1D47-4710-BC5B-419E46EF69AA}" srcOrd="0" destOrd="0" presId="urn:microsoft.com/office/officeart/2005/8/layout/chevron2"/>
    <dgm:cxn modelId="{A68E721E-210E-4420-826F-4BFC4DA11137}" type="presOf" srcId="{B1D8DD26-2AB7-42D8-9D1A-0212F9C55C89}" destId="{0D11FCF4-D75D-492B-B91A-60A1585ECDE8}" srcOrd="0" destOrd="1" presId="urn:microsoft.com/office/officeart/2005/8/layout/chevron2"/>
    <dgm:cxn modelId="{8576E82A-B1B9-49C6-85B5-C21FDE7E2A05}" type="presOf" srcId="{67894D5A-8302-4F6A-BAAA-513EBD2C7959}" destId="{1B297406-1D47-4710-BC5B-419E46EF69AA}" srcOrd="0" destOrd="3" presId="urn:microsoft.com/office/officeart/2005/8/layout/chevron2"/>
    <dgm:cxn modelId="{89356F4A-098E-4E86-80BB-4BF05E7FC820}" type="presOf" srcId="{A2ACBCEB-3717-405C-BAE3-00D477F97D6D}" destId="{94DD61D3-CF72-4ACF-ABFB-FF7797D9573E}" srcOrd="0" destOrd="0" presId="urn:microsoft.com/office/officeart/2005/8/layout/chevron2"/>
    <dgm:cxn modelId="{DC4EF950-7D11-4220-806C-007D2C053916}" srcId="{C96D514C-C5F6-4CB1-8FFD-F15224C0EAD3}" destId="{67894D5A-8302-4F6A-BAAA-513EBD2C7959}" srcOrd="1" destOrd="0" parTransId="{C8743A53-76FA-42E7-9D84-FEDA18023926}" sibTransId="{C3092392-3647-4009-BF24-FE4DDE022837}"/>
    <dgm:cxn modelId="{6E476D5A-1410-4AD5-8FF1-B07D3CAE49B5}" srcId="{C96D514C-C5F6-4CB1-8FFD-F15224C0EAD3}" destId="{56D7A9C7-9CD3-4004-8BC8-0BEB3BCCB606}" srcOrd="0" destOrd="0" parTransId="{B04A5252-F814-4DB1-A744-43D875B3CF24}" sibTransId="{1ED1B36F-C83C-4A71-ABC0-A803CCB02AFE}"/>
    <dgm:cxn modelId="{DD22847C-A77E-428F-9DF3-6F22D9FEC64B}" srcId="{C96D514C-C5F6-4CB1-8FFD-F15224C0EAD3}" destId="{6F51B791-C2BA-4484-896E-5FDA2E4B7F8C}" srcOrd="2" destOrd="0" parTransId="{02BFFFF3-CF38-4A8B-98F6-AC96B64BA424}" sibTransId="{D6C13F49-D29A-4D3D-9189-808EBA2A0984}"/>
    <dgm:cxn modelId="{A2CA759B-4CDC-46F7-A5DD-14C5E5636165}" srcId="{A2ACBCEB-3717-405C-BAE3-00D477F97D6D}" destId="{C96D514C-C5F6-4CB1-8FFD-F15224C0EAD3}" srcOrd="1" destOrd="0" parTransId="{C1085591-CE3C-4D2E-BE29-E30949D29FC6}" sibTransId="{B5ECFB16-4485-4807-98CC-5746031E5775}"/>
    <dgm:cxn modelId="{A8AF059E-E37E-4E3B-A3F3-F02114F2C04A}" srcId="{9BC1EFED-D300-4AAF-90B0-3CB2D2D8BFF4}" destId="{784F2F3C-A240-46E7-8239-3C7875AE61C2}" srcOrd="2" destOrd="0" parTransId="{34840F68-B052-4255-807B-BD69AEF219E7}" sibTransId="{24D55B04-D13F-4B80-ACA9-525E413A339A}"/>
    <dgm:cxn modelId="{76A4C99E-C38E-4524-9F29-6AC5E5243107}" type="presOf" srcId="{F8937370-7057-48CD-AB04-C1345F8ABE2D}" destId="{EDFF7C9C-C853-49B4-AD89-4AEBC4811AA0}" srcOrd="0" destOrd="0" presId="urn:microsoft.com/office/officeart/2005/8/layout/chevron2"/>
    <dgm:cxn modelId="{ECBD5BAB-B8FE-48AD-AF50-69C3A3CE21F4}" srcId="{F8937370-7057-48CD-AB04-C1345F8ABE2D}" destId="{9BC1EFED-D300-4AAF-90B0-3CB2D2D8BFF4}" srcOrd="0" destOrd="0" parTransId="{6CF87BB5-04D9-4A40-B4F1-9686A0244C43}" sibTransId="{0B7E91B5-C151-4261-B710-110E7738D7CE}"/>
    <dgm:cxn modelId="{B3C577AB-54E9-45E3-84B2-88DFD2E3AB34}" srcId="{9BC1EFED-D300-4AAF-90B0-3CB2D2D8BFF4}" destId="{B1D8DD26-2AB7-42D8-9D1A-0212F9C55C89}" srcOrd="1" destOrd="0" parTransId="{25DFE845-B7C3-477F-A1EB-9E6E9073581B}" sibTransId="{D26769B2-BB8E-44BB-A2CD-7E382563EA90}"/>
    <dgm:cxn modelId="{FB1208BC-C0EF-460F-AE43-A9A8F15D994D}" type="presOf" srcId="{C96D514C-C5F6-4CB1-8FFD-F15224C0EAD3}" destId="{1B297406-1D47-4710-BC5B-419E46EF69AA}" srcOrd="0" destOrd="1" presId="urn:microsoft.com/office/officeart/2005/8/layout/chevron2"/>
    <dgm:cxn modelId="{C17127BE-CFE1-41D7-B56E-2D2A794C06E3}" type="presOf" srcId="{6516C236-E420-45B5-B0BE-5C014F0F1A84}" destId="{0D11FCF4-D75D-492B-B91A-60A1585ECDE8}" srcOrd="0" destOrd="0" presId="urn:microsoft.com/office/officeart/2005/8/layout/chevron2"/>
    <dgm:cxn modelId="{5440AFBE-BBDF-48CB-BCE8-8DFB24B9C1C5}" type="presOf" srcId="{9BC1EFED-D300-4AAF-90B0-3CB2D2D8BFF4}" destId="{57D48EE9-B0D3-4EE6-BF58-9695F73EF559}" srcOrd="0" destOrd="0" presId="urn:microsoft.com/office/officeart/2005/8/layout/chevron2"/>
    <dgm:cxn modelId="{A1B8FAC9-AF6F-4D40-A3DD-8F7184C3BF5B}" srcId="{9BC1EFED-D300-4AAF-90B0-3CB2D2D8BFF4}" destId="{6516C236-E420-45B5-B0BE-5C014F0F1A84}" srcOrd="0" destOrd="0" parTransId="{A2B3DD7D-74E8-4F0B-B65C-7971E0A67330}" sibTransId="{E21BA95C-A895-4958-A778-CE3E51A427E3}"/>
    <dgm:cxn modelId="{C63BCECF-1FB7-462C-8A4D-9539A7D9DF14}" type="presOf" srcId="{784F2F3C-A240-46E7-8239-3C7875AE61C2}" destId="{0D11FCF4-D75D-492B-B91A-60A1585ECDE8}" srcOrd="0" destOrd="2" presId="urn:microsoft.com/office/officeart/2005/8/layout/chevron2"/>
    <dgm:cxn modelId="{A017C5E8-6749-40F4-8420-F4613CE4D18F}" type="presOf" srcId="{56D7A9C7-9CD3-4004-8BC8-0BEB3BCCB606}" destId="{1B297406-1D47-4710-BC5B-419E46EF69AA}" srcOrd="0" destOrd="2" presId="urn:microsoft.com/office/officeart/2005/8/layout/chevron2"/>
    <dgm:cxn modelId="{0F040CEA-97B6-4426-A2E5-F0BCCE2D44CA}" type="presOf" srcId="{6F51B791-C2BA-4484-896E-5FDA2E4B7F8C}" destId="{1B297406-1D47-4710-BC5B-419E46EF69AA}" srcOrd="0" destOrd="4" presId="urn:microsoft.com/office/officeart/2005/8/layout/chevron2"/>
    <dgm:cxn modelId="{CF3059F7-BAA1-47D1-8656-A515344AE02C}" srcId="{F8937370-7057-48CD-AB04-C1345F8ABE2D}" destId="{A2ACBCEB-3717-405C-BAE3-00D477F97D6D}" srcOrd="1" destOrd="0" parTransId="{4761022C-53B3-4F80-9F53-EBBA949A042F}" sibTransId="{6D3275D8-B7C1-4495-BC97-4B82A1BE7F16}"/>
    <dgm:cxn modelId="{A675D9C9-72D3-4112-A1FC-38ACF5FC041D}" type="presParOf" srcId="{EDFF7C9C-C853-49B4-AD89-4AEBC4811AA0}" destId="{9BA82A29-70D8-426E-BEAB-437CA89DF825}" srcOrd="0" destOrd="0" presId="urn:microsoft.com/office/officeart/2005/8/layout/chevron2"/>
    <dgm:cxn modelId="{1C4DF273-74D0-4F17-B87B-D36E970377D2}" type="presParOf" srcId="{9BA82A29-70D8-426E-BEAB-437CA89DF825}" destId="{57D48EE9-B0D3-4EE6-BF58-9695F73EF559}" srcOrd="0" destOrd="0" presId="urn:microsoft.com/office/officeart/2005/8/layout/chevron2"/>
    <dgm:cxn modelId="{D2375417-A6F4-4F76-9E42-57526A807974}" type="presParOf" srcId="{9BA82A29-70D8-426E-BEAB-437CA89DF825}" destId="{0D11FCF4-D75D-492B-B91A-60A1585ECDE8}" srcOrd="1" destOrd="0" presId="urn:microsoft.com/office/officeart/2005/8/layout/chevron2"/>
    <dgm:cxn modelId="{B923C044-6E07-4668-AE57-E56F37F43944}" type="presParOf" srcId="{EDFF7C9C-C853-49B4-AD89-4AEBC4811AA0}" destId="{A1B4851A-B02A-4545-9A3A-45B03F97D3E1}" srcOrd="1" destOrd="0" presId="urn:microsoft.com/office/officeart/2005/8/layout/chevron2"/>
    <dgm:cxn modelId="{E2175371-5188-4A3D-A629-199390F72C32}" type="presParOf" srcId="{EDFF7C9C-C853-49B4-AD89-4AEBC4811AA0}" destId="{2D64EBCE-3C6D-4837-AA3A-6F9D9C0113DB}" srcOrd="2" destOrd="0" presId="urn:microsoft.com/office/officeart/2005/8/layout/chevron2"/>
    <dgm:cxn modelId="{506590D1-8A14-46FA-B4D1-4BD62AE40465}" type="presParOf" srcId="{2D64EBCE-3C6D-4837-AA3A-6F9D9C0113DB}" destId="{94DD61D3-CF72-4ACF-ABFB-FF7797D9573E}" srcOrd="0" destOrd="0" presId="urn:microsoft.com/office/officeart/2005/8/layout/chevron2"/>
    <dgm:cxn modelId="{8838CBEC-320C-4FC4-8699-E2FA5D516204}" type="presParOf" srcId="{2D64EBCE-3C6D-4837-AA3A-6F9D9C0113DB}" destId="{1B297406-1D47-4710-BC5B-419E46EF69A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BC4D53-7AD3-446B-A246-809EC7FA9EDF}"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NZ"/>
        </a:p>
      </dgm:t>
    </dgm:pt>
    <dgm:pt modelId="{4B683301-EADF-48CF-B97B-49DB0DCDF714}">
      <dgm:prSet phldrT="[Text]"/>
      <dgm:spPr>
        <a:solidFill>
          <a:srgbClr val="257E8C"/>
        </a:solidFill>
        <a:ln>
          <a:noFill/>
        </a:ln>
      </dgm:spPr>
      <dgm:t>
        <a:bodyPr/>
        <a:lstStyle/>
        <a:p>
          <a:r>
            <a:rPr lang="mi-NZ" dirty="0"/>
            <a:t>15 applications received</a:t>
          </a:r>
          <a:endParaRPr lang="en-NZ" dirty="0"/>
        </a:p>
      </dgm:t>
    </dgm:pt>
    <dgm:pt modelId="{69B4307F-2E79-4FE7-BBBB-C84EF457E09D}" type="parTrans" cxnId="{2CF83AC0-71DC-4100-B089-9668C846AD68}">
      <dgm:prSet/>
      <dgm:spPr/>
      <dgm:t>
        <a:bodyPr/>
        <a:lstStyle/>
        <a:p>
          <a:endParaRPr lang="en-NZ"/>
        </a:p>
      </dgm:t>
    </dgm:pt>
    <dgm:pt modelId="{FD6A2914-47C2-494C-9314-30EAFE7F5833}" type="sibTrans" cxnId="{2CF83AC0-71DC-4100-B089-9668C846AD68}">
      <dgm:prSet/>
      <dgm:spPr>
        <a:solidFill>
          <a:srgbClr val="414042"/>
        </a:solidFill>
      </dgm:spPr>
      <dgm:t>
        <a:bodyPr/>
        <a:lstStyle/>
        <a:p>
          <a:endParaRPr lang="en-NZ"/>
        </a:p>
      </dgm:t>
    </dgm:pt>
    <dgm:pt modelId="{864D7DA4-4ABD-4022-A67B-7CDBCBA64392}">
      <dgm:prSet phldrT="[Text]"/>
      <dgm:spPr>
        <a:solidFill>
          <a:schemeClr val="bg1">
            <a:lumMod val="50000"/>
          </a:schemeClr>
        </a:solidFill>
      </dgm:spPr>
      <dgm:t>
        <a:bodyPr/>
        <a:lstStyle/>
        <a:p>
          <a:r>
            <a:rPr lang="mi-NZ" dirty="0"/>
            <a:t>8 practices selected to participate in pilot programme</a:t>
          </a:r>
          <a:endParaRPr lang="en-NZ" dirty="0"/>
        </a:p>
      </dgm:t>
    </dgm:pt>
    <dgm:pt modelId="{3508672D-AE98-495B-9CC6-391155F581A1}" type="parTrans" cxnId="{CA180A1B-349D-436B-A0F0-48D279AD4594}">
      <dgm:prSet/>
      <dgm:spPr/>
      <dgm:t>
        <a:bodyPr/>
        <a:lstStyle/>
        <a:p>
          <a:endParaRPr lang="en-NZ"/>
        </a:p>
      </dgm:t>
    </dgm:pt>
    <dgm:pt modelId="{30F493AE-7F90-4C68-A59C-39A2FE4056FA}" type="sibTrans" cxnId="{CA180A1B-349D-436B-A0F0-48D279AD4594}">
      <dgm:prSet/>
      <dgm:spPr>
        <a:solidFill>
          <a:srgbClr val="414042"/>
        </a:solidFill>
      </dgm:spPr>
      <dgm:t>
        <a:bodyPr/>
        <a:lstStyle/>
        <a:p>
          <a:endParaRPr lang="en-NZ"/>
        </a:p>
      </dgm:t>
    </dgm:pt>
    <dgm:pt modelId="{3A34A923-691B-4A67-9D01-9C2A8D4E5B0B}">
      <dgm:prSet phldrT="[Text]"/>
      <dgm:spPr>
        <a:solidFill>
          <a:srgbClr val="414042"/>
        </a:solidFill>
      </dgm:spPr>
      <dgm:t>
        <a:bodyPr/>
        <a:lstStyle/>
        <a:p>
          <a:r>
            <a:rPr lang="mi-NZ" dirty="0"/>
            <a:t>7 practices implementing role</a:t>
          </a:r>
          <a:endParaRPr lang="en-NZ" dirty="0"/>
        </a:p>
      </dgm:t>
    </dgm:pt>
    <dgm:pt modelId="{33D10818-4A6A-4DB9-9DC8-6E49B541964C}" type="parTrans" cxnId="{5538D340-1056-49CB-99FD-9E6C2DDEA72D}">
      <dgm:prSet/>
      <dgm:spPr/>
      <dgm:t>
        <a:bodyPr/>
        <a:lstStyle/>
        <a:p>
          <a:endParaRPr lang="en-NZ"/>
        </a:p>
      </dgm:t>
    </dgm:pt>
    <dgm:pt modelId="{FF556700-DB9C-437F-8EFA-9A27FB8EBD3A}" type="sibTrans" cxnId="{5538D340-1056-49CB-99FD-9E6C2DDEA72D}">
      <dgm:prSet/>
      <dgm:spPr>
        <a:solidFill>
          <a:srgbClr val="414042"/>
        </a:solidFill>
      </dgm:spPr>
      <dgm:t>
        <a:bodyPr/>
        <a:lstStyle/>
        <a:p>
          <a:endParaRPr lang="en-NZ"/>
        </a:p>
      </dgm:t>
    </dgm:pt>
    <dgm:pt modelId="{F440FE34-CFAD-4762-8C54-9C3A922A6830}" type="pres">
      <dgm:prSet presAssocID="{CBBC4D53-7AD3-446B-A246-809EC7FA9EDF}" presName="Name0" presStyleCnt="0">
        <dgm:presLayoutVars>
          <dgm:dir/>
          <dgm:resizeHandles val="exact"/>
        </dgm:presLayoutVars>
      </dgm:prSet>
      <dgm:spPr/>
    </dgm:pt>
    <dgm:pt modelId="{C78B663D-C80D-485C-8EE6-8DF02E2A6B91}" type="pres">
      <dgm:prSet presAssocID="{CBBC4D53-7AD3-446B-A246-809EC7FA9EDF}" presName="fgShape" presStyleLbl="fgShp" presStyleIdx="0" presStyleCnt="1"/>
      <dgm:spPr>
        <a:solidFill>
          <a:srgbClr val="F37021"/>
        </a:solidFill>
      </dgm:spPr>
    </dgm:pt>
    <dgm:pt modelId="{06757CB3-3796-4F73-86C4-79F5045F5106}" type="pres">
      <dgm:prSet presAssocID="{CBBC4D53-7AD3-446B-A246-809EC7FA9EDF}" presName="linComp" presStyleCnt="0"/>
      <dgm:spPr/>
    </dgm:pt>
    <dgm:pt modelId="{3EEA61F3-5FFD-4CCA-8F97-4989BC7A6BA7}" type="pres">
      <dgm:prSet presAssocID="{4B683301-EADF-48CF-B97B-49DB0DCDF714}" presName="compNode" presStyleCnt="0"/>
      <dgm:spPr/>
    </dgm:pt>
    <dgm:pt modelId="{C53C6B30-65CF-4E92-AB5F-D87D16862951}" type="pres">
      <dgm:prSet presAssocID="{4B683301-EADF-48CF-B97B-49DB0DCDF714}" presName="bkgdShape" presStyleLbl="node1" presStyleIdx="0" presStyleCnt="3"/>
      <dgm:spPr/>
    </dgm:pt>
    <dgm:pt modelId="{CF989B15-9A60-4C8E-B312-4210643BB370}" type="pres">
      <dgm:prSet presAssocID="{4B683301-EADF-48CF-B97B-49DB0DCDF714}" presName="nodeTx" presStyleLbl="node1" presStyleIdx="0" presStyleCnt="3">
        <dgm:presLayoutVars>
          <dgm:bulletEnabled val="1"/>
        </dgm:presLayoutVars>
      </dgm:prSet>
      <dgm:spPr/>
    </dgm:pt>
    <dgm:pt modelId="{4F62FC64-F4B1-402D-8BEE-2FE85AAFF0DB}" type="pres">
      <dgm:prSet presAssocID="{4B683301-EADF-48CF-B97B-49DB0DCDF714}" presName="invisiNode" presStyleLbl="node1" presStyleIdx="0" presStyleCnt="3"/>
      <dgm:spPr/>
    </dgm:pt>
    <dgm:pt modelId="{8E9CB41F-FC1B-4FF0-B10C-5852B4B6664D}" type="pres">
      <dgm:prSet presAssocID="{4B683301-EADF-48CF-B97B-49DB0DCDF714}"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ontract outline"/>
        </a:ext>
      </dgm:extLst>
    </dgm:pt>
    <dgm:pt modelId="{14B6E435-2376-4C14-9F67-70161A384E21}" type="pres">
      <dgm:prSet presAssocID="{FD6A2914-47C2-494C-9314-30EAFE7F5833}" presName="sibTrans" presStyleLbl="sibTrans2D1" presStyleIdx="0" presStyleCnt="0"/>
      <dgm:spPr/>
    </dgm:pt>
    <dgm:pt modelId="{D2C6F7CE-F7D2-4BD2-93CA-43A1153150FE}" type="pres">
      <dgm:prSet presAssocID="{864D7DA4-4ABD-4022-A67B-7CDBCBA64392}" presName="compNode" presStyleCnt="0"/>
      <dgm:spPr/>
    </dgm:pt>
    <dgm:pt modelId="{3C7620B6-CB42-4AE5-B546-58484A01973F}" type="pres">
      <dgm:prSet presAssocID="{864D7DA4-4ABD-4022-A67B-7CDBCBA64392}" presName="bkgdShape" presStyleLbl="node1" presStyleIdx="1" presStyleCnt="3"/>
      <dgm:spPr/>
    </dgm:pt>
    <dgm:pt modelId="{EB99DA98-6747-43E4-874B-771E8695FB12}" type="pres">
      <dgm:prSet presAssocID="{864D7DA4-4ABD-4022-A67B-7CDBCBA64392}" presName="nodeTx" presStyleLbl="node1" presStyleIdx="1" presStyleCnt="3">
        <dgm:presLayoutVars>
          <dgm:bulletEnabled val="1"/>
        </dgm:presLayoutVars>
      </dgm:prSet>
      <dgm:spPr/>
    </dgm:pt>
    <dgm:pt modelId="{16BAF01E-0039-420A-93F5-FA46FA8C832F}" type="pres">
      <dgm:prSet presAssocID="{864D7DA4-4ABD-4022-A67B-7CDBCBA64392}" presName="invisiNode" presStyleLbl="node1" presStyleIdx="1" presStyleCnt="3"/>
      <dgm:spPr/>
    </dgm:pt>
    <dgm:pt modelId="{EBADC08C-B746-4BE1-929A-664708EA4436}" type="pres">
      <dgm:prSet presAssocID="{864D7DA4-4ABD-4022-A67B-7CDBCBA64392}" presName="imagNode"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Medical outline"/>
        </a:ext>
      </dgm:extLst>
    </dgm:pt>
    <dgm:pt modelId="{26B873AC-A44C-42EF-B84A-B9624E9042C3}" type="pres">
      <dgm:prSet presAssocID="{30F493AE-7F90-4C68-A59C-39A2FE4056FA}" presName="sibTrans" presStyleLbl="sibTrans2D1" presStyleIdx="0" presStyleCnt="0"/>
      <dgm:spPr/>
    </dgm:pt>
    <dgm:pt modelId="{90CD29B4-EE5C-476C-881D-BB845C842F14}" type="pres">
      <dgm:prSet presAssocID="{3A34A923-691B-4A67-9D01-9C2A8D4E5B0B}" presName="compNode" presStyleCnt="0"/>
      <dgm:spPr/>
    </dgm:pt>
    <dgm:pt modelId="{E3E0C5AD-BE2F-4BD7-9F6B-B95480156A4F}" type="pres">
      <dgm:prSet presAssocID="{3A34A923-691B-4A67-9D01-9C2A8D4E5B0B}" presName="bkgdShape" presStyleLbl="node1" presStyleIdx="2" presStyleCnt="3"/>
      <dgm:spPr/>
    </dgm:pt>
    <dgm:pt modelId="{13509562-877C-4B4E-8644-F44B479205E8}" type="pres">
      <dgm:prSet presAssocID="{3A34A923-691B-4A67-9D01-9C2A8D4E5B0B}" presName="nodeTx" presStyleLbl="node1" presStyleIdx="2" presStyleCnt="3">
        <dgm:presLayoutVars>
          <dgm:bulletEnabled val="1"/>
        </dgm:presLayoutVars>
      </dgm:prSet>
      <dgm:spPr/>
    </dgm:pt>
    <dgm:pt modelId="{6DFA14FC-CD45-4D2C-B9F9-0E3ED4575FBC}" type="pres">
      <dgm:prSet presAssocID="{3A34A923-691B-4A67-9D01-9C2A8D4E5B0B}" presName="invisiNode" presStyleLbl="node1" presStyleIdx="2" presStyleCnt="3"/>
      <dgm:spPr/>
    </dgm:pt>
    <dgm:pt modelId="{A1A70764-02D6-4EED-817A-E1561DC14B11}" type="pres">
      <dgm:prSet presAssocID="{3A34A923-691B-4A67-9D01-9C2A8D4E5B0B}" presName="imagNode"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lay outline"/>
        </a:ext>
      </dgm:extLst>
    </dgm:pt>
  </dgm:ptLst>
  <dgm:cxnLst>
    <dgm:cxn modelId="{86F4690A-D72F-4A48-BEA7-7311DBF80DFC}" type="presOf" srcId="{4B683301-EADF-48CF-B97B-49DB0DCDF714}" destId="{C53C6B30-65CF-4E92-AB5F-D87D16862951}" srcOrd="0" destOrd="0" presId="urn:microsoft.com/office/officeart/2005/8/layout/hList7"/>
    <dgm:cxn modelId="{CA180A1B-349D-436B-A0F0-48D279AD4594}" srcId="{CBBC4D53-7AD3-446B-A246-809EC7FA9EDF}" destId="{864D7DA4-4ABD-4022-A67B-7CDBCBA64392}" srcOrd="1" destOrd="0" parTransId="{3508672D-AE98-495B-9CC6-391155F581A1}" sibTransId="{30F493AE-7F90-4C68-A59C-39A2FE4056FA}"/>
    <dgm:cxn modelId="{5B8BC33D-440C-4E11-9B92-8FFD20A15E2A}" type="presOf" srcId="{864D7DA4-4ABD-4022-A67B-7CDBCBA64392}" destId="{EB99DA98-6747-43E4-874B-771E8695FB12}" srcOrd="1" destOrd="0" presId="urn:microsoft.com/office/officeart/2005/8/layout/hList7"/>
    <dgm:cxn modelId="{5538D340-1056-49CB-99FD-9E6C2DDEA72D}" srcId="{CBBC4D53-7AD3-446B-A246-809EC7FA9EDF}" destId="{3A34A923-691B-4A67-9D01-9C2A8D4E5B0B}" srcOrd="2" destOrd="0" parTransId="{33D10818-4A6A-4DB9-9DC8-6E49B541964C}" sibTransId="{FF556700-DB9C-437F-8EFA-9A27FB8EBD3A}"/>
    <dgm:cxn modelId="{73830068-989E-437E-95A4-8DA78D04F858}" type="presOf" srcId="{CBBC4D53-7AD3-446B-A246-809EC7FA9EDF}" destId="{F440FE34-CFAD-4762-8C54-9C3A922A6830}" srcOrd="0" destOrd="0" presId="urn:microsoft.com/office/officeart/2005/8/layout/hList7"/>
    <dgm:cxn modelId="{DCCA606D-568B-4130-8D04-1A3475C79F97}" type="presOf" srcId="{864D7DA4-4ABD-4022-A67B-7CDBCBA64392}" destId="{3C7620B6-CB42-4AE5-B546-58484A01973F}" srcOrd="0" destOrd="0" presId="urn:microsoft.com/office/officeart/2005/8/layout/hList7"/>
    <dgm:cxn modelId="{D8206A71-659E-4678-8C78-7AD7D3586B31}" type="presOf" srcId="{4B683301-EADF-48CF-B97B-49DB0DCDF714}" destId="{CF989B15-9A60-4C8E-B312-4210643BB370}" srcOrd="1" destOrd="0" presId="urn:microsoft.com/office/officeart/2005/8/layout/hList7"/>
    <dgm:cxn modelId="{F1EA497D-4057-4352-BD98-DF598DAC86FF}" type="presOf" srcId="{FD6A2914-47C2-494C-9314-30EAFE7F5833}" destId="{14B6E435-2376-4C14-9F67-70161A384E21}" srcOrd="0" destOrd="0" presId="urn:microsoft.com/office/officeart/2005/8/layout/hList7"/>
    <dgm:cxn modelId="{674DF693-3918-4735-BC72-7A82AF6C627C}" type="presOf" srcId="{3A34A923-691B-4A67-9D01-9C2A8D4E5B0B}" destId="{13509562-877C-4B4E-8644-F44B479205E8}" srcOrd="1" destOrd="0" presId="urn:microsoft.com/office/officeart/2005/8/layout/hList7"/>
    <dgm:cxn modelId="{CDEF04A3-89C3-4F97-A15E-5D38B53430DC}" type="presOf" srcId="{3A34A923-691B-4A67-9D01-9C2A8D4E5B0B}" destId="{E3E0C5AD-BE2F-4BD7-9F6B-B95480156A4F}" srcOrd="0" destOrd="0" presId="urn:microsoft.com/office/officeart/2005/8/layout/hList7"/>
    <dgm:cxn modelId="{2CF83AC0-71DC-4100-B089-9668C846AD68}" srcId="{CBBC4D53-7AD3-446B-A246-809EC7FA9EDF}" destId="{4B683301-EADF-48CF-B97B-49DB0DCDF714}" srcOrd="0" destOrd="0" parTransId="{69B4307F-2E79-4FE7-BBBB-C84EF457E09D}" sibTransId="{FD6A2914-47C2-494C-9314-30EAFE7F5833}"/>
    <dgm:cxn modelId="{D80F0BFB-A252-4DB2-931E-E519C3062A84}" type="presOf" srcId="{30F493AE-7F90-4C68-A59C-39A2FE4056FA}" destId="{26B873AC-A44C-42EF-B84A-B9624E9042C3}" srcOrd="0" destOrd="0" presId="urn:microsoft.com/office/officeart/2005/8/layout/hList7"/>
    <dgm:cxn modelId="{393F5125-F1CB-4920-B4B3-A6B08DDC9274}" type="presParOf" srcId="{F440FE34-CFAD-4762-8C54-9C3A922A6830}" destId="{C78B663D-C80D-485C-8EE6-8DF02E2A6B91}" srcOrd="0" destOrd="0" presId="urn:microsoft.com/office/officeart/2005/8/layout/hList7"/>
    <dgm:cxn modelId="{300D3D8D-DA39-4821-8617-F0C643DB7047}" type="presParOf" srcId="{F440FE34-CFAD-4762-8C54-9C3A922A6830}" destId="{06757CB3-3796-4F73-86C4-79F5045F5106}" srcOrd="1" destOrd="0" presId="urn:microsoft.com/office/officeart/2005/8/layout/hList7"/>
    <dgm:cxn modelId="{B30ABA68-71EE-4B7A-9657-F77B6F55FFEC}" type="presParOf" srcId="{06757CB3-3796-4F73-86C4-79F5045F5106}" destId="{3EEA61F3-5FFD-4CCA-8F97-4989BC7A6BA7}" srcOrd="0" destOrd="0" presId="urn:microsoft.com/office/officeart/2005/8/layout/hList7"/>
    <dgm:cxn modelId="{4FDFA7F0-3387-4707-9DD9-D1F5B802C3DE}" type="presParOf" srcId="{3EEA61F3-5FFD-4CCA-8F97-4989BC7A6BA7}" destId="{C53C6B30-65CF-4E92-AB5F-D87D16862951}" srcOrd="0" destOrd="0" presId="urn:microsoft.com/office/officeart/2005/8/layout/hList7"/>
    <dgm:cxn modelId="{F70C8A9B-5C29-4866-B56D-102EE56B7A32}" type="presParOf" srcId="{3EEA61F3-5FFD-4CCA-8F97-4989BC7A6BA7}" destId="{CF989B15-9A60-4C8E-B312-4210643BB370}" srcOrd="1" destOrd="0" presId="urn:microsoft.com/office/officeart/2005/8/layout/hList7"/>
    <dgm:cxn modelId="{3A976CDD-CF34-4481-AEC9-A6003AA64239}" type="presParOf" srcId="{3EEA61F3-5FFD-4CCA-8F97-4989BC7A6BA7}" destId="{4F62FC64-F4B1-402D-8BEE-2FE85AAFF0DB}" srcOrd="2" destOrd="0" presId="urn:microsoft.com/office/officeart/2005/8/layout/hList7"/>
    <dgm:cxn modelId="{D2775D94-6616-4035-98C3-726AAB484E2D}" type="presParOf" srcId="{3EEA61F3-5FFD-4CCA-8F97-4989BC7A6BA7}" destId="{8E9CB41F-FC1B-4FF0-B10C-5852B4B6664D}" srcOrd="3" destOrd="0" presId="urn:microsoft.com/office/officeart/2005/8/layout/hList7"/>
    <dgm:cxn modelId="{67362CDC-ACFC-4FCB-A01F-0B395613F967}" type="presParOf" srcId="{06757CB3-3796-4F73-86C4-79F5045F5106}" destId="{14B6E435-2376-4C14-9F67-70161A384E21}" srcOrd="1" destOrd="0" presId="urn:microsoft.com/office/officeart/2005/8/layout/hList7"/>
    <dgm:cxn modelId="{7E428040-C9AC-475B-875C-33F6A270E675}" type="presParOf" srcId="{06757CB3-3796-4F73-86C4-79F5045F5106}" destId="{D2C6F7CE-F7D2-4BD2-93CA-43A1153150FE}" srcOrd="2" destOrd="0" presId="urn:microsoft.com/office/officeart/2005/8/layout/hList7"/>
    <dgm:cxn modelId="{EDCB3178-2FE7-48C7-8D86-968925E59E44}" type="presParOf" srcId="{D2C6F7CE-F7D2-4BD2-93CA-43A1153150FE}" destId="{3C7620B6-CB42-4AE5-B546-58484A01973F}" srcOrd="0" destOrd="0" presId="urn:microsoft.com/office/officeart/2005/8/layout/hList7"/>
    <dgm:cxn modelId="{CBF4EE9E-735A-47E5-8E23-CF5D8233A6FD}" type="presParOf" srcId="{D2C6F7CE-F7D2-4BD2-93CA-43A1153150FE}" destId="{EB99DA98-6747-43E4-874B-771E8695FB12}" srcOrd="1" destOrd="0" presId="urn:microsoft.com/office/officeart/2005/8/layout/hList7"/>
    <dgm:cxn modelId="{300B34B9-54F2-4453-BD82-B5D6B3F8F455}" type="presParOf" srcId="{D2C6F7CE-F7D2-4BD2-93CA-43A1153150FE}" destId="{16BAF01E-0039-420A-93F5-FA46FA8C832F}" srcOrd="2" destOrd="0" presId="urn:microsoft.com/office/officeart/2005/8/layout/hList7"/>
    <dgm:cxn modelId="{DD4B1D20-DA4B-4912-9A2B-B925EEA9AABD}" type="presParOf" srcId="{D2C6F7CE-F7D2-4BD2-93CA-43A1153150FE}" destId="{EBADC08C-B746-4BE1-929A-664708EA4436}" srcOrd="3" destOrd="0" presId="urn:microsoft.com/office/officeart/2005/8/layout/hList7"/>
    <dgm:cxn modelId="{EABEA7C2-35AA-4D29-BF29-6505F8A422BA}" type="presParOf" srcId="{06757CB3-3796-4F73-86C4-79F5045F5106}" destId="{26B873AC-A44C-42EF-B84A-B9624E9042C3}" srcOrd="3" destOrd="0" presId="urn:microsoft.com/office/officeart/2005/8/layout/hList7"/>
    <dgm:cxn modelId="{706BCE32-C26A-43FF-B041-C5397F2D040B}" type="presParOf" srcId="{06757CB3-3796-4F73-86C4-79F5045F5106}" destId="{90CD29B4-EE5C-476C-881D-BB845C842F14}" srcOrd="4" destOrd="0" presId="urn:microsoft.com/office/officeart/2005/8/layout/hList7"/>
    <dgm:cxn modelId="{92369348-8284-40D9-88A0-2213929A7098}" type="presParOf" srcId="{90CD29B4-EE5C-476C-881D-BB845C842F14}" destId="{E3E0C5AD-BE2F-4BD7-9F6B-B95480156A4F}" srcOrd="0" destOrd="0" presId="urn:microsoft.com/office/officeart/2005/8/layout/hList7"/>
    <dgm:cxn modelId="{017D4B74-98F9-4864-A0FD-C13BF9AD9C11}" type="presParOf" srcId="{90CD29B4-EE5C-476C-881D-BB845C842F14}" destId="{13509562-877C-4B4E-8644-F44B479205E8}" srcOrd="1" destOrd="0" presId="urn:microsoft.com/office/officeart/2005/8/layout/hList7"/>
    <dgm:cxn modelId="{8DD96399-C00C-4F1F-A3D1-D5E8CDD66F3C}" type="presParOf" srcId="{90CD29B4-EE5C-476C-881D-BB845C842F14}" destId="{6DFA14FC-CD45-4D2C-B9F9-0E3ED4575FBC}" srcOrd="2" destOrd="0" presId="urn:microsoft.com/office/officeart/2005/8/layout/hList7"/>
    <dgm:cxn modelId="{AB99725C-1AAD-49C2-9523-B1CA5280B3E5}" type="presParOf" srcId="{90CD29B4-EE5C-476C-881D-BB845C842F14}" destId="{A1A70764-02D6-4EED-817A-E1561DC14B11}"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B7069D-3768-4E61-ACD5-6BD68FE9AAF0}" type="doc">
      <dgm:prSet loTypeId="urn:microsoft.com/office/officeart/2005/8/layout/venn1" loCatId="relationship" qsTypeId="urn:microsoft.com/office/officeart/2005/8/quickstyle/simple1" qsCatId="simple" csTypeId="urn:microsoft.com/office/officeart/2005/8/colors/colorful5" csCatId="colorful" phldr="1"/>
      <dgm:spPr/>
    </dgm:pt>
    <dgm:pt modelId="{B7C11A32-D4C9-416A-B970-0498E303A107}">
      <dgm:prSet phldrT="[Text]"/>
      <dgm:spPr>
        <a:solidFill>
          <a:srgbClr val="80CFD3">
            <a:alpha val="50000"/>
          </a:srgbClr>
        </a:solidFill>
      </dgm:spPr>
      <dgm:t>
        <a:bodyPr/>
        <a:lstStyle/>
        <a:p>
          <a:r>
            <a:rPr lang="mi-NZ"/>
            <a:t>Employer / GP Supervisor</a:t>
          </a:r>
          <a:endParaRPr lang="en-NZ"/>
        </a:p>
      </dgm:t>
    </dgm:pt>
    <dgm:pt modelId="{EF51ABD1-E821-4F2C-A2BA-FD0924B406E1}" type="parTrans" cxnId="{C21DCED5-7BF4-4112-8FA2-EF117684A07E}">
      <dgm:prSet/>
      <dgm:spPr/>
      <dgm:t>
        <a:bodyPr/>
        <a:lstStyle/>
        <a:p>
          <a:endParaRPr lang="en-NZ"/>
        </a:p>
      </dgm:t>
    </dgm:pt>
    <dgm:pt modelId="{9D4B1AAB-968D-48D4-9658-AAD4A91DEB2A}" type="sibTrans" cxnId="{C21DCED5-7BF4-4112-8FA2-EF117684A07E}">
      <dgm:prSet/>
      <dgm:spPr/>
      <dgm:t>
        <a:bodyPr/>
        <a:lstStyle/>
        <a:p>
          <a:endParaRPr lang="en-NZ"/>
        </a:p>
      </dgm:t>
    </dgm:pt>
    <dgm:pt modelId="{29F556CC-4D0B-470A-B0F3-875ECE2DCBFF}">
      <dgm:prSet phldrT="[Text]"/>
      <dgm:spPr>
        <a:solidFill>
          <a:schemeClr val="bg1">
            <a:lumMod val="65000"/>
            <a:alpha val="50000"/>
          </a:schemeClr>
        </a:solidFill>
      </dgm:spPr>
      <dgm:t>
        <a:bodyPr/>
        <a:lstStyle/>
        <a:p>
          <a:r>
            <a:rPr lang="mi-NZ"/>
            <a:t>Clinical Assistant Responsibilities</a:t>
          </a:r>
          <a:endParaRPr lang="en-NZ"/>
        </a:p>
      </dgm:t>
    </dgm:pt>
    <dgm:pt modelId="{AD9AACA2-733F-4547-A39C-B78DB38E84B5}" type="parTrans" cxnId="{ECE552D1-CF96-4841-B051-8FB9A5D80304}">
      <dgm:prSet/>
      <dgm:spPr/>
      <dgm:t>
        <a:bodyPr/>
        <a:lstStyle/>
        <a:p>
          <a:endParaRPr lang="en-NZ"/>
        </a:p>
      </dgm:t>
    </dgm:pt>
    <dgm:pt modelId="{8C70299B-01CD-4ACC-8821-E24217E1B613}" type="sibTrans" cxnId="{ECE552D1-CF96-4841-B051-8FB9A5D80304}">
      <dgm:prSet/>
      <dgm:spPr/>
      <dgm:t>
        <a:bodyPr/>
        <a:lstStyle/>
        <a:p>
          <a:endParaRPr lang="en-NZ"/>
        </a:p>
      </dgm:t>
    </dgm:pt>
    <dgm:pt modelId="{9483B241-94F3-4144-A9A6-3EF1D52D5808}">
      <dgm:prSet phldrT="[Text]"/>
      <dgm:spPr>
        <a:solidFill>
          <a:srgbClr val="257E8C">
            <a:alpha val="50000"/>
          </a:srgbClr>
        </a:solidFill>
      </dgm:spPr>
      <dgm:t>
        <a:bodyPr/>
        <a:lstStyle/>
        <a:p>
          <a:r>
            <a:rPr lang="mi-NZ"/>
            <a:t>GP Supervisor Responsibilities</a:t>
          </a:r>
          <a:endParaRPr lang="en-NZ"/>
        </a:p>
      </dgm:t>
    </dgm:pt>
    <dgm:pt modelId="{8A58884C-3954-4450-9FA1-8D2E8796D3EC}" type="parTrans" cxnId="{D4882B03-66C9-43B1-982B-49B69980566E}">
      <dgm:prSet/>
      <dgm:spPr/>
      <dgm:t>
        <a:bodyPr/>
        <a:lstStyle/>
        <a:p>
          <a:endParaRPr lang="en-NZ"/>
        </a:p>
      </dgm:t>
    </dgm:pt>
    <dgm:pt modelId="{66FA2AD8-52FC-4BA0-8722-C3B9C6C35233}" type="sibTrans" cxnId="{D4882B03-66C9-43B1-982B-49B69980566E}">
      <dgm:prSet/>
      <dgm:spPr/>
      <dgm:t>
        <a:bodyPr/>
        <a:lstStyle/>
        <a:p>
          <a:endParaRPr lang="en-NZ"/>
        </a:p>
      </dgm:t>
    </dgm:pt>
    <dgm:pt modelId="{A6F1C422-A1CE-46E0-9E24-BC0433F013C5}" type="pres">
      <dgm:prSet presAssocID="{38B7069D-3768-4E61-ACD5-6BD68FE9AAF0}" presName="compositeShape" presStyleCnt="0">
        <dgm:presLayoutVars>
          <dgm:chMax val="7"/>
          <dgm:dir/>
          <dgm:resizeHandles val="exact"/>
        </dgm:presLayoutVars>
      </dgm:prSet>
      <dgm:spPr/>
    </dgm:pt>
    <dgm:pt modelId="{29551BF7-23A5-4090-BCB7-03DC9C0FC07C}" type="pres">
      <dgm:prSet presAssocID="{B7C11A32-D4C9-416A-B970-0498E303A107}" presName="circ1" presStyleLbl="vennNode1" presStyleIdx="0" presStyleCnt="3"/>
      <dgm:spPr/>
    </dgm:pt>
    <dgm:pt modelId="{E3572284-9B92-4173-80BD-5A1D32E2A034}" type="pres">
      <dgm:prSet presAssocID="{B7C11A32-D4C9-416A-B970-0498E303A107}" presName="circ1Tx" presStyleLbl="revTx" presStyleIdx="0" presStyleCnt="0">
        <dgm:presLayoutVars>
          <dgm:chMax val="0"/>
          <dgm:chPref val="0"/>
          <dgm:bulletEnabled val="1"/>
        </dgm:presLayoutVars>
      </dgm:prSet>
      <dgm:spPr/>
    </dgm:pt>
    <dgm:pt modelId="{38063B10-A88C-4BBF-BC56-1F2079717269}" type="pres">
      <dgm:prSet presAssocID="{29F556CC-4D0B-470A-B0F3-875ECE2DCBFF}" presName="circ2" presStyleLbl="vennNode1" presStyleIdx="1" presStyleCnt="3" custScaleX="98195"/>
      <dgm:spPr/>
    </dgm:pt>
    <dgm:pt modelId="{FC943417-22C2-43C6-A5CA-E3BEA8DCB827}" type="pres">
      <dgm:prSet presAssocID="{29F556CC-4D0B-470A-B0F3-875ECE2DCBFF}" presName="circ2Tx" presStyleLbl="revTx" presStyleIdx="0" presStyleCnt="0">
        <dgm:presLayoutVars>
          <dgm:chMax val="0"/>
          <dgm:chPref val="0"/>
          <dgm:bulletEnabled val="1"/>
        </dgm:presLayoutVars>
      </dgm:prSet>
      <dgm:spPr/>
    </dgm:pt>
    <dgm:pt modelId="{1F45B3FA-447A-4DE8-B8CB-B038C26AA70B}" type="pres">
      <dgm:prSet presAssocID="{9483B241-94F3-4144-A9A6-3EF1D52D5808}" presName="circ3" presStyleLbl="vennNode1" presStyleIdx="2" presStyleCnt="3"/>
      <dgm:spPr/>
    </dgm:pt>
    <dgm:pt modelId="{B98EC15B-2B46-423A-BDFC-E68404C0C729}" type="pres">
      <dgm:prSet presAssocID="{9483B241-94F3-4144-A9A6-3EF1D52D5808}" presName="circ3Tx" presStyleLbl="revTx" presStyleIdx="0" presStyleCnt="0">
        <dgm:presLayoutVars>
          <dgm:chMax val="0"/>
          <dgm:chPref val="0"/>
          <dgm:bulletEnabled val="1"/>
        </dgm:presLayoutVars>
      </dgm:prSet>
      <dgm:spPr/>
    </dgm:pt>
  </dgm:ptLst>
  <dgm:cxnLst>
    <dgm:cxn modelId="{1551B501-4E50-45C4-B47A-BEC0F937BE76}" type="presOf" srcId="{29F556CC-4D0B-470A-B0F3-875ECE2DCBFF}" destId="{38063B10-A88C-4BBF-BC56-1F2079717269}" srcOrd="0" destOrd="0" presId="urn:microsoft.com/office/officeart/2005/8/layout/venn1"/>
    <dgm:cxn modelId="{D4882B03-66C9-43B1-982B-49B69980566E}" srcId="{38B7069D-3768-4E61-ACD5-6BD68FE9AAF0}" destId="{9483B241-94F3-4144-A9A6-3EF1D52D5808}" srcOrd="2" destOrd="0" parTransId="{8A58884C-3954-4450-9FA1-8D2E8796D3EC}" sibTransId="{66FA2AD8-52FC-4BA0-8722-C3B9C6C35233}"/>
    <dgm:cxn modelId="{BD5E4405-FA51-46CA-8253-5C92E87DCA3B}" type="presOf" srcId="{B7C11A32-D4C9-416A-B970-0498E303A107}" destId="{E3572284-9B92-4173-80BD-5A1D32E2A034}" srcOrd="1" destOrd="0" presId="urn:microsoft.com/office/officeart/2005/8/layout/venn1"/>
    <dgm:cxn modelId="{C48BDA1E-BB37-4494-8603-869882859C27}" type="presOf" srcId="{9483B241-94F3-4144-A9A6-3EF1D52D5808}" destId="{1F45B3FA-447A-4DE8-B8CB-B038C26AA70B}" srcOrd="0" destOrd="0" presId="urn:microsoft.com/office/officeart/2005/8/layout/venn1"/>
    <dgm:cxn modelId="{C89FED20-024B-47A8-A919-6EA971DF37B9}" type="presOf" srcId="{9483B241-94F3-4144-A9A6-3EF1D52D5808}" destId="{B98EC15B-2B46-423A-BDFC-E68404C0C729}" srcOrd="1" destOrd="0" presId="urn:microsoft.com/office/officeart/2005/8/layout/venn1"/>
    <dgm:cxn modelId="{4A22046B-963B-46CF-8F84-D2504953EE3E}" type="presOf" srcId="{B7C11A32-D4C9-416A-B970-0498E303A107}" destId="{29551BF7-23A5-4090-BCB7-03DC9C0FC07C}" srcOrd="0" destOrd="0" presId="urn:microsoft.com/office/officeart/2005/8/layout/venn1"/>
    <dgm:cxn modelId="{E907BB5A-548C-487C-9F87-AD75E4D2BA53}" type="presOf" srcId="{29F556CC-4D0B-470A-B0F3-875ECE2DCBFF}" destId="{FC943417-22C2-43C6-A5CA-E3BEA8DCB827}" srcOrd="1" destOrd="0" presId="urn:microsoft.com/office/officeart/2005/8/layout/venn1"/>
    <dgm:cxn modelId="{8C62A9AF-0253-4703-BADB-2DE33C9D6CC3}" type="presOf" srcId="{38B7069D-3768-4E61-ACD5-6BD68FE9AAF0}" destId="{A6F1C422-A1CE-46E0-9E24-BC0433F013C5}" srcOrd="0" destOrd="0" presId="urn:microsoft.com/office/officeart/2005/8/layout/venn1"/>
    <dgm:cxn modelId="{ECE552D1-CF96-4841-B051-8FB9A5D80304}" srcId="{38B7069D-3768-4E61-ACD5-6BD68FE9AAF0}" destId="{29F556CC-4D0B-470A-B0F3-875ECE2DCBFF}" srcOrd="1" destOrd="0" parTransId="{AD9AACA2-733F-4547-A39C-B78DB38E84B5}" sibTransId="{8C70299B-01CD-4ACC-8821-E24217E1B613}"/>
    <dgm:cxn modelId="{C21DCED5-7BF4-4112-8FA2-EF117684A07E}" srcId="{38B7069D-3768-4E61-ACD5-6BD68FE9AAF0}" destId="{B7C11A32-D4C9-416A-B970-0498E303A107}" srcOrd="0" destOrd="0" parTransId="{EF51ABD1-E821-4F2C-A2BA-FD0924B406E1}" sibTransId="{9D4B1AAB-968D-48D4-9658-AAD4A91DEB2A}"/>
    <dgm:cxn modelId="{E29FD331-C979-4A50-A332-15F4F42915AA}" type="presParOf" srcId="{A6F1C422-A1CE-46E0-9E24-BC0433F013C5}" destId="{29551BF7-23A5-4090-BCB7-03DC9C0FC07C}" srcOrd="0" destOrd="0" presId="urn:microsoft.com/office/officeart/2005/8/layout/venn1"/>
    <dgm:cxn modelId="{3213AD22-99FF-4949-98D0-E989F64FAD29}" type="presParOf" srcId="{A6F1C422-A1CE-46E0-9E24-BC0433F013C5}" destId="{E3572284-9B92-4173-80BD-5A1D32E2A034}" srcOrd="1" destOrd="0" presId="urn:microsoft.com/office/officeart/2005/8/layout/venn1"/>
    <dgm:cxn modelId="{DD44159E-532F-49F7-A1B2-157E29672287}" type="presParOf" srcId="{A6F1C422-A1CE-46E0-9E24-BC0433F013C5}" destId="{38063B10-A88C-4BBF-BC56-1F2079717269}" srcOrd="2" destOrd="0" presId="urn:microsoft.com/office/officeart/2005/8/layout/venn1"/>
    <dgm:cxn modelId="{4FC4A4C7-FAD4-4C83-BD6D-AC7AA70E75DC}" type="presParOf" srcId="{A6F1C422-A1CE-46E0-9E24-BC0433F013C5}" destId="{FC943417-22C2-43C6-A5CA-E3BEA8DCB827}" srcOrd="3" destOrd="0" presId="urn:microsoft.com/office/officeart/2005/8/layout/venn1"/>
    <dgm:cxn modelId="{8FBF06FA-D6D8-4E49-BB2E-1BDCE7034307}" type="presParOf" srcId="{A6F1C422-A1CE-46E0-9E24-BC0433F013C5}" destId="{1F45B3FA-447A-4DE8-B8CB-B038C26AA70B}" srcOrd="4" destOrd="0" presId="urn:microsoft.com/office/officeart/2005/8/layout/venn1"/>
    <dgm:cxn modelId="{3030F811-ADAB-4FCD-9B8D-FDA72867DC2E}" type="presParOf" srcId="{A6F1C422-A1CE-46E0-9E24-BC0433F013C5}" destId="{B98EC15B-2B46-423A-BDFC-E68404C0C729}"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414191-6973-4F22-9849-436B8D9C1E3D}" type="doc">
      <dgm:prSet loTypeId="urn:microsoft.com/office/officeart/2005/8/layout/chevron2" loCatId="list" qsTypeId="urn:microsoft.com/office/officeart/2005/8/quickstyle/simple1" qsCatId="simple" csTypeId="urn:microsoft.com/office/officeart/2005/8/colors/accent5_4" csCatId="accent5" phldr="1"/>
      <dgm:spPr/>
      <dgm:t>
        <a:bodyPr/>
        <a:lstStyle/>
        <a:p>
          <a:endParaRPr lang="en-NZ"/>
        </a:p>
      </dgm:t>
    </dgm:pt>
    <dgm:pt modelId="{AE9E09A0-206D-45C7-858A-FAEDF86BD004}">
      <dgm:prSet phldrT="[Text]"/>
      <dgm:spPr>
        <a:solidFill>
          <a:srgbClr val="257E8C"/>
        </a:solidFill>
        <a:ln>
          <a:noFill/>
        </a:ln>
      </dgm:spPr>
      <dgm:t>
        <a:bodyPr/>
        <a:lstStyle/>
        <a:p>
          <a:r>
            <a:rPr lang="mi-NZ"/>
            <a:t>1</a:t>
          </a:r>
          <a:endParaRPr lang="en-NZ"/>
        </a:p>
      </dgm:t>
    </dgm:pt>
    <dgm:pt modelId="{7363BA93-17F9-49FA-AEF1-5D5A47F14014}" type="parTrans" cxnId="{2348E8F6-9CF8-4671-882F-1DEA2526CE3F}">
      <dgm:prSet/>
      <dgm:spPr/>
      <dgm:t>
        <a:bodyPr/>
        <a:lstStyle/>
        <a:p>
          <a:endParaRPr lang="en-NZ"/>
        </a:p>
      </dgm:t>
    </dgm:pt>
    <dgm:pt modelId="{878ABD93-8BF1-4BC5-BF6C-E32136C8BF56}" type="sibTrans" cxnId="{2348E8F6-9CF8-4671-882F-1DEA2526CE3F}">
      <dgm:prSet/>
      <dgm:spPr/>
      <dgm:t>
        <a:bodyPr/>
        <a:lstStyle/>
        <a:p>
          <a:endParaRPr lang="en-NZ"/>
        </a:p>
      </dgm:t>
    </dgm:pt>
    <dgm:pt modelId="{ED218172-A9D1-44E1-993B-79FD60F784F0}">
      <dgm:prSet phldrT="[Text]"/>
      <dgm:spPr>
        <a:ln>
          <a:solidFill>
            <a:srgbClr val="257E8C"/>
          </a:solidFill>
        </a:ln>
      </dgm:spPr>
      <dgm:t>
        <a:bodyPr/>
        <a:lstStyle/>
        <a:p>
          <a:r>
            <a:rPr lang="mi-NZ"/>
            <a:t>Understands the delegated activity</a:t>
          </a:r>
          <a:endParaRPr lang="en-NZ"/>
        </a:p>
      </dgm:t>
    </dgm:pt>
    <dgm:pt modelId="{4817FCAB-C37C-47C4-A323-51AC75DC61A2}" type="parTrans" cxnId="{746F632D-3190-4C19-8458-07F4D16319FA}">
      <dgm:prSet/>
      <dgm:spPr/>
      <dgm:t>
        <a:bodyPr/>
        <a:lstStyle/>
        <a:p>
          <a:endParaRPr lang="en-NZ"/>
        </a:p>
      </dgm:t>
    </dgm:pt>
    <dgm:pt modelId="{2CC5B025-278E-4AB5-87EE-85FED78626A6}" type="sibTrans" cxnId="{746F632D-3190-4C19-8458-07F4D16319FA}">
      <dgm:prSet/>
      <dgm:spPr/>
      <dgm:t>
        <a:bodyPr/>
        <a:lstStyle/>
        <a:p>
          <a:endParaRPr lang="en-NZ"/>
        </a:p>
      </dgm:t>
    </dgm:pt>
    <dgm:pt modelId="{AAB948E0-256F-4562-A9C2-17B074AEB10A}">
      <dgm:prSet phldrT="[Text]"/>
      <dgm:spPr>
        <a:solidFill>
          <a:srgbClr val="257E8C"/>
        </a:solidFill>
        <a:ln>
          <a:noFill/>
        </a:ln>
      </dgm:spPr>
      <dgm:t>
        <a:bodyPr/>
        <a:lstStyle/>
        <a:p>
          <a:r>
            <a:rPr lang="mi-NZ"/>
            <a:t>2</a:t>
          </a:r>
          <a:endParaRPr lang="en-NZ"/>
        </a:p>
      </dgm:t>
    </dgm:pt>
    <dgm:pt modelId="{77AF31E6-3952-4785-8E30-6D169CC063DC}" type="parTrans" cxnId="{A8DEE9C9-31B8-43EC-B256-9584705037EC}">
      <dgm:prSet/>
      <dgm:spPr/>
      <dgm:t>
        <a:bodyPr/>
        <a:lstStyle/>
        <a:p>
          <a:endParaRPr lang="en-NZ"/>
        </a:p>
      </dgm:t>
    </dgm:pt>
    <dgm:pt modelId="{C91020A6-975F-4496-B505-8D85BEBB6A49}" type="sibTrans" cxnId="{A8DEE9C9-31B8-43EC-B256-9584705037EC}">
      <dgm:prSet/>
      <dgm:spPr/>
      <dgm:t>
        <a:bodyPr/>
        <a:lstStyle/>
        <a:p>
          <a:endParaRPr lang="en-NZ"/>
        </a:p>
      </dgm:t>
    </dgm:pt>
    <dgm:pt modelId="{BC0084AE-E74A-4590-B61B-113B161436BB}">
      <dgm:prSet phldrT="[Text]"/>
      <dgm:spPr>
        <a:ln>
          <a:solidFill>
            <a:srgbClr val="257E8C"/>
          </a:solidFill>
        </a:ln>
      </dgm:spPr>
      <dgm:t>
        <a:bodyPr/>
        <a:lstStyle/>
        <a:p>
          <a:r>
            <a:rPr lang="mi-NZ"/>
            <a:t>Has received training in the delegated activity and that this has been recorded</a:t>
          </a:r>
          <a:endParaRPr lang="en-NZ"/>
        </a:p>
      </dgm:t>
    </dgm:pt>
    <dgm:pt modelId="{E4C3FB31-8A69-432D-9E20-DE8260B7EBF5}" type="parTrans" cxnId="{97792D54-FD00-4A78-ABA8-F72D2FFCAE8E}">
      <dgm:prSet/>
      <dgm:spPr/>
      <dgm:t>
        <a:bodyPr/>
        <a:lstStyle/>
        <a:p>
          <a:endParaRPr lang="en-NZ"/>
        </a:p>
      </dgm:t>
    </dgm:pt>
    <dgm:pt modelId="{3BD63D33-F924-4828-B977-C218808D22E4}" type="sibTrans" cxnId="{97792D54-FD00-4A78-ABA8-F72D2FFCAE8E}">
      <dgm:prSet/>
      <dgm:spPr/>
      <dgm:t>
        <a:bodyPr/>
        <a:lstStyle/>
        <a:p>
          <a:endParaRPr lang="en-NZ"/>
        </a:p>
      </dgm:t>
    </dgm:pt>
    <dgm:pt modelId="{CDA652B2-26C3-4684-9EBD-E9125F8B0D3C}">
      <dgm:prSet phldrT="[Text]"/>
      <dgm:spPr>
        <a:solidFill>
          <a:srgbClr val="257E8C"/>
        </a:solidFill>
        <a:ln>
          <a:noFill/>
        </a:ln>
      </dgm:spPr>
      <dgm:t>
        <a:bodyPr/>
        <a:lstStyle/>
        <a:p>
          <a:r>
            <a:rPr lang="mi-NZ"/>
            <a:t>3</a:t>
          </a:r>
          <a:endParaRPr lang="en-NZ"/>
        </a:p>
      </dgm:t>
    </dgm:pt>
    <dgm:pt modelId="{559B73B1-7596-44DB-AD0F-A0AFAABDCCC8}" type="parTrans" cxnId="{D5A8015F-FD2F-4992-B063-280DC935B8D6}">
      <dgm:prSet/>
      <dgm:spPr/>
      <dgm:t>
        <a:bodyPr/>
        <a:lstStyle/>
        <a:p>
          <a:endParaRPr lang="en-NZ"/>
        </a:p>
      </dgm:t>
    </dgm:pt>
    <dgm:pt modelId="{BDF67E44-E154-4674-9A1C-C492352D2861}" type="sibTrans" cxnId="{D5A8015F-FD2F-4992-B063-280DC935B8D6}">
      <dgm:prSet/>
      <dgm:spPr/>
      <dgm:t>
        <a:bodyPr/>
        <a:lstStyle/>
        <a:p>
          <a:endParaRPr lang="en-NZ"/>
        </a:p>
      </dgm:t>
    </dgm:pt>
    <dgm:pt modelId="{125CE45D-5FA3-4B93-AD63-5D208D6CD022}">
      <dgm:prSet phldrT="[Text]"/>
      <dgm:spPr>
        <a:ln>
          <a:solidFill>
            <a:srgbClr val="257E8C"/>
          </a:solidFill>
        </a:ln>
      </dgm:spPr>
      <dgm:t>
        <a:bodyPr/>
        <a:lstStyle/>
        <a:p>
          <a:r>
            <a:rPr lang="mi-NZ"/>
            <a:t>Knows when to escalate a result to a duty clinican and the process of how to do this</a:t>
          </a:r>
          <a:endParaRPr lang="en-NZ"/>
        </a:p>
      </dgm:t>
    </dgm:pt>
    <dgm:pt modelId="{0401497C-9DE0-4C31-87A3-E6FFA3E938B4}" type="parTrans" cxnId="{AE31ABFF-2880-4095-A35E-D0C3ABCDB019}">
      <dgm:prSet/>
      <dgm:spPr/>
      <dgm:t>
        <a:bodyPr/>
        <a:lstStyle/>
        <a:p>
          <a:endParaRPr lang="en-NZ"/>
        </a:p>
      </dgm:t>
    </dgm:pt>
    <dgm:pt modelId="{87AD1777-2DE8-46CE-A2EB-C6252C6B4BE7}" type="sibTrans" cxnId="{AE31ABFF-2880-4095-A35E-D0C3ABCDB019}">
      <dgm:prSet/>
      <dgm:spPr/>
      <dgm:t>
        <a:bodyPr/>
        <a:lstStyle/>
        <a:p>
          <a:endParaRPr lang="en-NZ"/>
        </a:p>
      </dgm:t>
    </dgm:pt>
    <dgm:pt modelId="{354490B8-B946-4094-9F8B-09BB242C991D}">
      <dgm:prSet phldrT="[Text]"/>
      <dgm:spPr>
        <a:solidFill>
          <a:srgbClr val="257E8C"/>
        </a:solidFill>
        <a:ln>
          <a:noFill/>
        </a:ln>
      </dgm:spPr>
      <dgm:t>
        <a:bodyPr/>
        <a:lstStyle/>
        <a:p>
          <a:r>
            <a:rPr lang="mi-NZ"/>
            <a:t>4</a:t>
          </a:r>
          <a:endParaRPr lang="en-NZ"/>
        </a:p>
      </dgm:t>
    </dgm:pt>
    <dgm:pt modelId="{1F9017CB-E41D-46AC-8110-90841379FB46}" type="parTrans" cxnId="{5613B585-80DE-4C75-B226-A2922219CB19}">
      <dgm:prSet/>
      <dgm:spPr/>
      <dgm:t>
        <a:bodyPr/>
        <a:lstStyle/>
        <a:p>
          <a:endParaRPr lang="en-NZ"/>
        </a:p>
      </dgm:t>
    </dgm:pt>
    <dgm:pt modelId="{F5F59177-DA79-48E0-BCAE-96C9BC445426}" type="sibTrans" cxnId="{5613B585-80DE-4C75-B226-A2922219CB19}">
      <dgm:prSet/>
      <dgm:spPr/>
      <dgm:t>
        <a:bodyPr/>
        <a:lstStyle/>
        <a:p>
          <a:endParaRPr lang="en-NZ"/>
        </a:p>
      </dgm:t>
    </dgm:pt>
    <dgm:pt modelId="{FDD24F0F-CB4B-4B3A-83B7-255573364F03}">
      <dgm:prSet phldrT="[Text]"/>
      <dgm:spPr>
        <a:ln>
          <a:solidFill>
            <a:srgbClr val="257E8C"/>
          </a:solidFill>
        </a:ln>
      </dgm:spPr>
      <dgm:t>
        <a:bodyPr/>
        <a:lstStyle/>
        <a:p>
          <a:r>
            <a:rPr lang="mi-NZ"/>
            <a:t>Knows that if a result is not able to be managed in the delegation framework, then it is to be left in the inbox for review by the requesting clinician</a:t>
          </a:r>
          <a:endParaRPr lang="en-NZ"/>
        </a:p>
      </dgm:t>
    </dgm:pt>
    <dgm:pt modelId="{E9ED38A5-5266-4850-8CF0-E0A6278B0440}" type="parTrans" cxnId="{0881541E-4828-41B6-B4A4-783B2F8439E6}">
      <dgm:prSet/>
      <dgm:spPr/>
      <dgm:t>
        <a:bodyPr/>
        <a:lstStyle/>
        <a:p>
          <a:endParaRPr lang="en-NZ"/>
        </a:p>
      </dgm:t>
    </dgm:pt>
    <dgm:pt modelId="{ECAF2EF3-9584-4891-80A5-76AF69EC3811}" type="sibTrans" cxnId="{0881541E-4828-41B6-B4A4-783B2F8439E6}">
      <dgm:prSet/>
      <dgm:spPr/>
      <dgm:t>
        <a:bodyPr/>
        <a:lstStyle/>
        <a:p>
          <a:endParaRPr lang="en-NZ"/>
        </a:p>
      </dgm:t>
    </dgm:pt>
    <dgm:pt modelId="{0C0C38A3-B049-4D01-9057-93F54672AE99}">
      <dgm:prSet phldrT="[Text]"/>
      <dgm:spPr>
        <a:solidFill>
          <a:srgbClr val="257E8C"/>
        </a:solidFill>
        <a:ln>
          <a:noFill/>
        </a:ln>
      </dgm:spPr>
      <dgm:t>
        <a:bodyPr/>
        <a:lstStyle/>
        <a:p>
          <a:r>
            <a:rPr lang="mi-NZ"/>
            <a:t>5</a:t>
          </a:r>
          <a:endParaRPr lang="en-NZ"/>
        </a:p>
      </dgm:t>
    </dgm:pt>
    <dgm:pt modelId="{0C16849E-D122-4877-B079-3D942AB9C2CA}" type="parTrans" cxnId="{B1C194B9-E40C-4425-97DF-5ED5A40384E9}">
      <dgm:prSet/>
      <dgm:spPr/>
      <dgm:t>
        <a:bodyPr/>
        <a:lstStyle/>
        <a:p>
          <a:endParaRPr lang="en-NZ"/>
        </a:p>
      </dgm:t>
    </dgm:pt>
    <dgm:pt modelId="{4C53CEB7-BB4D-4D63-B90A-6AE2FE899012}" type="sibTrans" cxnId="{B1C194B9-E40C-4425-97DF-5ED5A40384E9}">
      <dgm:prSet/>
      <dgm:spPr/>
      <dgm:t>
        <a:bodyPr/>
        <a:lstStyle/>
        <a:p>
          <a:endParaRPr lang="en-NZ"/>
        </a:p>
      </dgm:t>
    </dgm:pt>
    <dgm:pt modelId="{AA434774-66CF-4D47-A230-6326C6F994A5}">
      <dgm:prSet phldrT="[Text]"/>
      <dgm:spPr>
        <a:ln>
          <a:solidFill>
            <a:srgbClr val="257E8C"/>
          </a:solidFill>
        </a:ln>
      </dgm:spPr>
      <dgm:t>
        <a:bodyPr/>
        <a:lstStyle/>
        <a:p>
          <a:r>
            <a:rPr lang="mi-NZ"/>
            <a:t>That the clinical assistant understands they should not file any inbox result unless this is both allowed within the delegation framework, and the clinical Notes associated with the result include documentation that makes it clear there is no follow up required of normal results</a:t>
          </a:r>
          <a:endParaRPr lang="en-NZ"/>
        </a:p>
      </dgm:t>
    </dgm:pt>
    <dgm:pt modelId="{3A80586A-03F1-4E17-A5ED-5811A88FEF6D}" type="parTrans" cxnId="{3D97F69B-6242-4494-AB58-97C8CB8138FA}">
      <dgm:prSet/>
      <dgm:spPr/>
      <dgm:t>
        <a:bodyPr/>
        <a:lstStyle/>
        <a:p>
          <a:endParaRPr lang="en-NZ"/>
        </a:p>
      </dgm:t>
    </dgm:pt>
    <dgm:pt modelId="{C43C671C-0E61-449C-9258-8BF45BB90CC8}" type="sibTrans" cxnId="{3D97F69B-6242-4494-AB58-97C8CB8138FA}">
      <dgm:prSet/>
      <dgm:spPr/>
      <dgm:t>
        <a:bodyPr/>
        <a:lstStyle/>
        <a:p>
          <a:endParaRPr lang="en-NZ"/>
        </a:p>
      </dgm:t>
    </dgm:pt>
    <dgm:pt modelId="{671B4346-0275-4BDC-9629-8B2DE082752F}" type="pres">
      <dgm:prSet presAssocID="{B7414191-6973-4F22-9849-436B8D9C1E3D}" presName="linearFlow" presStyleCnt="0">
        <dgm:presLayoutVars>
          <dgm:dir/>
          <dgm:animLvl val="lvl"/>
          <dgm:resizeHandles val="exact"/>
        </dgm:presLayoutVars>
      </dgm:prSet>
      <dgm:spPr/>
    </dgm:pt>
    <dgm:pt modelId="{4E03CC5A-DD2F-46F2-BC0F-7E392F9C24B8}" type="pres">
      <dgm:prSet presAssocID="{AE9E09A0-206D-45C7-858A-FAEDF86BD004}" presName="composite" presStyleCnt="0"/>
      <dgm:spPr/>
    </dgm:pt>
    <dgm:pt modelId="{CF130287-EC5C-4BB0-9489-0525EB89B3F7}" type="pres">
      <dgm:prSet presAssocID="{AE9E09A0-206D-45C7-858A-FAEDF86BD004}" presName="parentText" presStyleLbl="alignNode1" presStyleIdx="0" presStyleCnt="5">
        <dgm:presLayoutVars>
          <dgm:chMax val="1"/>
          <dgm:bulletEnabled val="1"/>
        </dgm:presLayoutVars>
      </dgm:prSet>
      <dgm:spPr/>
    </dgm:pt>
    <dgm:pt modelId="{B66311E2-CC90-4A7C-B553-22F76C9AB487}" type="pres">
      <dgm:prSet presAssocID="{AE9E09A0-206D-45C7-858A-FAEDF86BD004}" presName="descendantText" presStyleLbl="alignAcc1" presStyleIdx="0" presStyleCnt="5">
        <dgm:presLayoutVars>
          <dgm:bulletEnabled val="1"/>
        </dgm:presLayoutVars>
      </dgm:prSet>
      <dgm:spPr/>
    </dgm:pt>
    <dgm:pt modelId="{1B43BF5F-6937-4F2D-BDA4-7C833AEFEEDF}" type="pres">
      <dgm:prSet presAssocID="{878ABD93-8BF1-4BC5-BF6C-E32136C8BF56}" presName="sp" presStyleCnt="0"/>
      <dgm:spPr/>
    </dgm:pt>
    <dgm:pt modelId="{D6DF359D-134A-483C-B39F-3B894EC3F6E1}" type="pres">
      <dgm:prSet presAssocID="{AAB948E0-256F-4562-A9C2-17B074AEB10A}" presName="composite" presStyleCnt="0"/>
      <dgm:spPr/>
    </dgm:pt>
    <dgm:pt modelId="{453BC17C-ECA3-4308-ABD1-C91C7A8D5F5B}" type="pres">
      <dgm:prSet presAssocID="{AAB948E0-256F-4562-A9C2-17B074AEB10A}" presName="parentText" presStyleLbl="alignNode1" presStyleIdx="1" presStyleCnt="5">
        <dgm:presLayoutVars>
          <dgm:chMax val="1"/>
          <dgm:bulletEnabled val="1"/>
        </dgm:presLayoutVars>
      </dgm:prSet>
      <dgm:spPr/>
    </dgm:pt>
    <dgm:pt modelId="{B027B91E-5A4E-4841-B5C6-954ACC57C84F}" type="pres">
      <dgm:prSet presAssocID="{AAB948E0-256F-4562-A9C2-17B074AEB10A}" presName="descendantText" presStyleLbl="alignAcc1" presStyleIdx="1" presStyleCnt="5">
        <dgm:presLayoutVars>
          <dgm:bulletEnabled val="1"/>
        </dgm:presLayoutVars>
      </dgm:prSet>
      <dgm:spPr/>
    </dgm:pt>
    <dgm:pt modelId="{B821ADE4-942B-4A40-B09E-2C260849C23D}" type="pres">
      <dgm:prSet presAssocID="{C91020A6-975F-4496-B505-8D85BEBB6A49}" presName="sp" presStyleCnt="0"/>
      <dgm:spPr/>
    </dgm:pt>
    <dgm:pt modelId="{97B58016-57F5-4CDE-ADA0-6A59D7697878}" type="pres">
      <dgm:prSet presAssocID="{CDA652B2-26C3-4684-9EBD-E9125F8B0D3C}" presName="composite" presStyleCnt="0"/>
      <dgm:spPr/>
    </dgm:pt>
    <dgm:pt modelId="{E8951F8E-BC9A-47D7-8063-E14375FA7076}" type="pres">
      <dgm:prSet presAssocID="{CDA652B2-26C3-4684-9EBD-E9125F8B0D3C}" presName="parentText" presStyleLbl="alignNode1" presStyleIdx="2" presStyleCnt="5">
        <dgm:presLayoutVars>
          <dgm:chMax val="1"/>
          <dgm:bulletEnabled val="1"/>
        </dgm:presLayoutVars>
      </dgm:prSet>
      <dgm:spPr/>
    </dgm:pt>
    <dgm:pt modelId="{48715BC8-5020-4B81-9F88-EDB3F99671F2}" type="pres">
      <dgm:prSet presAssocID="{CDA652B2-26C3-4684-9EBD-E9125F8B0D3C}" presName="descendantText" presStyleLbl="alignAcc1" presStyleIdx="2" presStyleCnt="5">
        <dgm:presLayoutVars>
          <dgm:bulletEnabled val="1"/>
        </dgm:presLayoutVars>
      </dgm:prSet>
      <dgm:spPr/>
    </dgm:pt>
    <dgm:pt modelId="{6A140370-69ED-4C6A-88C4-CE0247B4961F}" type="pres">
      <dgm:prSet presAssocID="{BDF67E44-E154-4674-9A1C-C492352D2861}" presName="sp" presStyleCnt="0"/>
      <dgm:spPr/>
    </dgm:pt>
    <dgm:pt modelId="{4B1F8D5C-D403-44DB-8CFC-E6F1827AF8E1}" type="pres">
      <dgm:prSet presAssocID="{354490B8-B946-4094-9F8B-09BB242C991D}" presName="composite" presStyleCnt="0"/>
      <dgm:spPr/>
    </dgm:pt>
    <dgm:pt modelId="{241A1983-D1B9-4C4B-912B-0F6D0417B1B2}" type="pres">
      <dgm:prSet presAssocID="{354490B8-B946-4094-9F8B-09BB242C991D}" presName="parentText" presStyleLbl="alignNode1" presStyleIdx="3" presStyleCnt="5">
        <dgm:presLayoutVars>
          <dgm:chMax val="1"/>
          <dgm:bulletEnabled val="1"/>
        </dgm:presLayoutVars>
      </dgm:prSet>
      <dgm:spPr/>
    </dgm:pt>
    <dgm:pt modelId="{F27569B8-BA03-4FA2-AE6D-2FACDE33F6F7}" type="pres">
      <dgm:prSet presAssocID="{354490B8-B946-4094-9F8B-09BB242C991D}" presName="descendantText" presStyleLbl="alignAcc1" presStyleIdx="3" presStyleCnt="5">
        <dgm:presLayoutVars>
          <dgm:bulletEnabled val="1"/>
        </dgm:presLayoutVars>
      </dgm:prSet>
      <dgm:spPr/>
    </dgm:pt>
    <dgm:pt modelId="{1D968DAD-6D10-4212-BDB5-F7F1FF4C8918}" type="pres">
      <dgm:prSet presAssocID="{F5F59177-DA79-48E0-BCAE-96C9BC445426}" presName="sp" presStyleCnt="0"/>
      <dgm:spPr/>
    </dgm:pt>
    <dgm:pt modelId="{47B3FED1-7302-4A32-992C-8864CFCE928D}" type="pres">
      <dgm:prSet presAssocID="{0C0C38A3-B049-4D01-9057-93F54672AE99}" presName="composite" presStyleCnt="0"/>
      <dgm:spPr/>
    </dgm:pt>
    <dgm:pt modelId="{BA087116-3DDD-4C48-8EB0-5B15989090FB}" type="pres">
      <dgm:prSet presAssocID="{0C0C38A3-B049-4D01-9057-93F54672AE99}" presName="parentText" presStyleLbl="alignNode1" presStyleIdx="4" presStyleCnt="5">
        <dgm:presLayoutVars>
          <dgm:chMax val="1"/>
          <dgm:bulletEnabled val="1"/>
        </dgm:presLayoutVars>
      </dgm:prSet>
      <dgm:spPr/>
    </dgm:pt>
    <dgm:pt modelId="{34126BD2-4740-47BE-9EA1-FD886DD08750}" type="pres">
      <dgm:prSet presAssocID="{0C0C38A3-B049-4D01-9057-93F54672AE99}" presName="descendantText" presStyleLbl="alignAcc1" presStyleIdx="4" presStyleCnt="5">
        <dgm:presLayoutVars>
          <dgm:bulletEnabled val="1"/>
        </dgm:presLayoutVars>
      </dgm:prSet>
      <dgm:spPr/>
    </dgm:pt>
  </dgm:ptLst>
  <dgm:cxnLst>
    <dgm:cxn modelId="{9565A612-FC39-4E1F-90C9-790D9E433389}" type="presOf" srcId="{AE9E09A0-206D-45C7-858A-FAEDF86BD004}" destId="{CF130287-EC5C-4BB0-9489-0525EB89B3F7}" srcOrd="0" destOrd="0" presId="urn:microsoft.com/office/officeart/2005/8/layout/chevron2"/>
    <dgm:cxn modelId="{4127C118-BB41-4B17-A407-D5FD944E1E72}" type="presOf" srcId="{0C0C38A3-B049-4D01-9057-93F54672AE99}" destId="{BA087116-3DDD-4C48-8EB0-5B15989090FB}" srcOrd="0" destOrd="0" presId="urn:microsoft.com/office/officeart/2005/8/layout/chevron2"/>
    <dgm:cxn modelId="{0881541E-4828-41B6-B4A4-783B2F8439E6}" srcId="{354490B8-B946-4094-9F8B-09BB242C991D}" destId="{FDD24F0F-CB4B-4B3A-83B7-255573364F03}" srcOrd="0" destOrd="0" parTransId="{E9ED38A5-5266-4850-8CF0-E0A6278B0440}" sibTransId="{ECAF2EF3-9584-4891-80A5-76AF69EC3811}"/>
    <dgm:cxn modelId="{746F632D-3190-4C19-8458-07F4D16319FA}" srcId="{AE9E09A0-206D-45C7-858A-FAEDF86BD004}" destId="{ED218172-A9D1-44E1-993B-79FD60F784F0}" srcOrd="0" destOrd="0" parTransId="{4817FCAB-C37C-47C4-A323-51AC75DC61A2}" sibTransId="{2CC5B025-278E-4AB5-87EE-85FED78626A6}"/>
    <dgm:cxn modelId="{C894D12F-B01B-4683-85F7-8C2253292DB6}" type="presOf" srcId="{BC0084AE-E74A-4590-B61B-113B161436BB}" destId="{B027B91E-5A4E-4841-B5C6-954ACC57C84F}" srcOrd="0" destOrd="0" presId="urn:microsoft.com/office/officeart/2005/8/layout/chevron2"/>
    <dgm:cxn modelId="{D5A8015F-FD2F-4992-B063-280DC935B8D6}" srcId="{B7414191-6973-4F22-9849-436B8D9C1E3D}" destId="{CDA652B2-26C3-4684-9EBD-E9125F8B0D3C}" srcOrd="2" destOrd="0" parTransId="{559B73B1-7596-44DB-AD0F-A0AFAABDCCC8}" sibTransId="{BDF67E44-E154-4674-9A1C-C492352D2861}"/>
    <dgm:cxn modelId="{9D017743-412A-402E-812F-BC47247F42CF}" type="presOf" srcId="{354490B8-B946-4094-9F8B-09BB242C991D}" destId="{241A1983-D1B9-4C4B-912B-0F6D0417B1B2}" srcOrd="0" destOrd="0" presId="urn:microsoft.com/office/officeart/2005/8/layout/chevron2"/>
    <dgm:cxn modelId="{97792D54-FD00-4A78-ABA8-F72D2FFCAE8E}" srcId="{AAB948E0-256F-4562-A9C2-17B074AEB10A}" destId="{BC0084AE-E74A-4590-B61B-113B161436BB}" srcOrd="0" destOrd="0" parTransId="{E4C3FB31-8A69-432D-9E20-DE8260B7EBF5}" sibTransId="{3BD63D33-F924-4828-B977-C218808D22E4}"/>
    <dgm:cxn modelId="{CD49E075-94C1-4C78-8745-CE0910706B37}" type="presOf" srcId="{ED218172-A9D1-44E1-993B-79FD60F784F0}" destId="{B66311E2-CC90-4A7C-B553-22F76C9AB487}" srcOrd="0" destOrd="0" presId="urn:microsoft.com/office/officeart/2005/8/layout/chevron2"/>
    <dgm:cxn modelId="{5613B585-80DE-4C75-B226-A2922219CB19}" srcId="{B7414191-6973-4F22-9849-436B8D9C1E3D}" destId="{354490B8-B946-4094-9F8B-09BB242C991D}" srcOrd="3" destOrd="0" parTransId="{1F9017CB-E41D-46AC-8110-90841379FB46}" sibTransId="{F5F59177-DA79-48E0-BCAE-96C9BC445426}"/>
    <dgm:cxn modelId="{27B9138C-7BAC-4C45-BC7A-498E4FA0733F}" type="presOf" srcId="{FDD24F0F-CB4B-4B3A-83B7-255573364F03}" destId="{F27569B8-BA03-4FA2-AE6D-2FACDE33F6F7}" srcOrd="0" destOrd="0" presId="urn:microsoft.com/office/officeart/2005/8/layout/chevron2"/>
    <dgm:cxn modelId="{CCAF1C93-4EDF-491D-A521-BF729BCA864A}" type="presOf" srcId="{B7414191-6973-4F22-9849-436B8D9C1E3D}" destId="{671B4346-0275-4BDC-9629-8B2DE082752F}" srcOrd="0" destOrd="0" presId="urn:microsoft.com/office/officeart/2005/8/layout/chevron2"/>
    <dgm:cxn modelId="{3D97F69B-6242-4494-AB58-97C8CB8138FA}" srcId="{0C0C38A3-B049-4D01-9057-93F54672AE99}" destId="{AA434774-66CF-4D47-A230-6326C6F994A5}" srcOrd="0" destOrd="0" parTransId="{3A80586A-03F1-4E17-A5ED-5811A88FEF6D}" sibTransId="{C43C671C-0E61-449C-9258-8BF45BB90CC8}"/>
    <dgm:cxn modelId="{BDF14DA3-32A0-4501-A102-C6EDCEC85F81}" type="presOf" srcId="{AA434774-66CF-4D47-A230-6326C6F994A5}" destId="{34126BD2-4740-47BE-9EA1-FD886DD08750}" srcOrd="0" destOrd="0" presId="urn:microsoft.com/office/officeart/2005/8/layout/chevron2"/>
    <dgm:cxn modelId="{1460B3A4-CFBB-4E21-B7BF-9518AAC3B521}" type="presOf" srcId="{125CE45D-5FA3-4B93-AD63-5D208D6CD022}" destId="{48715BC8-5020-4B81-9F88-EDB3F99671F2}" srcOrd="0" destOrd="0" presId="urn:microsoft.com/office/officeart/2005/8/layout/chevron2"/>
    <dgm:cxn modelId="{B1C194B9-E40C-4425-97DF-5ED5A40384E9}" srcId="{B7414191-6973-4F22-9849-436B8D9C1E3D}" destId="{0C0C38A3-B049-4D01-9057-93F54672AE99}" srcOrd="4" destOrd="0" parTransId="{0C16849E-D122-4877-B079-3D942AB9C2CA}" sibTransId="{4C53CEB7-BB4D-4D63-B90A-6AE2FE899012}"/>
    <dgm:cxn modelId="{A8DEE9C9-31B8-43EC-B256-9584705037EC}" srcId="{B7414191-6973-4F22-9849-436B8D9C1E3D}" destId="{AAB948E0-256F-4562-A9C2-17B074AEB10A}" srcOrd="1" destOrd="0" parTransId="{77AF31E6-3952-4785-8E30-6D169CC063DC}" sibTransId="{C91020A6-975F-4496-B505-8D85BEBB6A49}"/>
    <dgm:cxn modelId="{B1F799CA-D07D-4936-944C-02534294C6E4}" type="presOf" srcId="{CDA652B2-26C3-4684-9EBD-E9125F8B0D3C}" destId="{E8951F8E-BC9A-47D7-8063-E14375FA7076}" srcOrd="0" destOrd="0" presId="urn:microsoft.com/office/officeart/2005/8/layout/chevron2"/>
    <dgm:cxn modelId="{24F2F2EF-FF6B-4C43-9470-2C01A30EFA6C}" type="presOf" srcId="{AAB948E0-256F-4562-A9C2-17B074AEB10A}" destId="{453BC17C-ECA3-4308-ABD1-C91C7A8D5F5B}" srcOrd="0" destOrd="0" presId="urn:microsoft.com/office/officeart/2005/8/layout/chevron2"/>
    <dgm:cxn modelId="{2348E8F6-9CF8-4671-882F-1DEA2526CE3F}" srcId="{B7414191-6973-4F22-9849-436B8D9C1E3D}" destId="{AE9E09A0-206D-45C7-858A-FAEDF86BD004}" srcOrd="0" destOrd="0" parTransId="{7363BA93-17F9-49FA-AEF1-5D5A47F14014}" sibTransId="{878ABD93-8BF1-4BC5-BF6C-E32136C8BF56}"/>
    <dgm:cxn modelId="{AE31ABFF-2880-4095-A35E-D0C3ABCDB019}" srcId="{CDA652B2-26C3-4684-9EBD-E9125F8B0D3C}" destId="{125CE45D-5FA3-4B93-AD63-5D208D6CD022}" srcOrd="0" destOrd="0" parTransId="{0401497C-9DE0-4C31-87A3-E6FFA3E938B4}" sibTransId="{87AD1777-2DE8-46CE-A2EB-C6252C6B4BE7}"/>
    <dgm:cxn modelId="{27BD29FA-DBF1-48EB-9635-6E2EAE31405D}" type="presParOf" srcId="{671B4346-0275-4BDC-9629-8B2DE082752F}" destId="{4E03CC5A-DD2F-46F2-BC0F-7E392F9C24B8}" srcOrd="0" destOrd="0" presId="urn:microsoft.com/office/officeart/2005/8/layout/chevron2"/>
    <dgm:cxn modelId="{3C0AE84A-E386-4638-999E-1B2078052A34}" type="presParOf" srcId="{4E03CC5A-DD2F-46F2-BC0F-7E392F9C24B8}" destId="{CF130287-EC5C-4BB0-9489-0525EB89B3F7}" srcOrd="0" destOrd="0" presId="urn:microsoft.com/office/officeart/2005/8/layout/chevron2"/>
    <dgm:cxn modelId="{61F47A77-0A8E-411C-9788-91B4F435C48B}" type="presParOf" srcId="{4E03CC5A-DD2F-46F2-BC0F-7E392F9C24B8}" destId="{B66311E2-CC90-4A7C-B553-22F76C9AB487}" srcOrd="1" destOrd="0" presId="urn:microsoft.com/office/officeart/2005/8/layout/chevron2"/>
    <dgm:cxn modelId="{5F85F52C-B655-4FE8-82A7-85372AABE859}" type="presParOf" srcId="{671B4346-0275-4BDC-9629-8B2DE082752F}" destId="{1B43BF5F-6937-4F2D-BDA4-7C833AEFEEDF}" srcOrd="1" destOrd="0" presId="urn:microsoft.com/office/officeart/2005/8/layout/chevron2"/>
    <dgm:cxn modelId="{F208DEF8-F210-4C3C-9A26-E63CB069D95B}" type="presParOf" srcId="{671B4346-0275-4BDC-9629-8B2DE082752F}" destId="{D6DF359D-134A-483C-B39F-3B894EC3F6E1}" srcOrd="2" destOrd="0" presId="urn:microsoft.com/office/officeart/2005/8/layout/chevron2"/>
    <dgm:cxn modelId="{C3D81D46-ED62-4A62-8C5D-A3D19B1AED98}" type="presParOf" srcId="{D6DF359D-134A-483C-B39F-3B894EC3F6E1}" destId="{453BC17C-ECA3-4308-ABD1-C91C7A8D5F5B}" srcOrd="0" destOrd="0" presId="urn:microsoft.com/office/officeart/2005/8/layout/chevron2"/>
    <dgm:cxn modelId="{F2D00C71-99F4-40F1-BCBA-293E72DF26E9}" type="presParOf" srcId="{D6DF359D-134A-483C-B39F-3B894EC3F6E1}" destId="{B027B91E-5A4E-4841-B5C6-954ACC57C84F}" srcOrd="1" destOrd="0" presId="urn:microsoft.com/office/officeart/2005/8/layout/chevron2"/>
    <dgm:cxn modelId="{D68B5BE6-7F22-40FB-9B9C-DA15052AFB6B}" type="presParOf" srcId="{671B4346-0275-4BDC-9629-8B2DE082752F}" destId="{B821ADE4-942B-4A40-B09E-2C260849C23D}" srcOrd="3" destOrd="0" presId="urn:microsoft.com/office/officeart/2005/8/layout/chevron2"/>
    <dgm:cxn modelId="{D4D3EBD7-D787-43F1-944E-D872A4533AA9}" type="presParOf" srcId="{671B4346-0275-4BDC-9629-8B2DE082752F}" destId="{97B58016-57F5-4CDE-ADA0-6A59D7697878}" srcOrd="4" destOrd="0" presId="urn:microsoft.com/office/officeart/2005/8/layout/chevron2"/>
    <dgm:cxn modelId="{23B15FFF-C8DF-4E32-8EDB-AF4F04BF3FB2}" type="presParOf" srcId="{97B58016-57F5-4CDE-ADA0-6A59D7697878}" destId="{E8951F8E-BC9A-47D7-8063-E14375FA7076}" srcOrd="0" destOrd="0" presId="urn:microsoft.com/office/officeart/2005/8/layout/chevron2"/>
    <dgm:cxn modelId="{40C94406-58E1-4D0B-9099-C87ADC244D26}" type="presParOf" srcId="{97B58016-57F5-4CDE-ADA0-6A59D7697878}" destId="{48715BC8-5020-4B81-9F88-EDB3F99671F2}" srcOrd="1" destOrd="0" presId="urn:microsoft.com/office/officeart/2005/8/layout/chevron2"/>
    <dgm:cxn modelId="{105AC6CA-DCBA-44DF-ADF3-E043EA51F896}" type="presParOf" srcId="{671B4346-0275-4BDC-9629-8B2DE082752F}" destId="{6A140370-69ED-4C6A-88C4-CE0247B4961F}" srcOrd="5" destOrd="0" presId="urn:microsoft.com/office/officeart/2005/8/layout/chevron2"/>
    <dgm:cxn modelId="{690A141C-F2C6-4917-87E0-0900BAF7B840}" type="presParOf" srcId="{671B4346-0275-4BDC-9629-8B2DE082752F}" destId="{4B1F8D5C-D403-44DB-8CFC-E6F1827AF8E1}" srcOrd="6" destOrd="0" presId="urn:microsoft.com/office/officeart/2005/8/layout/chevron2"/>
    <dgm:cxn modelId="{1991803A-FA8F-4322-9C10-AA234C6D4D25}" type="presParOf" srcId="{4B1F8D5C-D403-44DB-8CFC-E6F1827AF8E1}" destId="{241A1983-D1B9-4C4B-912B-0F6D0417B1B2}" srcOrd="0" destOrd="0" presId="urn:microsoft.com/office/officeart/2005/8/layout/chevron2"/>
    <dgm:cxn modelId="{93095283-3DEE-46C0-B8F5-E0D70A36EB15}" type="presParOf" srcId="{4B1F8D5C-D403-44DB-8CFC-E6F1827AF8E1}" destId="{F27569B8-BA03-4FA2-AE6D-2FACDE33F6F7}" srcOrd="1" destOrd="0" presId="urn:microsoft.com/office/officeart/2005/8/layout/chevron2"/>
    <dgm:cxn modelId="{8C55DA53-710D-40AD-A762-A40DB18E6A2D}" type="presParOf" srcId="{671B4346-0275-4BDC-9629-8B2DE082752F}" destId="{1D968DAD-6D10-4212-BDB5-F7F1FF4C8918}" srcOrd="7" destOrd="0" presId="urn:microsoft.com/office/officeart/2005/8/layout/chevron2"/>
    <dgm:cxn modelId="{4A83BCFD-11DB-40CE-8431-F9A3FF7F8FF9}" type="presParOf" srcId="{671B4346-0275-4BDC-9629-8B2DE082752F}" destId="{47B3FED1-7302-4A32-992C-8864CFCE928D}" srcOrd="8" destOrd="0" presId="urn:microsoft.com/office/officeart/2005/8/layout/chevron2"/>
    <dgm:cxn modelId="{FAFCBD66-8EAB-4E9B-8956-66A0AF016015}" type="presParOf" srcId="{47B3FED1-7302-4A32-992C-8864CFCE928D}" destId="{BA087116-3DDD-4C48-8EB0-5B15989090FB}" srcOrd="0" destOrd="0" presId="urn:microsoft.com/office/officeart/2005/8/layout/chevron2"/>
    <dgm:cxn modelId="{496D13EE-2F8E-433A-B973-FC9F464A1BAD}" type="presParOf" srcId="{47B3FED1-7302-4A32-992C-8864CFCE928D}" destId="{34126BD2-4740-47BE-9EA1-FD886DD0875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414191-6973-4F22-9849-436B8D9C1E3D}" type="doc">
      <dgm:prSet loTypeId="urn:microsoft.com/office/officeart/2005/8/layout/chevron2" loCatId="list" qsTypeId="urn:microsoft.com/office/officeart/2005/8/quickstyle/simple1" qsCatId="simple" csTypeId="urn:microsoft.com/office/officeart/2005/8/colors/accent5_4" csCatId="accent5" phldr="1"/>
      <dgm:spPr/>
      <dgm:t>
        <a:bodyPr/>
        <a:lstStyle/>
        <a:p>
          <a:endParaRPr lang="en-NZ"/>
        </a:p>
      </dgm:t>
    </dgm:pt>
    <dgm:pt modelId="{AE9E09A0-206D-45C7-858A-FAEDF86BD004}">
      <dgm:prSet phldrT="[Text]"/>
      <dgm:spPr>
        <a:solidFill>
          <a:srgbClr val="939598"/>
        </a:solidFill>
        <a:ln>
          <a:noFill/>
        </a:ln>
      </dgm:spPr>
      <dgm:t>
        <a:bodyPr/>
        <a:lstStyle/>
        <a:p>
          <a:r>
            <a:rPr lang="mi-NZ"/>
            <a:t>1</a:t>
          </a:r>
          <a:endParaRPr lang="en-NZ"/>
        </a:p>
      </dgm:t>
    </dgm:pt>
    <dgm:pt modelId="{7363BA93-17F9-49FA-AEF1-5D5A47F14014}" type="parTrans" cxnId="{2348E8F6-9CF8-4671-882F-1DEA2526CE3F}">
      <dgm:prSet/>
      <dgm:spPr/>
      <dgm:t>
        <a:bodyPr/>
        <a:lstStyle/>
        <a:p>
          <a:endParaRPr lang="en-NZ"/>
        </a:p>
      </dgm:t>
    </dgm:pt>
    <dgm:pt modelId="{878ABD93-8BF1-4BC5-BF6C-E32136C8BF56}" type="sibTrans" cxnId="{2348E8F6-9CF8-4671-882F-1DEA2526CE3F}">
      <dgm:prSet/>
      <dgm:spPr/>
      <dgm:t>
        <a:bodyPr/>
        <a:lstStyle/>
        <a:p>
          <a:endParaRPr lang="en-NZ"/>
        </a:p>
      </dgm:t>
    </dgm:pt>
    <dgm:pt modelId="{ED218172-A9D1-44E1-993B-79FD60F784F0}">
      <dgm:prSet phldrT="[Text]"/>
      <dgm:spPr>
        <a:ln>
          <a:solidFill>
            <a:srgbClr val="939598"/>
          </a:solidFill>
        </a:ln>
      </dgm:spPr>
      <dgm:t>
        <a:bodyPr/>
        <a:lstStyle/>
        <a:p>
          <a:r>
            <a:rPr lang="mi-NZ"/>
            <a:t>The clinical assistant performing the delegated activity is accountable for their own actions</a:t>
          </a:r>
          <a:endParaRPr lang="en-NZ"/>
        </a:p>
      </dgm:t>
    </dgm:pt>
    <dgm:pt modelId="{4817FCAB-C37C-47C4-A323-51AC75DC61A2}" type="parTrans" cxnId="{746F632D-3190-4C19-8458-07F4D16319FA}">
      <dgm:prSet/>
      <dgm:spPr/>
      <dgm:t>
        <a:bodyPr/>
        <a:lstStyle/>
        <a:p>
          <a:endParaRPr lang="en-NZ"/>
        </a:p>
      </dgm:t>
    </dgm:pt>
    <dgm:pt modelId="{2CC5B025-278E-4AB5-87EE-85FED78626A6}" type="sibTrans" cxnId="{746F632D-3190-4C19-8458-07F4D16319FA}">
      <dgm:prSet/>
      <dgm:spPr/>
      <dgm:t>
        <a:bodyPr/>
        <a:lstStyle/>
        <a:p>
          <a:endParaRPr lang="en-NZ"/>
        </a:p>
      </dgm:t>
    </dgm:pt>
    <dgm:pt modelId="{AAB948E0-256F-4562-A9C2-17B074AEB10A}">
      <dgm:prSet phldrT="[Text]"/>
      <dgm:spPr>
        <a:solidFill>
          <a:srgbClr val="939598"/>
        </a:solidFill>
        <a:ln>
          <a:noFill/>
        </a:ln>
      </dgm:spPr>
      <dgm:t>
        <a:bodyPr/>
        <a:lstStyle/>
        <a:p>
          <a:r>
            <a:rPr lang="mi-NZ"/>
            <a:t>2</a:t>
          </a:r>
          <a:endParaRPr lang="en-NZ"/>
        </a:p>
      </dgm:t>
    </dgm:pt>
    <dgm:pt modelId="{77AF31E6-3952-4785-8E30-6D169CC063DC}" type="parTrans" cxnId="{A8DEE9C9-31B8-43EC-B256-9584705037EC}">
      <dgm:prSet/>
      <dgm:spPr/>
      <dgm:t>
        <a:bodyPr/>
        <a:lstStyle/>
        <a:p>
          <a:endParaRPr lang="en-NZ"/>
        </a:p>
      </dgm:t>
    </dgm:pt>
    <dgm:pt modelId="{C91020A6-975F-4496-B505-8D85BEBB6A49}" type="sibTrans" cxnId="{A8DEE9C9-31B8-43EC-B256-9584705037EC}">
      <dgm:prSet/>
      <dgm:spPr/>
      <dgm:t>
        <a:bodyPr/>
        <a:lstStyle/>
        <a:p>
          <a:endParaRPr lang="en-NZ"/>
        </a:p>
      </dgm:t>
    </dgm:pt>
    <dgm:pt modelId="{BC0084AE-E74A-4590-B61B-113B161436BB}">
      <dgm:prSet phldrT="[Text]"/>
      <dgm:spPr>
        <a:ln>
          <a:solidFill>
            <a:srgbClr val="939598"/>
          </a:solidFill>
        </a:ln>
      </dgm:spPr>
      <dgm:t>
        <a:bodyPr/>
        <a:lstStyle/>
        <a:p>
          <a:r>
            <a:rPr lang="mi-NZ"/>
            <a:t>The clinical assistant must inform their Supervisor if they have not been trained to actions information in the delegation framework</a:t>
          </a:r>
          <a:endParaRPr lang="en-NZ"/>
        </a:p>
      </dgm:t>
    </dgm:pt>
    <dgm:pt modelId="{E4C3FB31-8A69-432D-9E20-DE8260B7EBF5}" type="parTrans" cxnId="{97792D54-FD00-4A78-ABA8-F72D2FFCAE8E}">
      <dgm:prSet/>
      <dgm:spPr/>
      <dgm:t>
        <a:bodyPr/>
        <a:lstStyle/>
        <a:p>
          <a:endParaRPr lang="en-NZ"/>
        </a:p>
      </dgm:t>
    </dgm:pt>
    <dgm:pt modelId="{3BD63D33-F924-4828-B977-C218808D22E4}" type="sibTrans" cxnId="{97792D54-FD00-4A78-ABA8-F72D2FFCAE8E}">
      <dgm:prSet/>
      <dgm:spPr/>
      <dgm:t>
        <a:bodyPr/>
        <a:lstStyle/>
        <a:p>
          <a:endParaRPr lang="en-NZ"/>
        </a:p>
      </dgm:t>
    </dgm:pt>
    <dgm:pt modelId="{CDA652B2-26C3-4684-9EBD-E9125F8B0D3C}">
      <dgm:prSet phldrT="[Text]"/>
      <dgm:spPr>
        <a:solidFill>
          <a:srgbClr val="939598"/>
        </a:solidFill>
        <a:ln>
          <a:noFill/>
        </a:ln>
      </dgm:spPr>
      <dgm:t>
        <a:bodyPr/>
        <a:lstStyle/>
        <a:p>
          <a:r>
            <a:rPr lang="mi-NZ"/>
            <a:t>3</a:t>
          </a:r>
          <a:endParaRPr lang="en-NZ"/>
        </a:p>
      </dgm:t>
    </dgm:pt>
    <dgm:pt modelId="{559B73B1-7596-44DB-AD0F-A0AFAABDCCC8}" type="parTrans" cxnId="{D5A8015F-FD2F-4992-B063-280DC935B8D6}">
      <dgm:prSet/>
      <dgm:spPr/>
      <dgm:t>
        <a:bodyPr/>
        <a:lstStyle/>
        <a:p>
          <a:endParaRPr lang="en-NZ"/>
        </a:p>
      </dgm:t>
    </dgm:pt>
    <dgm:pt modelId="{BDF67E44-E154-4674-9A1C-C492352D2861}" type="sibTrans" cxnId="{D5A8015F-FD2F-4992-B063-280DC935B8D6}">
      <dgm:prSet/>
      <dgm:spPr/>
      <dgm:t>
        <a:bodyPr/>
        <a:lstStyle/>
        <a:p>
          <a:endParaRPr lang="en-NZ"/>
        </a:p>
      </dgm:t>
    </dgm:pt>
    <dgm:pt modelId="{125CE45D-5FA3-4B93-AD63-5D208D6CD022}">
      <dgm:prSet phldrT="[Text]"/>
      <dgm:spPr>
        <a:ln>
          <a:solidFill>
            <a:srgbClr val="939598"/>
          </a:solidFill>
        </a:ln>
      </dgm:spPr>
      <dgm:t>
        <a:bodyPr/>
        <a:lstStyle/>
        <a:p>
          <a:r>
            <a:rPr lang="mi-NZ"/>
            <a:t>If the clinical assistant does not understand how to apply the delegation framework to a results, or consider that it sits outside the delegation framework, they must leave that results in the inbox to be reviewed by a requesting clinician</a:t>
          </a:r>
          <a:endParaRPr lang="en-NZ"/>
        </a:p>
      </dgm:t>
    </dgm:pt>
    <dgm:pt modelId="{0401497C-9DE0-4C31-87A3-E6FFA3E938B4}" type="parTrans" cxnId="{AE31ABFF-2880-4095-A35E-D0C3ABCDB019}">
      <dgm:prSet/>
      <dgm:spPr/>
      <dgm:t>
        <a:bodyPr/>
        <a:lstStyle/>
        <a:p>
          <a:endParaRPr lang="en-NZ"/>
        </a:p>
      </dgm:t>
    </dgm:pt>
    <dgm:pt modelId="{87AD1777-2DE8-46CE-A2EB-C6252C6B4BE7}" type="sibTrans" cxnId="{AE31ABFF-2880-4095-A35E-D0C3ABCDB019}">
      <dgm:prSet/>
      <dgm:spPr/>
      <dgm:t>
        <a:bodyPr/>
        <a:lstStyle/>
        <a:p>
          <a:endParaRPr lang="en-NZ"/>
        </a:p>
      </dgm:t>
    </dgm:pt>
    <dgm:pt modelId="{354490B8-B946-4094-9F8B-09BB242C991D}">
      <dgm:prSet phldrT="[Text]"/>
      <dgm:spPr>
        <a:solidFill>
          <a:srgbClr val="939598"/>
        </a:solidFill>
        <a:ln>
          <a:noFill/>
        </a:ln>
      </dgm:spPr>
      <dgm:t>
        <a:bodyPr/>
        <a:lstStyle/>
        <a:p>
          <a:r>
            <a:rPr lang="mi-NZ"/>
            <a:t>4</a:t>
          </a:r>
          <a:endParaRPr lang="en-NZ"/>
        </a:p>
      </dgm:t>
    </dgm:pt>
    <dgm:pt modelId="{1F9017CB-E41D-46AC-8110-90841379FB46}" type="parTrans" cxnId="{5613B585-80DE-4C75-B226-A2922219CB19}">
      <dgm:prSet/>
      <dgm:spPr/>
      <dgm:t>
        <a:bodyPr/>
        <a:lstStyle/>
        <a:p>
          <a:endParaRPr lang="en-NZ"/>
        </a:p>
      </dgm:t>
    </dgm:pt>
    <dgm:pt modelId="{F5F59177-DA79-48E0-BCAE-96C9BC445426}" type="sibTrans" cxnId="{5613B585-80DE-4C75-B226-A2922219CB19}">
      <dgm:prSet/>
      <dgm:spPr/>
      <dgm:t>
        <a:bodyPr/>
        <a:lstStyle/>
        <a:p>
          <a:endParaRPr lang="en-NZ"/>
        </a:p>
      </dgm:t>
    </dgm:pt>
    <dgm:pt modelId="{FDD24F0F-CB4B-4B3A-83B7-255573364F03}">
      <dgm:prSet phldrT="[Text]"/>
      <dgm:spPr>
        <a:ln>
          <a:solidFill>
            <a:srgbClr val="939598"/>
          </a:solidFill>
        </a:ln>
      </dgm:spPr>
      <dgm:t>
        <a:bodyPr/>
        <a:lstStyle/>
        <a:p>
          <a:r>
            <a:rPr lang="mi-NZ"/>
            <a:t>The clinical assistant should not file any inbox result unless this is both allowed within the delegation framework, and the clinical Notes associated with the results include documentation that there is no follow up required of normal results</a:t>
          </a:r>
          <a:endParaRPr lang="en-NZ"/>
        </a:p>
      </dgm:t>
    </dgm:pt>
    <dgm:pt modelId="{E9ED38A5-5266-4850-8CF0-E0A6278B0440}" type="parTrans" cxnId="{0881541E-4828-41B6-B4A4-783B2F8439E6}">
      <dgm:prSet/>
      <dgm:spPr/>
      <dgm:t>
        <a:bodyPr/>
        <a:lstStyle/>
        <a:p>
          <a:endParaRPr lang="en-NZ"/>
        </a:p>
      </dgm:t>
    </dgm:pt>
    <dgm:pt modelId="{ECAF2EF3-9584-4891-80A5-76AF69EC3811}" type="sibTrans" cxnId="{0881541E-4828-41B6-B4A4-783B2F8439E6}">
      <dgm:prSet/>
      <dgm:spPr/>
      <dgm:t>
        <a:bodyPr/>
        <a:lstStyle/>
        <a:p>
          <a:endParaRPr lang="en-NZ"/>
        </a:p>
      </dgm:t>
    </dgm:pt>
    <dgm:pt modelId="{0C0C38A3-B049-4D01-9057-93F54672AE99}">
      <dgm:prSet phldrT="[Text]"/>
      <dgm:spPr>
        <a:solidFill>
          <a:srgbClr val="939598"/>
        </a:solidFill>
        <a:ln>
          <a:noFill/>
        </a:ln>
      </dgm:spPr>
      <dgm:t>
        <a:bodyPr/>
        <a:lstStyle/>
        <a:p>
          <a:r>
            <a:rPr lang="mi-NZ"/>
            <a:t>5</a:t>
          </a:r>
          <a:endParaRPr lang="en-NZ"/>
        </a:p>
      </dgm:t>
    </dgm:pt>
    <dgm:pt modelId="{0C16849E-D122-4877-B079-3D942AB9C2CA}" type="parTrans" cxnId="{B1C194B9-E40C-4425-97DF-5ED5A40384E9}">
      <dgm:prSet/>
      <dgm:spPr/>
      <dgm:t>
        <a:bodyPr/>
        <a:lstStyle/>
        <a:p>
          <a:endParaRPr lang="en-NZ"/>
        </a:p>
      </dgm:t>
    </dgm:pt>
    <dgm:pt modelId="{4C53CEB7-BB4D-4D63-B90A-6AE2FE899012}" type="sibTrans" cxnId="{B1C194B9-E40C-4425-97DF-5ED5A40384E9}">
      <dgm:prSet/>
      <dgm:spPr/>
      <dgm:t>
        <a:bodyPr/>
        <a:lstStyle/>
        <a:p>
          <a:endParaRPr lang="en-NZ"/>
        </a:p>
      </dgm:t>
    </dgm:pt>
    <dgm:pt modelId="{AA434774-66CF-4D47-A230-6326C6F994A5}">
      <dgm:prSet phldrT="[Text]"/>
      <dgm:spPr>
        <a:ln>
          <a:solidFill>
            <a:srgbClr val="939598"/>
          </a:solidFill>
        </a:ln>
      </dgm:spPr>
      <dgm:t>
        <a:bodyPr/>
        <a:lstStyle/>
        <a:p>
          <a:r>
            <a:rPr lang="mi-NZ"/>
            <a:t>The clinical assistant must follow the escalation protocols when this has been deemed the next step within the protocols, and if for some reason the duty clinician is unavailable, they must seek same day guidance from a senior member of the practice such as the Nurse team leader or practice manager</a:t>
          </a:r>
          <a:endParaRPr lang="en-NZ"/>
        </a:p>
      </dgm:t>
    </dgm:pt>
    <dgm:pt modelId="{3A80586A-03F1-4E17-A5ED-5811A88FEF6D}" type="parTrans" cxnId="{3D97F69B-6242-4494-AB58-97C8CB8138FA}">
      <dgm:prSet/>
      <dgm:spPr/>
      <dgm:t>
        <a:bodyPr/>
        <a:lstStyle/>
        <a:p>
          <a:endParaRPr lang="en-NZ"/>
        </a:p>
      </dgm:t>
    </dgm:pt>
    <dgm:pt modelId="{C43C671C-0E61-449C-9258-8BF45BB90CC8}" type="sibTrans" cxnId="{3D97F69B-6242-4494-AB58-97C8CB8138FA}">
      <dgm:prSet/>
      <dgm:spPr/>
      <dgm:t>
        <a:bodyPr/>
        <a:lstStyle/>
        <a:p>
          <a:endParaRPr lang="en-NZ"/>
        </a:p>
      </dgm:t>
    </dgm:pt>
    <dgm:pt modelId="{671B4346-0275-4BDC-9629-8B2DE082752F}" type="pres">
      <dgm:prSet presAssocID="{B7414191-6973-4F22-9849-436B8D9C1E3D}" presName="linearFlow" presStyleCnt="0">
        <dgm:presLayoutVars>
          <dgm:dir/>
          <dgm:animLvl val="lvl"/>
          <dgm:resizeHandles val="exact"/>
        </dgm:presLayoutVars>
      </dgm:prSet>
      <dgm:spPr/>
    </dgm:pt>
    <dgm:pt modelId="{4E03CC5A-DD2F-46F2-BC0F-7E392F9C24B8}" type="pres">
      <dgm:prSet presAssocID="{AE9E09A0-206D-45C7-858A-FAEDF86BD004}" presName="composite" presStyleCnt="0"/>
      <dgm:spPr/>
    </dgm:pt>
    <dgm:pt modelId="{CF130287-EC5C-4BB0-9489-0525EB89B3F7}" type="pres">
      <dgm:prSet presAssocID="{AE9E09A0-206D-45C7-858A-FAEDF86BD004}" presName="parentText" presStyleLbl="alignNode1" presStyleIdx="0" presStyleCnt="5">
        <dgm:presLayoutVars>
          <dgm:chMax val="1"/>
          <dgm:bulletEnabled val="1"/>
        </dgm:presLayoutVars>
      </dgm:prSet>
      <dgm:spPr/>
    </dgm:pt>
    <dgm:pt modelId="{B66311E2-CC90-4A7C-B553-22F76C9AB487}" type="pres">
      <dgm:prSet presAssocID="{AE9E09A0-206D-45C7-858A-FAEDF86BD004}" presName="descendantText" presStyleLbl="alignAcc1" presStyleIdx="0" presStyleCnt="5">
        <dgm:presLayoutVars>
          <dgm:bulletEnabled val="1"/>
        </dgm:presLayoutVars>
      </dgm:prSet>
      <dgm:spPr/>
    </dgm:pt>
    <dgm:pt modelId="{1B43BF5F-6937-4F2D-BDA4-7C833AEFEEDF}" type="pres">
      <dgm:prSet presAssocID="{878ABD93-8BF1-4BC5-BF6C-E32136C8BF56}" presName="sp" presStyleCnt="0"/>
      <dgm:spPr/>
    </dgm:pt>
    <dgm:pt modelId="{D6DF359D-134A-483C-B39F-3B894EC3F6E1}" type="pres">
      <dgm:prSet presAssocID="{AAB948E0-256F-4562-A9C2-17B074AEB10A}" presName="composite" presStyleCnt="0"/>
      <dgm:spPr/>
    </dgm:pt>
    <dgm:pt modelId="{453BC17C-ECA3-4308-ABD1-C91C7A8D5F5B}" type="pres">
      <dgm:prSet presAssocID="{AAB948E0-256F-4562-A9C2-17B074AEB10A}" presName="parentText" presStyleLbl="alignNode1" presStyleIdx="1" presStyleCnt="5">
        <dgm:presLayoutVars>
          <dgm:chMax val="1"/>
          <dgm:bulletEnabled val="1"/>
        </dgm:presLayoutVars>
      </dgm:prSet>
      <dgm:spPr/>
    </dgm:pt>
    <dgm:pt modelId="{B027B91E-5A4E-4841-B5C6-954ACC57C84F}" type="pres">
      <dgm:prSet presAssocID="{AAB948E0-256F-4562-A9C2-17B074AEB10A}" presName="descendantText" presStyleLbl="alignAcc1" presStyleIdx="1" presStyleCnt="5">
        <dgm:presLayoutVars>
          <dgm:bulletEnabled val="1"/>
        </dgm:presLayoutVars>
      </dgm:prSet>
      <dgm:spPr/>
    </dgm:pt>
    <dgm:pt modelId="{B821ADE4-942B-4A40-B09E-2C260849C23D}" type="pres">
      <dgm:prSet presAssocID="{C91020A6-975F-4496-B505-8D85BEBB6A49}" presName="sp" presStyleCnt="0"/>
      <dgm:spPr/>
    </dgm:pt>
    <dgm:pt modelId="{97B58016-57F5-4CDE-ADA0-6A59D7697878}" type="pres">
      <dgm:prSet presAssocID="{CDA652B2-26C3-4684-9EBD-E9125F8B0D3C}" presName="composite" presStyleCnt="0"/>
      <dgm:spPr/>
    </dgm:pt>
    <dgm:pt modelId="{E8951F8E-BC9A-47D7-8063-E14375FA7076}" type="pres">
      <dgm:prSet presAssocID="{CDA652B2-26C3-4684-9EBD-E9125F8B0D3C}" presName="parentText" presStyleLbl="alignNode1" presStyleIdx="2" presStyleCnt="5">
        <dgm:presLayoutVars>
          <dgm:chMax val="1"/>
          <dgm:bulletEnabled val="1"/>
        </dgm:presLayoutVars>
      </dgm:prSet>
      <dgm:spPr/>
    </dgm:pt>
    <dgm:pt modelId="{48715BC8-5020-4B81-9F88-EDB3F99671F2}" type="pres">
      <dgm:prSet presAssocID="{CDA652B2-26C3-4684-9EBD-E9125F8B0D3C}" presName="descendantText" presStyleLbl="alignAcc1" presStyleIdx="2" presStyleCnt="5">
        <dgm:presLayoutVars>
          <dgm:bulletEnabled val="1"/>
        </dgm:presLayoutVars>
      </dgm:prSet>
      <dgm:spPr/>
    </dgm:pt>
    <dgm:pt modelId="{6A140370-69ED-4C6A-88C4-CE0247B4961F}" type="pres">
      <dgm:prSet presAssocID="{BDF67E44-E154-4674-9A1C-C492352D2861}" presName="sp" presStyleCnt="0"/>
      <dgm:spPr/>
    </dgm:pt>
    <dgm:pt modelId="{4B1F8D5C-D403-44DB-8CFC-E6F1827AF8E1}" type="pres">
      <dgm:prSet presAssocID="{354490B8-B946-4094-9F8B-09BB242C991D}" presName="composite" presStyleCnt="0"/>
      <dgm:spPr/>
    </dgm:pt>
    <dgm:pt modelId="{241A1983-D1B9-4C4B-912B-0F6D0417B1B2}" type="pres">
      <dgm:prSet presAssocID="{354490B8-B946-4094-9F8B-09BB242C991D}" presName="parentText" presStyleLbl="alignNode1" presStyleIdx="3" presStyleCnt="5">
        <dgm:presLayoutVars>
          <dgm:chMax val="1"/>
          <dgm:bulletEnabled val="1"/>
        </dgm:presLayoutVars>
      </dgm:prSet>
      <dgm:spPr/>
    </dgm:pt>
    <dgm:pt modelId="{F27569B8-BA03-4FA2-AE6D-2FACDE33F6F7}" type="pres">
      <dgm:prSet presAssocID="{354490B8-B946-4094-9F8B-09BB242C991D}" presName="descendantText" presStyleLbl="alignAcc1" presStyleIdx="3" presStyleCnt="5">
        <dgm:presLayoutVars>
          <dgm:bulletEnabled val="1"/>
        </dgm:presLayoutVars>
      </dgm:prSet>
      <dgm:spPr/>
    </dgm:pt>
    <dgm:pt modelId="{1D968DAD-6D10-4212-BDB5-F7F1FF4C8918}" type="pres">
      <dgm:prSet presAssocID="{F5F59177-DA79-48E0-BCAE-96C9BC445426}" presName="sp" presStyleCnt="0"/>
      <dgm:spPr/>
    </dgm:pt>
    <dgm:pt modelId="{47B3FED1-7302-4A32-992C-8864CFCE928D}" type="pres">
      <dgm:prSet presAssocID="{0C0C38A3-B049-4D01-9057-93F54672AE99}" presName="composite" presStyleCnt="0"/>
      <dgm:spPr/>
    </dgm:pt>
    <dgm:pt modelId="{BA087116-3DDD-4C48-8EB0-5B15989090FB}" type="pres">
      <dgm:prSet presAssocID="{0C0C38A3-B049-4D01-9057-93F54672AE99}" presName="parentText" presStyleLbl="alignNode1" presStyleIdx="4" presStyleCnt="5">
        <dgm:presLayoutVars>
          <dgm:chMax val="1"/>
          <dgm:bulletEnabled val="1"/>
        </dgm:presLayoutVars>
      </dgm:prSet>
      <dgm:spPr/>
    </dgm:pt>
    <dgm:pt modelId="{34126BD2-4740-47BE-9EA1-FD886DD08750}" type="pres">
      <dgm:prSet presAssocID="{0C0C38A3-B049-4D01-9057-93F54672AE99}" presName="descendantText" presStyleLbl="alignAcc1" presStyleIdx="4" presStyleCnt="5">
        <dgm:presLayoutVars>
          <dgm:bulletEnabled val="1"/>
        </dgm:presLayoutVars>
      </dgm:prSet>
      <dgm:spPr/>
    </dgm:pt>
  </dgm:ptLst>
  <dgm:cxnLst>
    <dgm:cxn modelId="{9565A612-FC39-4E1F-90C9-790D9E433389}" type="presOf" srcId="{AE9E09A0-206D-45C7-858A-FAEDF86BD004}" destId="{CF130287-EC5C-4BB0-9489-0525EB89B3F7}" srcOrd="0" destOrd="0" presId="urn:microsoft.com/office/officeart/2005/8/layout/chevron2"/>
    <dgm:cxn modelId="{4127C118-BB41-4B17-A407-D5FD944E1E72}" type="presOf" srcId="{0C0C38A3-B049-4D01-9057-93F54672AE99}" destId="{BA087116-3DDD-4C48-8EB0-5B15989090FB}" srcOrd="0" destOrd="0" presId="urn:microsoft.com/office/officeart/2005/8/layout/chevron2"/>
    <dgm:cxn modelId="{0881541E-4828-41B6-B4A4-783B2F8439E6}" srcId="{354490B8-B946-4094-9F8B-09BB242C991D}" destId="{FDD24F0F-CB4B-4B3A-83B7-255573364F03}" srcOrd="0" destOrd="0" parTransId="{E9ED38A5-5266-4850-8CF0-E0A6278B0440}" sibTransId="{ECAF2EF3-9584-4891-80A5-76AF69EC3811}"/>
    <dgm:cxn modelId="{746F632D-3190-4C19-8458-07F4D16319FA}" srcId="{AE9E09A0-206D-45C7-858A-FAEDF86BD004}" destId="{ED218172-A9D1-44E1-993B-79FD60F784F0}" srcOrd="0" destOrd="0" parTransId="{4817FCAB-C37C-47C4-A323-51AC75DC61A2}" sibTransId="{2CC5B025-278E-4AB5-87EE-85FED78626A6}"/>
    <dgm:cxn modelId="{C894D12F-B01B-4683-85F7-8C2253292DB6}" type="presOf" srcId="{BC0084AE-E74A-4590-B61B-113B161436BB}" destId="{B027B91E-5A4E-4841-B5C6-954ACC57C84F}" srcOrd="0" destOrd="0" presId="urn:microsoft.com/office/officeart/2005/8/layout/chevron2"/>
    <dgm:cxn modelId="{D5A8015F-FD2F-4992-B063-280DC935B8D6}" srcId="{B7414191-6973-4F22-9849-436B8D9C1E3D}" destId="{CDA652B2-26C3-4684-9EBD-E9125F8B0D3C}" srcOrd="2" destOrd="0" parTransId="{559B73B1-7596-44DB-AD0F-A0AFAABDCCC8}" sibTransId="{BDF67E44-E154-4674-9A1C-C492352D2861}"/>
    <dgm:cxn modelId="{9D017743-412A-402E-812F-BC47247F42CF}" type="presOf" srcId="{354490B8-B946-4094-9F8B-09BB242C991D}" destId="{241A1983-D1B9-4C4B-912B-0F6D0417B1B2}" srcOrd="0" destOrd="0" presId="urn:microsoft.com/office/officeart/2005/8/layout/chevron2"/>
    <dgm:cxn modelId="{97792D54-FD00-4A78-ABA8-F72D2FFCAE8E}" srcId="{AAB948E0-256F-4562-A9C2-17B074AEB10A}" destId="{BC0084AE-E74A-4590-B61B-113B161436BB}" srcOrd="0" destOrd="0" parTransId="{E4C3FB31-8A69-432D-9E20-DE8260B7EBF5}" sibTransId="{3BD63D33-F924-4828-B977-C218808D22E4}"/>
    <dgm:cxn modelId="{CD49E075-94C1-4C78-8745-CE0910706B37}" type="presOf" srcId="{ED218172-A9D1-44E1-993B-79FD60F784F0}" destId="{B66311E2-CC90-4A7C-B553-22F76C9AB487}" srcOrd="0" destOrd="0" presId="urn:microsoft.com/office/officeart/2005/8/layout/chevron2"/>
    <dgm:cxn modelId="{5613B585-80DE-4C75-B226-A2922219CB19}" srcId="{B7414191-6973-4F22-9849-436B8D9C1E3D}" destId="{354490B8-B946-4094-9F8B-09BB242C991D}" srcOrd="3" destOrd="0" parTransId="{1F9017CB-E41D-46AC-8110-90841379FB46}" sibTransId="{F5F59177-DA79-48E0-BCAE-96C9BC445426}"/>
    <dgm:cxn modelId="{27B9138C-7BAC-4C45-BC7A-498E4FA0733F}" type="presOf" srcId="{FDD24F0F-CB4B-4B3A-83B7-255573364F03}" destId="{F27569B8-BA03-4FA2-AE6D-2FACDE33F6F7}" srcOrd="0" destOrd="0" presId="urn:microsoft.com/office/officeart/2005/8/layout/chevron2"/>
    <dgm:cxn modelId="{CCAF1C93-4EDF-491D-A521-BF729BCA864A}" type="presOf" srcId="{B7414191-6973-4F22-9849-436B8D9C1E3D}" destId="{671B4346-0275-4BDC-9629-8B2DE082752F}" srcOrd="0" destOrd="0" presId="urn:microsoft.com/office/officeart/2005/8/layout/chevron2"/>
    <dgm:cxn modelId="{3D97F69B-6242-4494-AB58-97C8CB8138FA}" srcId="{0C0C38A3-B049-4D01-9057-93F54672AE99}" destId="{AA434774-66CF-4D47-A230-6326C6F994A5}" srcOrd="0" destOrd="0" parTransId="{3A80586A-03F1-4E17-A5ED-5811A88FEF6D}" sibTransId="{C43C671C-0E61-449C-9258-8BF45BB90CC8}"/>
    <dgm:cxn modelId="{BDF14DA3-32A0-4501-A102-C6EDCEC85F81}" type="presOf" srcId="{AA434774-66CF-4D47-A230-6326C6F994A5}" destId="{34126BD2-4740-47BE-9EA1-FD886DD08750}" srcOrd="0" destOrd="0" presId="urn:microsoft.com/office/officeart/2005/8/layout/chevron2"/>
    <dgm:cxn modelId="{1460B3A4-CFBB-4E21-B7BF-9518AAC3B521}" type="presOf" srcId="{125CE45D-5FA3-4B93-AD63-5D208D6CD022}" destId="{48715BC8-5020-4B81-9F88-EDB3F99671F2}" srcOrd="0" destOrd="0" presId="urn:microsoft.com/office/officeart/2005/8/layout/chevron2"/>
    <dgm:cxn modelId="{B1C194B9-E40C-4425-97DF-5ED5A40384E9}" srcId="{B7414191-6973-4F22-9849-436B8D9C1E3D}" destId="{0C0C38A3-B049-4D01-9057-93F54672AE99}" srcOrd="4" destOrd="0" parTransId="{0C16849E-D122-4877-B079-3D942AB9C2CA}" sibTransId="{4C53CEB7-BB4D-4D63-B90A-6AE2FE899012}"/>
    <dgm:cxn modelId="{A8DEE9C9-31B8-43EC-B256-9584705037EC}" srcId="{B7414191-6973-4F22-9849-436B8D9C1E3D}" destId="{AAB948E0-256F-4562-A9C2-17B074AEB10A}" srcOrd="1" destOrd="0" parTransId="{77AF31E6-3952-4785-8E30-6D169CC063DC}" sibTransId="{C91020A6-975F-4496-B505-8D85BEBB6A49}"/>
    <dgm:cxn modelId="{B1F799CA-D07D-4936-944C-02534294C6E4}" type="presOf" srcId="{CDA652B2-26C3-4684-9EBD-E9125F8B0D3C}" destId="{E8951F8E-BC9A-47D7-8063-E14375FA7076}" srcOrd="0" destOrd="0" presId="urn:microsoft.com/office/officeart/2005/8/layout/chevron2"/>
    <dgm:cxn modelId="{24F2F2EF-FF6B-4C43-9470-2C01A30EFA6C}" type="presOf" srcId="{AAB948E0-256F-4562-A9C2-17B074AEB10A}" destId="{453BC17C-ECA3-4308-ABD1-C91C7A8D5F5B}" srcOrd="0" destOrd="0" presId="urn:microsoft.com/office/officeart/2005/8/layout/chevron2"/>
    <dgm:cxn modelId="{2348E8F6-9CF8-4671-882F-1DEA2526CE3F}" srcId="{B7414191-6973-4F22-9849-436B8D9C1E3D}" destId="{AE9E09A0-206D-45C7-858A-FAEDF86BD004}" srcOrd="0" destOrd="0" parTransId="{7363BA93-17F9-49FA-AEF1-5D5A47F14014}" sibTransId="{878ABD93-8BF1-4BC5-BF6C-E32136C8BF56}"/>
    <dgm:cxn modelId="{AE31ABFF-2880-4095-A35E-D0C3ABCDB019}" srcId="{CDA652B2-26C3-4684-9EBD-E9125F8B0D3C}" destId="{125CE45D-5FA3-4B93-AD63-5D208D6CD022}" srcOrd="0" destOrd="0" parTransId="{0401497C-9DE0-4C31-87A3-E6FFA3E938B4}" sibTransId="{87AD1777-2DE8-46CE-A2EB-C6252C6B4BE7}"/>
    <dgm:cxn modelId="{27BD29FA-DBF1-48EB-9635-6E2EAE31405D}" type="presParOf" srcId="{671B4346-0275-4BDC-9629-8B2DE082752F}" destId="{4E03CC5A-DD2F-46F2-BC0F-7E392F9C24B8}" srcOrd="0" destOrd="0" presId="urn:microsoft.com/office/officeart/2005/8/layout/chevron2"/>
    <dgm:cxn modelId="{3C0AE84A-E386-4638-999E-1B2078052A34}" type="presParOf" srcId="{4E03CC5A-DD2F-46F2-BC0F-7E392F9C24B8}" destId="{CF130287-EC5C-4BB0-9489-0525EB89B3F7}" srcOrd="0" destOrd="0" presId="urn:microsoft.com/office/officeart/2005/8/layout/chevron2"/>
    <dgm:cxn modelId="{61F47A77-0A8E-411C-9788-91B4F435C48B}" type="presParOf" srcId="{4E03CC5A-DD2F-46F2-BC0F-7E392F9C24B8}" destId="{B66311E2-CC90-4A7C-B553-22F76C9AB487}" srcOrd="1" destOrd="0" presId="urn:microsoft.com/office/officeart/2005/8/layout/chevron2"/>
    <dgm:cxn modelId="{5F85F52C-B655-4FE8-82A7-85372AABE859}" type="presParOf" srcId="{671B4346-0275-4BDC-9629-8B2DE082752F}" destId="{1B43BF5F-6937-4F2D-BDA4-7C833AEFEEDF}" srcOrd="1" destOrd="0" presId="urn:microsoft.com/office/officeart/2005/8/layout/chevron2"/>
    <dgm:cxn modelId="{F208DEF8-F210-4C3C-9A26-E63CB069D95B}" type="presParOf" srcId="{671B4346-0275-4BDC-9629-8B2DE082752F}" destId="{D6DF359D-134A-483C-B39F-3B894EC3F6E1}" srcOrd="2" destOrd="0" presId="urn:microsoft.com/office/officeart/2005/8/layout/chevron2"/>
    <dgm:cxn modelId="{C3D81D46-ED62-4A62-8C5D-A3D19B1AED98}" type="presParOf" srcId="{D6DF359D-134A-483C-B39F-3B894EC3F6E1}" destId="{453BC17C-ECA3-4308-ABD1-C91C7A8D5F5B}" srcOrd="0" destOrd="0" presId="urn:microsoft.com/office/officeart/2005/8/layout/chevron2"/>
    <dgm:cxn modelId="{F2D00C71-99F4-40F1-BCBA-293E72DF26E9}" type="presParOf" srcId="{D6DF359D-134A-483C-B39F-3B894EC3F6E1}" destId="{B027B91E-5A4E-4841-B5C6-954ACC57C84F}" srcOrd="1" destOrd="0" presId="urn:microsoft.com/office/officeart/2005/8/layout/chevron2"/>
    <dgm:cxn modelId="{D68B5BE6-7F22-40FB-9B9C-DA15052AFB6B}" type="presParOf" srcId="{671B4346-0275-4BDC-9629-8B2DE082752F}" destId="{B821ADE4-942B-4A40-B09E-2C260849C23D}" srcOrd="3" destOrd="0" presId="urn:microsoft.com/office/officeart/2005/8/layout/chevron2"/>
    <dgm:cxn modelId="{D4D3EBD7-D787-43F1-944E-D872A4533AA9}" type="presParOf" srcId="{671B4346-0275-4BDC-9629-8B2DE082752F}" destId="{97B58016-57F5-4CDE-ADA0-6A59D7697878}" srcOrd="4" destOrd="0" presId="urn:microsoft.com/office/officeart/2005/8/layout/chevron2"/>
    <dgm:cxn modelId="{23B15FFF-C8DF-4E32-8EDB-AF4F04BF3FB2}" type="presParOf" srcId="{97B58016-57F5-4CDE-ADA0-6A59D7697878}" destId="{E8951F8E-BC9A-47D7-8063-E14375FA7076}" srcOrd="0" destOrd="0" presId="urn:microsoft.com/office/officeart/2005/8/layout/chevron2"/>
    <dgm:cxn modelId="{40C94406-58E1-4D0B-9099-C87ADC244D26}" type="presParOf" srcId="{97B58016-57F5-4CDE-ADA0-6A59D7697878}" destId="{48715BC8-5020-4B81-9F88-EDB3F99671F2}" srcOrd="1" destOrd="0" presId="urn:microsoft.com/office/officeart/2005/8/layout/chevron2"/>
    <dgm:cxn modelId="{105AC6CA-DCBA-44DF-ADF3-E043EA51F896}" type="presParOf" srcId="{671B4346-0275-4BDC-9629-8B2DE082752F}" destId="{6A140370-69ED-4C6A-88C4-CE0247B4961F}" srcOrd="5" destOrd="0" presId="urn:microsoft.com/office/officeart/2005/8/layout/chevron2"/>
    <dgm:cxn modelId="{690A141C-F2C6-4917-87E0-0900BAF7B840}" type="presParOf" srcId="{671B4346-0275-4BDC-9629-8B2DE082752F}" destId="{4B1F8D5C-D403-44DB-8CFC-E6F1827AF8E1}" srcOrd="6" destOrd="0" presId="urn:microsoft.com/office/officeart/2005/8/layout/chevron2"/>
    <dgm:cxn modelId="{1991803A-FA8F-4322-9C10-AA234C6D4D25}" type="presParOf" srcId="{4B1F8D5C-D403-44DB-8CFC-E6F1827AF8E1}" destId="{241A1983-D1B9-4C4B-912B-0F6D0417B1B2}" srcOrd="0" destOrd="0" presId="urn:microsoft.com/office/officeart/2005/8/layout/chevron2"/>
    <dgm:cxn modelId="{93095283-3DEE-46C0-B8F5-E0D70A36EB15}" type="presParOf" srcId="{4B1F8D5C-D403-44DB-8CFC-E6F1827AF8E1}" destId="{F27569B8-BA03-4FA2-AE6D-2FACDE33F6F7}" srcOrd="1" destOrd="0" presId="urn:microsoft.com/office/officeart/2005/8/layout/chevron2"/>
    <dgm:cxn modelId="{8C55DA53-710D-40AD-A762-A40DB18E6A2D}" type="presParOf" srcId="{671B4346-0275-4BDC-9629-8B2DE082752F}" destId="{1D968DAD-6D10-4212-BDB5-F7F1FF4C8918}" srcOrd="7" destOrd="0" presId="urn:microsoft.com/office/officeart/2005/8/layout/chevron2"/>
    <dgm:cxn modelId="{4A83BCFD-11DB-40CE-8431-F9A3FF7F8FF9}" type="presParOf" srcId="{671B4346-0275-4BDC-9629-8B2DE082752F}" destId="{47B3FED1-7302-4A32-992C-8864CFCE928D}" srcOrd="8" destOrd="0" presId="urn:microsoft.com/office/officeart/2005/8/layout/chevron2"/>
    <dgm:cxn modelId="{FAFCBD66-8EAB-4E9B-8956-66A0AF016015}" type="presParOf" srcId="{47B3FED1-7302-4A32-992C-8864CFCE928D}" destId="{BA087116-3DDD-4C48-8EB0-5B15989090FB}" srcOrd="0" destOrd="0" presId="urn:microsoft.com/office/officeart/2005/8/layout/chevron2"/>
    <dgm:cxn modelId="{496D13EE-2F8E-433A-B973-FC9F464A1BAD}" type="presParOf" srcId="{47B3FED1-7302-4A32-992C-8864CFCE928D}" destId="{34126BD2-4740-47BE-9EA1-FD886DD0875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7414191-6973-4F22-9849-436B8D9C1E3D}" type="doc">
      <dgm:prSet loTypeId="urn:microsoft.com/office/officeart/2005/8/layout/chevron2" loCatId="list" qsTypeId="urn:microsoft.com/office/officeart/2005/8/quickstyle/simple1" qsCatId="simple" csTypeId="urn:microsoft.com/office/officeart/2005/8/colors/accent5_4" csCatId="accent5" phldr="1"/>
      <dgm:spPr/>
      <dgm:t>
        <a:bodyPr/>
        <a:lstStyle/>
        <a:p>
          <a:endParaRPr lang="en-NZ"/>
        </a:p>
      </dgm:t>
    </dgm:pt>
    <dgm:pt modelId="{AE9E09A0-206D-45C7-858A-FAEDF86BD004}">
      <dgm:prSet phldrT="[Text]"/>
      <dgm:spPr>
        <a:solidFill>
          <a:srgbClr val="74B2BA"/>
        </a:solidFill>
        <a:ln>
          <a:noFill/>
        </a:ln>
      </dgm:spPr>
      <dgm:t>
        <a:bodyPr/>
        <a:lstStyle/>
        <a:p>
          <a:r>
            <a:rPr lang="mi-NZ"/>
            <a:t>1</a:t>
          </a:r>
          <a:endParaRPr lang="en-NZ"/>
        </a:p>
      </dgm:t>
    </dgm:pt>
    <dgm:pt modelId="{7363BA93-17F9-49FA-AEF1-5D5A47F14014}" type="parTrans" cxnId="{2348E8F6-9CF8-4671-882F-1DEA2526CE3F}">
      <dgm:prSet/>
      <dgm:spPr/>
      <dgm:t>
        <a:bodyPr/>
        <a:lstStyle/>
        <a:p>
          <a:endParaRPr lang="en-NZ"/>
        </a:p>
      </dgm:t>
    </dgm:pt>
    <dgm:pt modelId="{878ABD93-8BF1-4BC5-BF6C-E32136C8BF56}" type="sibTrans" cxnId="{2348E8F6-9CF8-4671-882F-1DEA2526CE3F}">
      <dgm:prSet/>
      <dgm:spPr/>
      <dgm:t>
        <a:bodyPr/>
        <a:lstStyle/>
        <a:p>
          <a:endParaRPr lang="en-NZ"/>
        </a:p>
      </dgm:t>
    </dgm:pt>
    <dgm:pt modelId="{ED218172-A9D1-44E1-993B-79FD60F784F0}">
      <dgm:prSet phldrT="[Text]"/>
      <dgm:spPr>
        <a:ln>
          <a:solidFill>
            <a:srgbClr val="74B2BA"/>
          </a:solidFill>
        </a:ln>
      </dgm:spPr>
      <dgm:t>
        <a:bodyPr/>
        <a:lstStyle/>
        <a:p>
          <a:r>
            <a:rPr lang="mi-NZ"/>
            <a:t>Ensure the practice has a documented escalation protocols that enables the clinical assistant to hand over results within the same working day when deemed appropriate by the delegation framework</a:t>
          </a:r>
          <a:endParaRPr lang="en-NZ"/>
        </a:p>
      </dgm:t>
    </dgm:pt>
    <dgm:pt modelId="{4817FCAB-C37C-47C4-A323-51AC75DC61A2}" type="parTrans" cxnId="{746F632D-3190-4C19-8458-07F4D16319FA}">
      <dgm:prSet/>
      <dgm:spPr/>
      <dgm:t>
        <a:bodyPr/>
        <a:lstStyle/>
        <a:p>
          <a:endParaRPr lang="en-NZ"/>
        </a:p>
      </dgm:t>
    </dgm:pt>
    <dgm:pt modelId="{2CC5B025-278E-4AB5-87EE-85FED78626A6}" type="sibTrans" cxnId="{746F632D-3190-4C19-8458-07F4D16319FA}">
      <dgm:prSet/>
      <dgm:spPr/>
      <dgm:t>
        <a:bodyPr/>
        <a:lstStyle/>
        <a:p>
          <a:endParaRPr lang="en-NZ"/>
        </a:p>
      </dgm:t>
    </dgm:pt>
    <dgm:pt modelId="{AAB948E0-256F-4562-A9C2-17B074AEB10A}">
      <dgm:prSet phldrT="[Text]"/>
      <dgm:spPr>
        <a:solidFill>
          <a:srgbClr val="74B2BA"/>
        </a:solidFill>
        <a:ln>
          <a:noFill/>
        </a:ln>
      </dgm:spPr>
      <dgm:t>
        <a:bodyPr/>
        <a:lstStyle/>
        <a:p>
          <a:r>
            <a:rPr lang="mi-NZ"/>
            <a:t>2</a:t>
          </a:r>
          <a:endParaRPr lang="en-NZ"/>
        </a:p>
      </dgm:t>
    </dgm:pt>
    <dgm:pt modelId="{77AF31E6-3952-4785-8E30-6D169CC063DC}" type="parTrans" cxnId="{A8DEE9C9-31B8-43EC-B256-9584705037EC}">
      <dgm:prSet/>
      <dgm:spPr/>
      <dgm:t>
        <a:bodyPr/>
        <a:lstStyle/>
        <a:p>
          <a:endParaRPr lang="en-NZ"/>
        </a:p>
      </dgm:t>
    </dgm:pt>
    <dgm:pt modelId="{C91020A6-975F-4496-B505-8D85BEBB6A49}" type="sibTrans" cxnId="{A8DEE9C9-31B8-43EC-B256-9584705037EC}">
      <dgm:prSet/>
      <dgm:spPr/>
      <dgm:t>
        <a:bodyPr/>
        <a:lstStyle/>
        <a:p>
          <a:endParaRPr lang="en-NZ"/>
        </a:p>
      </dgm:t>
    </dgm:pt>
    <dgm:pt modelId="{BC0084AE-E74A-4590-B61B-113B161436BB}">
      <dgm:prSet phldrT="[Text]"/>
      <dgm:spPr>
        <a:ln>
          <a:solidFill>
            <a:srgbClr val="74B2BA"/>
          </a:solidFill>
        </a:ln>
      </dgm:spPr>
      <dgm:t>
        <a:bodyPr/>
        <a:lstStyle/>
        <a:p>
          <a:r>
            <a:rPr lang="mi-NZ"/>
            <a:t>Ensure the clinical team at the practice is aware of the escalation framework and their responsibilities within this</a:t>
          </a:r>
          <a:endParaRPr lang="en-NZ"/>
        </a:p>
      </dgm:t>
    </dgm:pt>
    <dgm:pt modelId="{E4C3FB31-8A69-432D-9E20-DE8260B7EBF5}" type="parTrans" cxnId="{97792D54-FD00-4A78-ABA8-F72D2FFCAE8E}">
      <dgm:prSet/>
      <dgm:spPr/>
      <dgm:t>
        <a:bodyPr/>
        <a:lstStyle/>
        <a:p>
          <a:endParaRPr lang="en-NZ"/>
        </a:p>
      </dgm:t>
    </dgm:pt>
    <dgm:pt modelId="{3BD63D33-F924-4828-B977-C218808D22E4}" type="sibTrans" cxnId="{97792D54-FD00-4A78-ABA8-F72D2FFCAE8E}">
      <dgm:prSet/>
      <dgm:spPr/>
      <dgm:t>
        <a:bodyPr/>
        <a:lstStyle/>
        <a:p>
          <a:endParaRPr lang="en-NZ"/>
        </a:p>
      </dgm:t>
    </dgm:pt>
    <dgm:pt modelId="{CDA652B2-26C3-4684-9EBD-E9125F8B0D3C}">
      <dgm:prSet phldrT="[Text]"/>
      <dgm:spPr>
        <a:solidFill>
          <a:srgbClr val="74B2BA"/>
        </a:solidFill>
        <a:ln>
          <a:noFill/>
        </a:ln>
      </dgm:spPr>
      <dgm:t>
        <a:bodyPr/>
        <a:lstStyle/>
        <a:p>
          <a:r>
            <a:rPr lang="mi-NZ"/>
            <a:t>3</a:t>
          </a:r>
          <a:endParaRPr lang="en-NZ"/>
        </a:p>
      </dgm:t>
    </dgm:pt>
    <dgm:pt modelId="{559B73B1-7596-44DB-AD0F-A0AFAABDCCC8}" type="parTrans" cxnId="{D5A8015F-FD2F-4992-B063-280DC935B8D6}">
      <dgm:prSet/>
      <dgm:spPr/>
      <dgm:t>
        <a:bodyPr/>
        <a:lstStyle/>
        <a:p>
          <a:endParaRPr lang="en-NZ"/>
        </a:p>
      </dgm:t>
    </dgm:pt>
    <dgm:pt modelId="{BDF67E44-E154-4674-9A1C-C492352D2861}" type="sibTrans" cxnId="{D5A8015F-FD2F-4992-B063-280DC935B8D6}">
      <dgm:prSet/>
      <dgm:spPr/>
      <dgm:t>
        <a:bodyPr/>
        <a:lstStyle/>
        <a:p>
          <a:endParaRPr lang="en-NZ"/>
        </a:p>
      </dgm:t>
    </dgm:pt>
    <dgm:pt modelId="{125CE45D-5FA3-4B93-AD63-5D208D6CD022}">
      <dgm:prSet phldrT="[Text]"/>
      <dgm:spPr>
        <a:ln>
          <a:solidFill>
            <a:srgbClr val="74B2BA"/>
          </a:solidFill>
        </a:ln>
      </dgm:spPr>
      <dgm:t>
        <a:bodyPr/>
        <a:lstStyle/>
        <a:p>
          <a:r>
            <a:rPr lang="mi-NZ"/>
            <a:t>Ensure there is a named Supervisor within the practice for the clinical assistant who is available on a regular bases to provide support, training, and advice</a:t>
          </a:r>
          <a:endParaRPr lang="en-NZ"/>
        </a:p>
      </dgm:t>
    </dgm:pt>
    <dgm:pt modelId="{0401497C-9DE0-4C31-87A3-E6FFA3E938B4}" type="parTrans" cxnId="{AE31ABFF-2880-4095-A35E-D0C3ABCDB019}">
      <dgm:prSet/>
      <dgm:spPr/>
      <dgm:t>
        <a:bodyPr/>
        <a:lstStyle/>
        <a:p>
          <a:endParaRPr lang="en-NZ"/>
        </a:p>
      </dgm:t>
    </dgm:pt>
    <dgm:pt modelId="{87AD1777-2DE8-46CE-A2EB-C6252C6B4BE7}" type="sibTrans" cxnId="{AE31ABFF-2880-4095-A35E-D0C3ABCDB019}">
      <dgm:prSet/>
      <dgm:spPr/>
      <dgm:t>
        <a:bodyPr/>
        <a:lstStyle/>
        <a:p>
          <a:endParaRPr lang="en-NZ"/>
        </a:p>
      </dgm:t>
    </dgm:pt>
    <dgm:pt modelId="{354490B8-B946-4094-9F8B-09BB242C991D}">
      <dgm:prSet phldrT="[Text]"/>
      <dgm:spPr>
        <a:solidFill>
          <a:srgbClr val="74B2BA"/>
        </a:solidFill>
        <a:ln>
          <a:noFill/>
        </a:ln>
      </dgm:spPr>
      <dgm:t>
        <a:bodyPr/>
        <a:lstStyle/>
        <a:p>
          <a:r>
            <a:rPr lang="mi-NZ"/>
            <a:t>4</a:t>
          </a:r>
          <a:endParaRPr lang="en-NZ"/>
        </a:p>
      </dgm:t>
    </dgm:pt>
    <dgm:pt modelId="{1F9017CB-E41D-46AC-8110-90841379FB46}" type="parTrans" cxnId="{5613B585-80DE-4C75-B226-A2922219CB19}">
      <dgm:prSet/>
      <dgm:spPr/>
      <dgm:t>
        <a:bodyPr/>
        <a:lstStyle/>
        <a:p>
          <a:endParaRPr lang="en-NZ"/>
        </a:p>
      </dgm:t>
    </dgm:pt>
    <dgm:pt modelId="{F5F59177-DA79-48E0-BCAE-96C9BC445426}" type="sibTrans" cxnId="{5613B585-80DE-4C75-B226-A2922219CB19}">
      <dgm:prSet/>
      <dgm:spPr/>
      <dgm:t>
        <a:bodyPr/>
        <a:lstStyle/>
        <a:p>
          <a:endParaRPr lang="en-NZ"/>
        </a:p>
      </dgm:t>
    </dgm:pt>
    <dgm:pt modelId="{FDD24F0F-CB4B-4B3A-83B7-255573364F03}">
      <dgm:prSet phldrT="[Text]"/>
      <dgm:spPr>
        <a:ln>
          <a:solidFill>
            <a:srgbClr val="74B2BA"/>
          </a:solidFill>
        </a:ln>
      </dgm:spPr>
      <dgm:t>
        <a:bodyPr/>
        <a:lstStyle/>
        <a:p>
          <a:r>
            <a:rPr lang="mi-NZ"/>
            <a:t>Ensure the Supervisor has time available to audit a minimum of 5 records per week where the clinical assistant has processed results under the delegation framework</a:t>
          </a:r>
          <a:endParaRPr lang="en-NZ"/>
        </a:p>
      </dgm:t>
    </dgm:pt>
    <dgm:pt modelId="{E9ED38A5-5266-4850-8CF0-E0A6278B0440}" type="parTrans" cxnId="{0881541E-4828-41B6-B4A4-783B2F8439E6}">
      <dgm:prSet/>
      <dgm:spPr/>
      <dgm:t>
        <a:bodyPr/>
        <a:lstStyle/>
        <a:p>
          <a:endParaRPr lang="en-NZ"/>
        </a:p>
      </dgm:t>
    </dgm:pt>
    <dgm:pt modelId="{ECAF2EF3-9584-4891-80A5-76AF69EC3811}" type="sibTrans" cxnId="{0881541E-4828-41B6-B4A4-783B2F8439E6}">
      <dgm:prSet/>
      <dgm:spPr/>
      <dgm:t>
        <a:bodyPr/>
        <a:lstStyle/>
        <a:p>
          <a:endParaRPr lang="en-NZ"/>
        </a:p>
      </dgm:t>
    </dgm:pt>
    <dgm:pt modelId="{0C0C38A3-B049-4D01-9057-93F54672AE99}">
      <dgm:prSet phldrT="[Text]"/>
      <dgm:spPr>
        <a:solidFill>
          <a:srgbClr val="74B2BA"/>
        </a:solidFill>
        <a:ln>
          <a:noFill/>
        </a:ln>
      </dgm:spPr>
      <dgm:t>
        <a:bodyPr/>
        <a:lstStyle/>
        <a:p>
          <a:r>
            <a:rPr lang="mi-NZ"/>
            <a:t>5</a:t>
          </a:r>
          <a:endParaRPr lang="en-NZ"/>
        </a:p>
      </dgm:t>
    </dgm:pt>
    <dgm:pt modelId="{0C16849E-D122-4877-B079-3D942AB9C2CA}" type="parTrans" cxnId="{B1C194B9-E40C-4425-97DF-5ED5A40384E9}">
      <dgm:prSet/>
      <dgm:spPr/>
      <dgm:t>
        <a:bodyPr/>
        <a:lstStyle/>
        <a:p>
          <a:endParaRPr lang="en-NZ"/>
        </a:p>
      </dgm:t>
    </dgm:pt>
    <dgm:pt modelId="{4C53CEB7-BB4D-4D63-B90A-6AE2FE899012}" type="sibTrans" cxnId="{B1C194B9-E40C-4425-97DF-5ED5A40384E9}">
      <dgm:prSet/>
      <dgm:spPr/>
      <dgm:t>
        <a:bodyPr/>
        <a:lstStyle/>
        <a:p>
          <a:endParaRPr lang="en-NZ"/>
        </a:p>
      </dgm:t>
    </dgm:pt>
    <dgm:pt modelId="{AA434774-66CF-4D47-A230-6326C6F994A5}">
      <dgm:prSet phldrT="[Text]"/>
      <dgm:spPr>
        <a:ln>
          <a:solidFill>
            <a:srgbClr val="74B2BA"/>
          </a:solidFill>
        </a:ln>
      </dgm:spPr>
      <dgm:t>
        <a:bodyPr/>
        <a:lstStyle/>
        <a:p>
          <a:r>
            <a:rPr lang="mi-NZ"/>
            <a:t>Ensure the clinical assistant has completed training in use of the delegation framework before being expected to begin undertaking the role</a:t>
          </a:r>
          <a:endParaRPr lang="en-NZ"/>
        </a:p>
      </dgm:t>
    </dgm:pt>
    <dgm:pt modelId="{3A80586A-03F1-4E17-A5ED-5811A88FEF6D}" type="parTrans" cxnId="{3D97F69B-6242-4494-AB58-97C8CB8138FA}">
      <dgm:prSet/>
      <dgm:spPr/>
      <dgm:t>
        <a:bodyPr/>
        <a:lstStyle/>
        <a:p>
          <a:endParaRPr lang="en-NZ"/>
        </a:p>
      </dgm:t>
    </dgm:pt>
    <dgm:pt modelId="{C43C671C-0E61-449C-9258-8BF45BB90CC8}" type="sibTrans" cxnId="{3D97F69B-6242-4494-AB58-97C8CB8138FA}">
      <dgm:prSet/>
      <dgm:spPr/>
      <dgm:t>
        <a:bodyPr/>
        <a:lstStyle/>
        <a:p>
          <a:endParaRPr lang="en-NZ"/>
        </a:p>
      </dgm:t>
    </dgm:pt>
    <dgm:pt modelId="{3A3F42EF-B89E-44F2-95D6-C4CA5232057F}">
      <dgm:prSet phldrT="[Text]"/>
      <dgm:spPr>
        <a:solidFill>
          <a:srgbClr val="74B2BA"/>
        </a:solidFill>
        <a:ln>
          <a:noFill/>
        </a:ln>
      </dgm:spPr>
      <dgm:t>
        <a:bodyPr/>
        <a:lstStyle/>
        <a:p>
          <a:r>
            <a:rPr lang="mi-NZ"/>
            <a:t>6</a:t>
          </a:r>
          <a:endParaRPr lang="en-NZ"/>
        </a:p>
      </dgm:t>
    </dgm:pt>
    <dgm:pt modelId="{241520DA-7311-47B4-99A5-AA3CEBE3BD5F}" type="parTrans" cxnId="{23E00AFC-641C-464E-AAA6-2A32C5D52836}">
      <dgm:prSet/>
      <dgm:spPr/>
      <dgm:t>
        <a:bodyPr/>
        <a:lstStyle/>
        <a:p>
          <a:endParaRPr lang="en-NZ"/>
        </a:p>
      </dgm:t>
    </dgm:pt>
    <dgm:pt modelId="{A4BAFBFE-ECFB-4FB7-8787-0FAE955ED853}" type="sibTrans" cxnId="{23E00AFC-641C-464E-AAA6-2A32C5D52836}">
      <dgm:prSet/>
      <dgm:spPr/>
      <dgm:t>
        <a:bodyPr/>
        <a:lstStyle/>
        <a:p>
          <a:endParaRPr lang="en-NZ"/>
        </a:p>
      </dgm:t>
    </dgm:pt>
    <dgm:pt modelId="{2E4CF9EF-B213-4E0B-BBAF-F55CF89582E2}">
      <dgm:prSet phldrT="[Text]"/>
      <dgm:spPr>
        <a:ln>
          <a:solidFill>
            <a:srgbClr val="74B2BA"/>
          </a:solidFill>
        </a:ln>
      </dgm:spPr>
      <dgm:t>
        <a:bodyPr/>
        <a:lstStyle/>
        <a:p>
          <a:r>
            <a:rPr lang="mi-NZ"/>
            <a:t>Ensure the clinical assistant has a position description and understands their delegated activities</a:t>
          </a:r>
          <a:endParaRPr lang="en-NZ"/>
        </a:p>
      </dgm:t>
    </dgm:pt>
    <dgm:pt modelId="{1A7DF75F-4626-4ACF-9BA2-10E01223C5C9}" type="parTrans" cxnId="{3BA6D0E2-7179-4608-B912-CF17296E71E6}">
      <dgm:prSet/>
      <dgm:spPr/>
      <dgm:t>
        <a:bodyPr/>
        <a:lstStyle/>
        <a:p>
          <a:endParaRPr lang="en-NZ"/>
        </a:p>
      </dgm:t>
    </dgm:pt>
    <dgm:pt modelId="{42202EF2-DCBF-4FC2-B29F-B816D881226D}" type="sibTrans" cxnId="{3BA6D0E2-7179-4608-B912-CF17296E71E6}">
      <dgm:prSet/>
      <dgm:spPr/>
      <dgm:t>
        <a:bodyPr/>
        <a:lstStyle/>
        <a:p>
          <a:endParaRPr lang="en-NZ"/>
        </a:p>
      </dgm:t>
    </dgm:pt>
    <dgm:pt modelId="{671B4346-0275-4BDC-9629-8B2DE082752F}" type="pres">
      <dgm:prSet presAssocID="{B7414191-6973-4F22-9849-436B8D9C1E3D}" presName="linearFlow" presStyleCnt="0">
        <dgm:presLayoutVars>
          <dgm:dir/>
          <dgm:animLvl val="lvl"/>
          <dgm:resizeHandles val="exact"/>
        </dgm:presLayoutVars>
      </dgm:prSet>
      <dgm:spPr/>
    </dgm:pt>
    <dgm:pt modelId="{4E03CC5A-DD2F-46F2-BC0F-7E392F9C24B8}" type="pres">
      <dgm:prSet presAssocID="{AE9E09A0-206D-45C7-858A-FAEDF86BD004}" presName="composite" presStyleCnt="0"/>
      <dgm:spPr/>
    </dgm:pt>
    <dgm:pt modelId="{CF130287-EC5C-4BB0-9489-0525EB89B3F7}" type="pres">
      <dgm:prSet presAssocID="{AE9E09A0-206D-45C7-858A-FAEDF86BD004}" presName="parentText" presStyleLbl="alignNode1" presStyleIdx="0" presStyleCnt="6">
        <dgm:presLayoutVars>
          <dgm:chMax val="1"/>
          <dgm:bulletEnabled val="1"/>
        </dgm:presLayoutVars>
      </dgm:prSet>
      <dgm:spPr/>
    </dgm:pt>
    <dgm:pt modelId="{B66311E2-CC90-4A7C-B553-22F76C9AB487}" type="pres">
      <dgm:prSet presAssocID="{AE9E09A0-206D-45C7-858A-FAEDF86BD004}" presName="descendantText" presStyleLbl="alignAcc1" presStyleIdx="0" presStyleCnt="6">
        <dgm:presLayoutVars>
          <dgm:bulletEnabled val="1"/>
        </dgm:presLayoutVars>
      </dgm:prSet>
      <dgm:spPr/>
    </dgm:pt>
    <dgm:pt modelId="{1B43BF5F-6937-4F2D-BDA4-7C833AEFEEDF}" type="pres">
      <dgm:prSet presAssocID="{878ABD93-8BF1-4BC5-BF6C-E32136C8BF56}" presName="sp" presStyleCnt="0"/>
      <dgm:spPr/>
    </dgm:pt>
    <dgm:pt modelId="{D6DF359D-134A-483C-B39F-3B894EC3F6E1}" type="pres">
      <dgm:prSet presAssocID="{AAB948E0-256F-4562-A9C2-17B074AEB10A}" presName="composite" presStyleCnt="0"/>
      <dgm:spPr/>
    </dgm:pt>
    <dgm:pt modelId="{453BC17C-ECA3-4308-ABD1-C91C7A8D5F5B}" type="pres">
      <dgm:prSet presAssocID="{AAB948E0-256F-4562-A9C2-17B074AEB10A}" presName="parentText" presStyleLbl="alignNode1" presStyleIdx="1" presStyleCnt="6">
        <dgm:presLayoutVars>
          <dgm:chMax val="1"/>
          <dgm:bulletEnabled val="1"/>
        </dgm:presLayoutVars>
      </dgm:prSet>
      <dgm:spPr/>
    </dgm:pt>
    <dgm:pt modelId="{B027B91E-5A4E-4841-B5C6-954ACC57C84F}" type="pres">
      <dgm:prSet presAssocID="{AAB948E0-256F-4562-A9C2-17B074AEB10A}" presName="descendantText" presStyleLbl="alignAcc1" presStyleIdx="1" presStyleCnt="6">
        <dgm:presLayoutVars>
          <dgm:bulletEnabled val="1"/>
        </dgm:presLayoutVars>
      </dgm:prSet>
      <dgm:spPr/>
    </dgm:pt>
    <dgm:pt modelId="{B821ADE4-942B-4A40-B09E-2C260849C23D}" type="pres">
      <dgm:prSet presAssocID="{C91020A6-975F-4496-B505-8D85BEBB6A49}" presName="sp" presStyleCnt="0"/>
      <dgm:spPr/>
    </dgm:pt>
    <dgm:pt modelId="{97B58016-57F5-4CDE-ADA0-6A59D7697878}" type="pres">
      <dgm:prSet presAssocID="{CDA652B2-26C3-4684-9EBD-E9125F8B0D3C}" presName="composite" presStyleCnt="0"/>
      <dgm:spPr/>
    </dgm:pt>
    <dgm:pt modelId="{E8951F8E-BC9A-47D7-8063-E14375FA7076}" type="pres">
      <dgm:prSet presAssocID="{CDA652B2-26C3-4684-9EBD-E9125F8B0D3C}" presName="parentText" presStyleLbl="alignNode1" presStyleIdx="2" presStyleCnt="6">
        <dgm:presLayoutVars>
          <dgm:chMax val="1"/>
          <dgm:bulletEnabled val="1"/>
        </dgm:presLayoutVars>
      </dgm:prSet>
      <dgm:spPr/>
    </dgm:pt>
    <dgm:pt modelId="{48715BC8-5020-4B81-9F88-EDB3F99671F2}" type="pres">
      <dgm:prSet presAssocID="{CDA652B2-26C3-4684-9EBD-E9125F8B0D3C}" presName="descendantText" presStyleLbl="alignAcc1" presStyleIdx="2" presStyleCnt="6">
        <dgm:presLayoutVars>
          <dgm:bulletEnabled val="1"/>
        </dgm:presLayoutVars>
      </dgm:prSet>
      <dgm:spPr/>
    </dgm:pt>
    <dgm:pt modelId="{6A140370-69ED-4C6A-88C4-CE0247B4961F}" type="pres">
      <dgm:prSet presAssocID="{BDF67E44-E154-4674-9A1C-C492352D2861}" presName="sp" presStyleCnt="0"/>
      <dgm:spPr/>
    </dgm:pt>
    <dgm:pt modelId="{4B1F8D5C-D403-44DB-8CFC-E6F1827AF8E1}" type="pres">
      <dgm:prSet presAssocID="{354490B8-B946-4094-9F8B-09BB242C991D}" presName="composite" presStyleCnt="0"/>
      <dgm:spPr/>
    </dgm:pt>
    <dgm:pt modelId="{241A1983-D1B9-4C4B-912B-0F6D0417B1B2}" type="pres">
      <dgm:prSet presAssocID="{354490B8-B946-4094-9F8B-09BB242C991D}" presName="parentText" presStyleLbl="alignNode1" presStyleIdx="3" presStyleCnt="6">
        <dgm:presLayoutVars>
          <dgm:chMax val="1"/>
          <dgm:bulletEnabled val="1"/>
        </dgm:presLayoutVars>
      </dgm:prSet>
      <dgm:spPr/>
    </dgm:pt>
    <dgm:pt modelId="{F27569B8-BA03-4FA2-AE6D-2FACDE33F6F7}" type="pres">
      <dgm:prSet presAssocID="{354490B8-B946-4094-9F8B-09BB242C991D}" presName="descendantText" presStyleLbl="alignAcc1" presStyleIdx="3" presStyleCnt="6">
        <dgm:presLayoutVars>
          <dgm:bulletEnabled val="1"/>
        </dgm:presLayoutVars>
      </dgm:prSet>
      <dgm:spPr/>
    </dgm:pt>
    <dgm:pt modelId="{1D968DAD-6D10-4212-BDB5-F7F1FF4C8918}" type="pres">
      <dgm:prSet presAssocID="{F5F59177-DA79-48E0-BCAE-96C9BC445426}" presName="sp" presStyleCnt="0"/>
      <dgm:spPr/>
    </dgm:pt>
    <dgm:pt modelId="{47B3FED1-7302-4A32-992C-8864CFCE928D}" type="pres">
      <dgm:prSet presAssocID="{0C0C38A3-B049-4D01-9057-93F54672AE99}" presName="composite" presStyleCnt="0"/>
      <dgm:spPr/>
    </dgm:pt>
    <dgm:pt modelId="{BA087116-3DDD-4C48-8EB0-5B15989090FB}" type="pres">
      <dgm:prSet presAssocID="{0C0C38A3-B049-4D01-9057-93F54672AE99}" presName="parentText" presStyleLbl="alignNode1" presStyleIdx="4" presStyleCnt="6">
        <dgm:presLayoutVars>
          <dgm:chMax val="1"/>
          <dgm:bulletEnabled val="1"/>
        </dgm:presLayoutVars>
      </dgm:prSet>
      <dgm:spPr/>
    </dgm:pt>
    <dgm:pt modelId="{34126BD2-4740-47BE-9EA1-FD886DD08750}" type="pres">
      <dgm:prSet presAssocID="{0C0C38A3-B049-4D01-9057-93F54672AE99}" presName="descendantText" presStyleLbl="alignAcc1" presStyleIdx="4" presStyleCnt="6">
        <dgm:presLayoutVars>
          <dgm:bulletEnabled val="1"/>
        </dgm:presLayoutVars>
      </dgm:prSet>
      <dgm:spPr/>
    </dgm:pt>
    <dgm:pt modelId="{91655D9D-32CE-4838-8326-153A978FF3A9}" type="pres">
      <dgm:prSet presAssocID="{4C53CEB7-BB4D-4D63-B90A-6AE2FE899012}" presName="sp" presStyleCnt="0"/>
      <dgm:spPr/>
    </dgm:pt>
    <dgm:pt modelId="{F9D0E1A9-3D50-4006-9398-488F71718035}" type="pres">
      <dgm:prSet presAssocID="{3A3F42EF-B89E-44F2-95D6-C4CA5232057F}" presName="composite" presStyleCnt="0"/>
      <dgm:spPr/>
    </dgm:pt>
    <dgm:pt modelId="{F7731253-5AE7-4DC3-AB0D-28D41C912AF0}" type="pres">
      <dgm:prSet presAssocID="{3A3F42EF-B89E-44F2-95D6-C4CA5232057F}" presName="parentText" presStyleLbl="alignNode1" presStyleIdx="5" presStyleCnt="6">
        <dgm:presLayoutVars>
          <dgm:chMax val="1"/>
          <dgm:bulletEnabled val="1"/>
        </dgm:presLayoutVars>
      </dgm:prSet>
      <dgm:spPr/>
    </dgm:pt>
    <dgm:pt modelId="{75526303-D5CE-42BE-BD5F-81C4CC26C9D8}" type="pres">
      <dgm:prSet presAssocID="{3A3F42EF-B89E-44F2-95D6-C4CA5232057F}" presName="descendantText" presStyleLbl="alignAcc1" presStyleIdx="5" presStyleCnt="6">
        <dgm:presLayoutVars>
          <dgm:bulletEnabled val="1"/>
        </dgm:presLayoutVars>
      </dgm:prSet>
      <dgm:spPr/>
    </dgm:pt>
  </dgm:ptLst>
  <dgm:cxnLst>
    <dgm:cxn modelId="{9565A612-FC39-4E1F-90C9-790D9E433389}" type="presOf" srcId="{AE9E09A0-206D-45C7-858A-FAEDF86BD004}" destId="{CF130287-EC5C-4BB0-9489-0525EB89B3F7}" srcOrd="0" destOrd="0" presId="urn:microsoft.com/office/officeart/2005/8/layout/chevron2"/>
    <dgm:cxn modelId="{4127C118-BB41-4B17-A407-D5FD944E1E72}" type="presOf" srcId="{0C0C38A3-B049-4D01-9057-93F54672AE99}" destId="{BA087116-3DDD-4C48-8EB0-5B15989090FB}" srcOrd="0" destOrd="0" presId="urn:microsoft.com/office/officeart/2005/8/layout/chevron2"/>
    <dgm:cxn modelId="{0881541E-4828-41B6-B4A4-783B2F8439E6}" srcId="{354490B8-B946-4094-9F8B-09BB242C991D}" destId="{FDD24F0F-CB4B-4B3A-83B7-255573364F03}" srcOrd="0" destOrd="0" parTransId="{E9ED38A5-5266-4850-8CF0-E0A6278B0440}" sibTransId="{ECAF2EF3-9584-4891-80A5-76AF69EC3811}"/>
    <dgm:cxn modelId="{746F632D-3190-4C19-8458-07F4D16319FA}" srcId="{AE9E09A0-206D-45C7-858A-FAEDF86BD004}" destId="{ED218172-A9D1-44E1-993B-79FD60F784F0}" srcOrd="0" destOrd="0" parTransId="{4817FCAB-C37C-47C4-A323-51AC75DC61A2}" sibTransId="{2CC5B025-278E-4AB5-87EE-85FED78626A6}"/>
    <dgm:cxn modelId="{C894D12F-B01B-4683-85F7-8C2253292DB6}" type="presOf" srcId="{BC0084AE-E74A-4590-B61B-113B161436BB}" destId="{B027B91E-5A4E-4841-B5C6-954ACC57C84F}" srcOrd="0" destOrd="0" presId="urn:microsoft.com/office/officeart/2005/8/layout/chevron2"/>
    <dgm:cxn modelId="{D5A8015F-FD2F-4992-B063-280DC935B8D6}" srcId="{B7414191-6973-4F22-9849-436B8D9C1E3D}" destId="{CDA652B2-26C3-4684-9EBD-E9125F8B0D3C}" srcOrd="2" destOrd="0" parTransId="{559B73B1-7596-44DB-AD0F-A0AFAABDCCC8}" sibTransId="{BDF67E44-E154-4674-9A1C-C492352D2861}"/>
    <dgm:cxn modelId="{9D017743-412A-402E-812F-BC47247F42CF}" type="presOf" srcId="{354490B8-B946-4094-9F8B-09BB242C991D}" destId="{241A1983-D1B9-4C4B-912B-0F6D0417B1B2}" srcOrd="0" destOrd="0" presId="urn:microsoft.com/office/officeart/2005/8/layout/chevron2"/>
    <dgm:cxn modelId="{97792D54-FD00-4A78-ABA8-F72D2FFCAE8E}" srcId="{AAB948E0-256F-4562-A9C2-17B074AEB10A}" destId="{BC0084AE-E74A-4590-B61B-113B161436BB}" srcOrd="0" destOrd="0" parTransId="{E4C3FB31-8A69-432D-9E20-DE8260B7EBF5}" sibTransId="{3BD63D33-F924-4828-B977-C218808D22E4}"/>
    <dgm:cxn modelId="{CD49E075-94C1-4C78-8745-CE0910706B37}" type="presOf" srcId="{ED218172-A9D1-44E1-993B-79FD60F784F0}" destId="{B66311E2-CC90-4A7C-B553-22F76C9AB487}" srcOrd="0" destOrd="0" presId="urn:microsoft.com/office/officeart/2005/8/layout/chevron2"/>
    <dgm:cxn modelId="{FA990A7D-DB3A-46E4-A91F-5CAE0B32E1B7}" type="presOf" srcId="{2E4CF9EF-B213-4E0B-BBAF-F55CF89582E2}" destId="{75526303-D5CE-42BE-BD5F-81C4CC26C9D8}" srcOrd="0" destOrd="0" presId="urn:microsoft.com/office/officeart/2005/8/layout/chevron2"/>
    <dgm:cxn modelId="{5613B585-80DE-4C75-B226-A2922219CB19}" srcId="{B7414191-6973-4F22-9849-436B8D9C1E3D}" destId="{354490B8-B946-4094-9F8B-09BB242C991D}" srcOrd="3" destOrd="0" parTransId="{1F9017CB-E41D-46AC-8110-90841379FB46}" sibTransId="{F5F59177-DA79-48E0-BCAE-96C9BC445426}"/>
    <dgm:cxn modelId="{27B9138C-7BAC-4C45-BC7A-498E4FA0733F}" type="presOf" srcId="{FDD24F0F-CB4B-4B3A-83B7-255573364F03}" destId="{F27569B8-BA03-4FA2-AE6D-2FACDE33F6F7}" srcOrd="0" destOrd="0" presId="urn:microsoft.com/office/officeart/2005/8/layout/chevron2"/>
    <dgm:cxn modelId="{CCAF1C93-4EDF-491D-A521-BF729BCA864A}" type="presOf" srcId="{B7414191-6973-4F22-9849-436B8D9C1E3D}" destId="{671B4346-0275-4BDC-9629-8B2DE082752F}" srcOrd="0" destOrd="0" presId="urn:microsoft.com/office/officeart/2005/8/layout/chevron2"/>
    <dgm:cxn modelId="{3D97F69B-6242-4494-AB58-97C8CB8138FA}" srcId="{0C0C38A3-B049-4D01-9057-93F54672AE99}" destId="{AA434774-66CF-4D47-A230-6326C6F994A5}" srcOrd="0" destOrd="0" parTransId="{3A80586A-03F1-4E17-A5ED-5811A88FEF6D}" sibTransId="{C43C671C-0E61-449C-9258-8BF45BB90CC8}"/>
    <dgm:cxn modelId="{BDF14DA3-32A0-4501-A102-C6EDCEC85F81}" type="presOf" srcId="{AA434774-66CF-4D47-A230-6326C6F994A5}" destId="{34126BD2-4740-47BE-9EA1-FD886DD08750}" srcOrd="0" destOrd="0" presId="urn:microsoft.com/office/officeart/2005/8/layout/chevron2"/>
    <dgm:cxn modelId="{1460B3A4-CFBB-4E21-B7BF-9518AAC3B521}" type="presOf" srcId="{125CE45D-5FA3-4B93-AD63-5D208D6CD022}" destId="{48715BC8-5020-4B81-9F88-EDB3F99671F2}" srcOrd="0" destOrd="0" presId="urn:microsoft.com/office/officeart/2005/8/layout/chevron2"/>
    <dgm:cxn modelId="{B1C194B9-E40C-4425-97DF-5ED5A40384E9}" srcId="{B7414191-6973-4F22-9849-436B8D9C1E3D}" destId="{0C0C38A3-B049-4D01-9057-93F54672AE99}" srcOrd="4" destOrd="0" parTransId="{0C16849E-D122-4877-B079-3D942AB9C2CA}" sibTransId="{4C53CEB7-BB4D-4D63-B90A-6AE2FE899012}"/>
    <dgm:cxn modelId="{A8DEE9C9-31B8-43EC-B256-9584705037EC}" srcId="{B7414191-6973-4F22-9849-436B8D9C1E3D}" destId="{AAB948E0-256F-4562-A9C2-17B074AEB10A}" srcOrd="1" destOrd="0" parTransId="{77AF31E6-3952-4785-8E30-6D169CC063DC}" sibTransId="{C91020A6-975F-4496-B505-8D85BEBB6A49}"/>
    <dgm:cxn modelId="{B1F799CA-D07D-4936-944C-02534294C6E4}" type="presOf" srcId="{CDA652B2-26C3-4684-9EBD-E9125F8B0D3C}" destId="{E8951F8E-BC9A-47D7-8063-E14375FA7076}" srcOrd="0" destOrd="0" presId="urn:microsoft.com/office/officeart/2005/8/layout/chevron2"/>
    <dgm:cxn modelId="{3BA6D0E2-7179-4608-B912-CF17296E71E6}" srcId="{3A3F42EF-B89E-44F2-95D6-C4CA5232057F}" destId="{2E4CF9EF-B213-4E0B-BBAF-F55CF89582E2}" srcOrd="0" destOrd="0" parTransId="{1A7DF75F-4626-4ACF-9BA2-10E01223C5C9}" sibTransId="{42202EF2-DCBF-4FC2-B29F-B816D881226D}"/>
    <dgm:cxn modelId="{24F2F2EF-FF6B-4C43-9470-2C01A30EFA6C}" type="presOf" srcId="{AAB948E0-256F-4562-A9C2-17B074AEB10A}" destId="{453BC17C-ECA3-4308-ABD1-C91C7A8D5F5B}" srcOrd="0" destOrd="0" presId="urn:microsoft.com/office/officeart/2005/8/layout/chevron2"/>
    <dgm:cxn modelId="{2348E8F6-9CF8-4671-882F-1DEA2526CE3F}" srcId="{B7414191-6973-4F22-9849-436B8D9C1E3D}" destId="{AE9E09A0-206D-45C7-858A-FAEDF86BD004}" srcOrd="0" destOrd="0" parTransId="{7363BA93-17F9-49FA-AEF1-5D5A47F14014}" sibTransId="{878ABD93-8BF1-4BC5-BF6C-E32136C8BF56}"/>
    <dgm:cxn modelId="{23E00AFC-641C-464E-AAA6-2A32C5D52836}" srcId="{B7414191-6973-4F22-9849-436B8D9C1E3D}" destId="{3A3F42EF-B89E-44F2-95D6-C4CA5232057F}" srcOrd="5" destOrd="0" parTransId="{241520DA-7311-47B4-99A5-AA3CEBE3BD5F}" sibTransId="{A4BAFBFE-ECFB-4FB7-8787-0FAE955ED853}"/>
    <dgm:cxn modelId="{21060DFD-246D-4901-919E-4FA4FC43123F}" type="presOf" srcId="{3A3F42EF-B89E-44F2-95D6-C4CA5232057F}" destId="{F7731253-5AE7-4DC3-AB0D-28D41C912AF0}" srcOrd="0" destOrd="0" presId="urn:microsoft.com/office/officeart/2005/8/layout/chevron2"/>
    <dgm:cxn modelId="{AE31ABFF-2880-4095-A35E-D0C3ABCDB019}" srcId="{CDA652B2-26C3-4684-9EBD-E9125F8B0D3C}" destId="{125CE45D-5FA3-4B93-AD63-5D208D6CD022}" srcOrd="0" destOrd="0" parTransId="{0401497C-9DE0-4C31-87A3-E6FFA3E938B4}" sibTransId="{87AD1777-2DE8-46CE-A2EB-C6252C6B4BE7}"/>
    <dgm:cxn modelId="{27BD29FA-DBF1-48EB-9635-6E2EAE31405D}" type="presParOf" srcId="{671B4346-0275-4BDC-9629-8B2DE082752F}" destId="{4E03CC5A-DD2F-46F2-BC0F-7E392F9C24B8}" srcOrd="0" destOrd="0" presId="urn:microsoft.com/office/officeart/2005/8/layout/chevron2"/>
    <dgm:cxn modelId="{3C0AE84A-E386-4638-999E-1B2078052A34}" type="presParOf" srcId="{4E03CC5A-DD2F-46F2-BC0F-7E392F9C24B8}" destId="{CF130287-EC5C-4BB0-9489-0525EB89B3F7}" srcOrd="0" destOrd="0" presId="urn:microsoft.com/office/officeart/2005/8/layout/chevron2"/>
    <dgm:cxn modelId="{61F47A77-0A8E-411C-9788-91B4F435C48B}" type="presParOf" srcId="{4E03CC5A-DD2F-46F2-BC0F-7E392F9C24B8}" destId="{B66311E2-CC90-4A7C-B553-22F76C9AB487}" srcOrd="1" destOrd="0" presId="urn:microsoft.com/office/officeart/2005/8/layout/chevron2"/>
    <dgm:cxn modelId="{5F85F52C-B655-4FE8-82A7-85372AABE859}" type="presParOf" srcId="{671B4346-0275-4BDC-9629-8B2DE082752F}" destId="{1B43BF5F-6937-4F2D-BDA4-7C833AEFEEDF}" srcOrd="1" destOrd="0" presId="urn:microsoft.com/office/officeart/2005/8/layout/chevron2"/>
    <dgm:cxn modelId="{F208DEF8-F210-4C3C-9A26-E63CB069D95B}" type="presParOf" srcId="{671B4346-0275-4BDC-9629-8B2DE082752F}" destId="{D6DF359D-134A-483C-B39F-3B894EC3F6E1}" srcOrd="2" destOrd="0" presId="urn:microsoft.com/office/officeart/2005/8/layout/chevron2"/>
    <dgm:cxn modelId="{C3D81D46-ED62-4A62-8C5D-A3D19B1AED98}" type="presParOf" srcId="{D6DF359D-134A-483C-B39F-3B894EC3F6E1}" destId="{453BC17C-ECA3-4308-ABD1-C91C7A8D5F5B}" srcOrd="0" destOrd="0" presId="urn:microsoft.com/office/officeart/2005/8/layout/chevron2"/>
    <dgm:cxn modelId="{F2D00C71-99F4-40F1-BCBA-293E72DF26E9}" type="presParOf" srcId="{D6DF359D-134A-483C-B39F-3B894EC3F6E1}" destId="{B027B91E-5A4E-4841-B5C6-954ACC57C84F}" srcOrd="1" destOrd="0" presId="urn:microsoft.com/office/officeart/2005/8/layout/chevron2"/>
    <dgm:cxn modelId="{D68B5BE6-7F22-40FB-9B9C-DA15052AFB6B}" type="presParOf" srcId="{671B4346-0275-4BDC-9629-8B2DE082752F}" destId="{B821ADE4-942B-4A40-B09E-2C260849C23D}" srcOrd="3" destOrd="0" presId="urn:microsoft.com/office/officeart/2005/8/layout/chevron2"/>
    <dgm:cxn modelId="{D4D3EBD7-D787-43F1-944E-D872A4533AA9}" type="presParOf" srcId="{671B4346-0275-4BDC-9629-8B2DE082752F}" destId="{97B58016-57F5-4CDE-ADA0-6A59D7697878}" srcOrd="4" destOrd="0" presId="urn:microsoft.com/office/officeart/2005/8/layout/chevron2"/>
    <dgm:cxn modelId="{23B15FFF-C8DF-4E32-8EDB-AF4F04BF3FB2}" type="presParOf" srcId="{97B58016-57F5-4CDE-ADA0-6A59D7697878}" destId="{E8951F8E-BC9A-47D7-8063-E14375FA7076}" srcOrd="0" destOrd="0" presId="urn:microsoft.com/office/officeart/2005/8/layout/chevron2"/>
    <dgm:cxn modelId="{40C94406-58E1-4D0B-9099-C87ADC244D26}" type="presParOf" srcId="{97B58016-57F5-4CDE-ADA0-6A59D7697878}" destId="{48715BC8-5020-4B81-9F88-EDB3F99671F2}" srcOrd="1" destOrd="0" presId="urn:microsoft.com/office/officeart/2005/8/layout/chevron2"/>
    <dgm:cxn modelId="{105AC6CA-DCBA-44DF-ADF3-E043EA51F896}" type="presParOf" srcId="{671B4346-0275-4BDC-9629-8B2DE082752F}" destId="{6A140370-69ED-4C6A-88C4-CE0247B4961F}" srcOrd="5" destOrd="0" presId="urn:microsoft.com/office/officeart/2005/8/layout/chevron2"/>
    <dgm:cxn modelId="{690A141C-F2C6-4917-87E0-0900BAF7B840}" type="presParOf" srcId="{671B4346-0275-4BDC-9629-8B2DE082752F}" destId="{4B1F8D5C-D403-44DB-8CFC-E6F1827AF8E1}" srcOrd="6" destOrd="0" presId="urn:microsoft.com/office/officeart/2005/8/layout/chevron2"/>
    <dgm:cxn modelId="{1991803A-FA8F-4322-9C10-AA234C6D4D25}" type="presParOf" srcId="{4B1F8D5C-D403-44DB-8CFC-E6F1827AF8E1}" destId="{241A1983-D1B9-4C4B-912B-0F6D0417B1B2}" srcOrd="0" destOrd="0" presId="urn:microsoft.com/office/officeart/2005/8/layout/chevron2"/>
    <dgm:cxn modelId="{93095283-3DEE-46C0-B8F5-E0D70A36EB15}" type="presParOf" srcId="{4B1F8D5C-D403-44DB-8CFC-E6F1827AF8E1}" destId="{F27569B8-BA03-4FA2-AE6D-2FACDE33F6F7}" srcOrd="1" destOrd="0" presId="urn:microsoft.com/office/officeart/2005/8/layout/chevron2"/>
    <dgm:cxn modelId="{8C55DA53-710D-40AD-A762-A40DB18E6A2D}" type="presParOf" srcId="{671B4346-0275-4BDC-9629-8B2DE082752F}" destId="{1D968DAD-6D10-4212-BDB5-F7F1FF4C8918}" srcOrd="7" destOrd="0" presId="urn:microsoft.com/office/officeart/2005/8/layout/chevron2"/>
    <dgm:cxn modelId="{4A83BCFD-11DB-40CE-8431-F9A3FF7F8FF9}" type="presParOf" srcId="{671B4346-0275-4BDC-9629-8B2DE082752F}" destId="{47B3FED1-7302-4A32-992C-8864CFCE928D}" srcOrd="8" destOrd="0" presId="urn:microsoft.com/office/officeart/2005/8/layout/chevron2"/>
    <dgm:cxn modelId="{FAFCBD66-8EAB-4E9B-8956-66A0AF016015}" type="presParOf" srcId="{47B3FED1-7302-4A32-992C-8864CFCE928D}" destId="{BA087116-3DDD-4C48-8EB0-5B15989090FB}" srcOrd="0" destOrd="0" presId="urn:microsoft.com/office/officeart/2005/8/layout/chevron2"/>
    <dgm:cxn modelId="{496D13EE-2F8E-433A-B973-FC9F464A1BAD}" type="presParOf" srcId="{47B3FED1-7302-4A32-992C-8864CFCE928D}" destId="{34126BD2-4740-47BE-9EA1-FD886DD08750}" srcOrd="1" destOrd="0" presId="urn:microsoft.com/office/officeart/2005/8/layout/chevron2"/>
    <dgm:cxn modelId="{9993FEF6-B869-4804-AA95-D10D0330D74C}" type="presParOf" srcId="{671B4346-0275-4BDC-9629-8B2DE082752F}" destId="{91655D9D-32CE-4838-8326-153A978FF3A9}" srcOrd="9" destOrd="0" presId="urn:microsoft.com/office/officeart/2005/8/layout/chevron2"/>
    <dgm:cxn modelId="{1DEF5321-F15C-4A6C-A6E0-F7329FBBD3E6}" type="presParOf" srcId="{671B4346-0275-4BDC-9629-8B2DE082752F}" destId="{F9D0E1A9-3D50-4006-9398-488F71718035}" srcOrd="10" destOrd="0" presId="urn:microsoft.com/office/officeart/2005/8/layout/chevron2"/>
    <dgm:cxn modelId="{8AEA8BB3-DF6A-47B2-9285-0FEDFDDE8F6F}" type="presParOf" srcId="{F9D0E1A9-3D50-4006-9398-488F71718035}" destId="{F7731253-5AE7-4DC3-AB0D-28D41C912AF0}" srcOrd="0" destOrd="0" presId="urn:microsoft.com/office/officeart/2005/8/layout/chevron2"/>
    <dgm:cxn modelId="{33C59DC9-CD85-464A-B08F-4F05813F5BD9}" type="presParOf" srcId="{F9D0E1A9-3D50-4006-9398-488F71718035}" destId="{75526303-D5CE-42BE-BD5F-81C4CC26C9D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BB474CD-22E7-48FF-96EA-D13E1B3C6C02}"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NZ"/>
        </a:p>
      </dgm:t>
    </dgm:pt>
    <dgm:pt modelId="{C9D014DA-04AC-4795-96D0-F5BEBD76A25A}">
      <dgm:prSet phldrT="[Text]"/>
      <dgm:spPr>
        <a:solidFill>
          <a:srgbClr val="257E9C"/>
        </a:solidFill>
      </dgm:spPr>
      <dgm:t>
        <a:bodyPr/>
        <a:lstStyle/>
        <a:p>
          <a:r>
            <a:rPr lang="mi-NZ"/>
            <a:t>Referral received or waitlist letter</a:t>
          </a:r>
          <a:endParaRPr lang="en-NZ"/>
        </a:p>
      </dgm:t>
    </dgm:pt>
    <dgm:pt modelId="{D327F86D-ABCC-4044-A5DC-2A6FD91D14E4}" type="parTrans" cxnId="{1CD385E8-E02B-4258-9D94-06745303ADCD}">
      <dgm:prSet/>
      <dgm:spPr/>
      <dgm:t>
        <a:bodyPr/>
        <a:lstStyle/>
        <a:p>
          <a:endParaRPr lang="en-NZ"/>
        </a:p>
      </dgm:t>
    </dgm:pt>
    <dgm:pt modelId="{638809CD-C88A-4CB7-A052-9502C6464955}" type="sibTrans" cxnId="{1CD385E8-E02B-4258-9D94-06745303ADCD}">
      <dgm:prSet/>
      <dgm:spPr>
        <a:solidFill>
          <a:srgbClr val="414042"/>
        </a:solidFill>
      </dgm:spPr>
      <dgm:t>
        <a:bodyPr/>
        <a:lstStyle/>
        <a:p>
          <a:endParaRPr lang="en-NZ"/>
        </a:p>
      </dgm:t>
    </dgm:pt>
    <dgm:pt modelId="{241E276D-CA0F-4F54-956F-96D9292749F6}">
      <dgm:prSet phldrT="[Text]"/>
      <dgm:spPr/>
      <dgm:t>
        <a:bodyPr/>
        <a:lstStyle/>
        <a:p>
          <a:r>
            <a:rPr lang="mi-NZ"/>
            <a:t>Letter from department acknowledging the referral, sometimes with an accompanying comment regarding expected time to appointment</a:t>
          </a:r>
          <a:endParaRPr lang="en-NZ"/>
        </a:p>
      </dgm:t>
    </dgm:pt>
    <dgm:pt modelId="{AB181C23-E310-4EBB-BDBC-E54BBD0DC6FF}" type="parTrans" cxnId="{FD4117FF-EA4A-4086-9AC5-D8F5FA864271}">
      <dgm:prSet/>
      <dgm:spPr/>
      <dgm:t>
        <a:bodyPr/>
        <a:lstStyle/>
        <a:p>
          <a:endParaRPr lang="en-NZ"/>
        </a:p>
      </dgm:t>
    </dgm:pt>
    <dgm:pt modelId="{96A039DB-0A17-4D0E-80FE-47AA76C095EF}" type="sibTrans" cxnId="{FD4117FF-EA4A-4086-9AC5-D8F5FA864271}">
      <dgm:prSet/>
      <dgm:spPr/>
      <dgm:t>
        <a:bodyPr/>
        <a:lstStyle/>
        <a:p>
          <a:endParaRPr lang="en-NZ"/>
        </a:p>
      </dgm:t>
    </dgm:pt>
    <dgm:pt modelId="{732F13A3-8EBB-4872-9049-DF58AACA908D}">
      <dgm:prSet phldrT="[Text]"/>
      <dgm:spPr>
        <a:solidFill>
          <a:srgbClr val="939598"/>
        </a:solidFill>
      </dgm:spPr>
      <dgm:t>
        <a:bodyPr/>
        <a:lstStyle/>
        <a:p>
          <a:r>
            <a:rPr lang="mi-NZ"/>
            <a:t>Clinic or specialist letters</a:t>
          </a:r>
          <a:endParaRPr lang="en-NZ"/>
        </a:p>
      </dgm:t>
    </dgm:pt>
    <dgm:pt modelId="{BC28C2AE-D63F-463A-9903-FECB7D900C80}" type="parTrans" cxnId="{8645A6B0-3903-4994-ADAD-D4C85B54EF6A}">
      <dgm:prSet/>
      <dgm:spPr/>
      <dgm:t>
        <a:bodyPr/>
        <a:lstStyle/>
        <a:p>
          <a:endParaRPr lang="en-NZ"/>
        </a:p>
      </dgm:t>
    </dgm:pt>
    <dgm:pt modelId="{EB628C48-EA64-4CF0-A7DB-9039D98A4CA1}" type="sibTrans" cxnId="{8645A6B0-3903-4994-ADAD-D4C85B54EF6A}">
      <dgm:prSet/>
      <dgm:spPr>
        <a:solidFill>
          <a:srgbClr val="74B2BA"/>
        </a:solidFill>
      </dgm:spPr>
      <dgm:t>
        <a:bodyPr/>
        <a:lstStyle/>
        <a:p>
          <a:endParaRPr lang="en-NZ"/>
        </a:p>
      </dgm:t>
    </dgm:pt>
    <dgm:pt modelId="{62AE04DF-E2C3-4FFC-AB6A-9FD75D423C7D}">
      <dgm:prSet phldrT="[Text]"/>
      <dgm:spPr/>
      <dgm:t>
        <a:bodyPr/>
        <a:lstStyle/>
        <a:p>
          <a:r>
            <a:rPr lang="mi-NZ"/>
            <a:t>Letters from a health care Professional outside the practice</a:t>
          </a:r>
          <a:endParaRPr lang="en-NZ"/>
        </a:p>
      </dgm:t>
    </dgm:pt>
    <dgm:pt modelId="{9FA767A4-C1D4-40F1-9768-2D44540A7F03}" type="parTrans" cxnId="{1175251F-E6D3-415C-9E49-7789BC08231C}">
      <dgm:prSet/>
      <dgm:spPr/>
      <dgm:t>
        <a:bodyPr/>
        <a:lstStyle/>
        <a:p>
          <a:endParaRPr lang="en-NZ"/>
        </a:p>
      </dgm:t>
    </dgm:pt>
    <dgm:pt modelId="{92C18E43-587B-43F3-960B-E5B4DD30418F}" type="sibTrans" cxnId="{1175251F-E6D3-415C-9E49-7789BC08231C}">
      <dgm:prSet/>
      <dgm:spPr/>
      <dgm:t>
        <a:bodyPr/>
        <a:lstStyle/>
        <a:p>
          <a:endParaRPr lang="en-NZ"/>
        </a:p>
      </dgm:t>
    </dgm:pt>
    <dgm:pt modelId="{E0F7D1F0-CDB7-47CB-86E7-6AA7BACF77E1}">
      <dgm:prSet phldrT="[Text]"/>
      <dgm:spPr>
        <a:solidFill>
          <a:srgbClr val="F37021"/>
        </a:solidFill>
      </dgm:spPr>
      <dgm:t>
        <a:bodyPr/>
        <a:lstStyle/>
        <a:p>
          <a:r>
            <a:rPr lang="mi-NZ"/>
            <a:t>Discharge letter</a:t>
          </a:r>
          <a:endParaRPr lang="en-NZ"/>
        </a:p>
      </dgm:t>
    </dgm:pt>
    <dgm:pt modelId="{0D81CEE0-A90B-49C6-A13F-8ED4DF3BB009}" type="parTrans" cxnId="{073A3C16-FD68-4E60-95F7-DD8AE8810C42}">
      <dgm:prSet/>
      <dgm:spPr/>
      <dgm:t>
        <a:bodyPr/>
        <a:lstStyle/>
        <a:p>
          <a:endParaRPr lang="en-NZ"/>
        </a:p>
      </dgm:t>
    </dgm:pt>
    <dgm:pt modelId="{22A98541-201F-4475-81F7-D052FB9BDE44}" type="sibTrans" cxnId="{073A3C16-FD68-4E60-95F7-DD8AE8810C42}">
      <dgm:prSet/>
      <dgm:spPr>
        <a:solidFill>
          <a:srgbClr val="80CFD3"/>
        </a:solidFill>
      </dgm:spPr>
      <dgm:t>
        <a:bodyPr/>
        <a:lstStyle/>
        <a:p>
          <a:endParaRPr lang="en-NZ"/>
        </a:p>
      </dgm:t>
    </dgm:pt>
    <dgm:pt modelId="{A18CAAB6-C948-4499-B6CA-8D1D0D572FC8}">
      <dgm:prSet phldrT="[Text]"/>
      <dgm:spPr/>
      <dgm:t>
        <a:bodyPr/>
        <a:lstStyle/>
        <a:p>
          <a:r>
            <a:rPr lang="mi-NZ"/>
            <a:t>Summary of care or admission done at the time the patient is discharged – could be from after Hours, Emergency department or hosptial speciality</a:t>
          </a:r>
          <a:endParaRPr lang="en-NZ"/>
        </a:p>
      </dgm:t>
    </dgm:pt>
    <dgm:pt modelId="{2463FD53-D832-41D7-86B0-8740AE7D49C5}" type="parTrans" cxnId="{37C1D234-1DAD-433D-997F-AF665AB83A5E}">
      <dgm:prSet/>
      <dgm:spPr/>
      <dgm:t>
        <a:bodyPr/>
        <a:lstStyle/>
        <a:p>
          <a:endParaRPr lang="en-NZ"/>
        </a:p>
      </dgm:t>
    </dgm:pt>
    <dgm:pt modelId="{61E3EC9E-115C-480A-B763-7940FA8C54D5}" type="sibTrans" cxnId="{37C1D234-1DAD-433D-997F-AF665AB83A5E}">
      <dgm:prSet/>
      <dgm:spPr/>
      <dgm:t>
        <a:bodyPr/>
        <a:lstStyle/>
        <a:p>
          <a:endParaRPr lang="en-NZ"/>
        </a:p>
      </dgm:t>
    </dgm:pt>
    <dgm:pt modelId="{FBA2DD6E-265E-4E90-9A8B-5529FB3B8657}" type="pres">
      <dgm:prSet presAssocID="{0BB474CD-22E7-48FF-96EA-D13E1B3C6C02}" presName="Name0" presStyleCnt="0">
        <dgm:presLayoutVars>
          <dgm:chMax/>
          <dgm:chPref/>
          <dgm:dir/>
          <dgm:animLvl val="lvl"/>
        </dgm:presLayoutVars>
      </dgm:prSet>
      <dgm:spPr/>
    </dgm:pt>
    <dgm:pt modelId="{7864142A-2076-49E4-A496-DEEA0FC13CA8}" type="pres">
      <dgm:prSet presAssocID="{C9D014DA-04AC-4795-96D0-F5BEBD76A25A}" presName="composite" presStyleCnt="0"/>
      <dgm:spPr/>
    </dgm:pt>
    <dgm:pt modelId="{66FAD1FB-D43D-4AD8-AF0F-1871C7520D20}" type="pres">
      <dgm:prSet presAssocID="{C9D014DA-04AC-4795-96D0-F5BEBD76A25A}" presName="Parent1" presStyleLbl="node1" presStyleIdx="0" presStyleCnt="6">
        <dgm:presLayoutVars>
          <dgm:chMax val="1"/>
          <dgm:chPref val="1"/>
          <dgm:bulletEnabled val="1"/>
        </dgm:presLayoutVars>
      </dgm:prSet>
      <dgm:spPr/>
    </dgm:pt>
    <dgm:pt modelId="{C16F81F5-D3AB-4C77-A84F-9985FB3F5D9C}" type="pres">
      <dgm:prSet presAssocID="{C9D014DA-04AC-4795-96D0-F5BEBD76A25A}" presName="Childtext1" presStyleLbl="revTx" presStyleIdx="0" presStyleCnt="3">
        <dgm:presLayoutVars>
          <dgm:chMax val="0"/>
          <dgm:chPref val="0"/>
          <dgm:bulletEnabled val="1"/>
        </dgm:presLayoutVars>
      </dgm:prSet>
      <dgm:spPr/>
    </dgm:pt>
    <dgm:pt modelId="{F14AE094-E5C1-4EDE-9F84-93DED61D7DE4}" type="pres">
      <dgm:prSet presAssocID="{C9D014DA-04AC-4795-96D0-F5BEBD76A25A}" presName="BalanceSpacing" presStyleCnt="0"/>
      <dgm:spPr/>
    </dgm:pt>
    <dgm:pt modelId="{68474F25-BD9D-4229-ADD9-C8E79946F4FA}" type="pres">
      <dgm:prSet presAssocID="{C9D014DA-04AC-4795-96D0-F5BEBD76A25A}" presName="BalanceSpacing1" presStyleCnt="0"/>
      <dgm:spPr/>
    </dgm:pt>
    <dgm:pt modelId="{0F6334C4-8135-4621-9778-73FB8799693F}" type="pres">
      <dgm:prSet presAssocID="{638809CD-C88A-4CB7-A052-9502C6464955}" presName="Accent1Text" presStyleLbl="node1" presStyleIdx="1" presStyleCnt="6"/>
      <dgm:spPr/>
    </dgm:pt>
    <dgm:pt modelId="{A3127134-F978-4E0D-8EC8-0590D2084F89}" type="pres">
      <dgm:prSet presAssocID="{638809CD-C88A-4CB7-A052-9502C6464955}" presName="spaceBetweenRectangles" presStyleCnt="0"/>
      <dgm:spPr/>
    </dgm:pt>
    <dgm:pt modelId="{BB79BF10-5980-43FD-8085-E780C2CB6407}" type="pres">
      <dgm:prSet presAssocID="{732F13A3-8EBB-4872-9049-DF58AACA908D}" presName="composite" presStyleCnt="0"/>
      <dgm:spPr/>
    </dgm:pt>
    <dgm:pt modelId="{9123992D-620B-41E4-B01C-9CF5225CDB8E}" type="pres">
      <dgm:prSet presAssocID="{732F13A3-8EBB-4872-9049-DF58AACA908D}" presName="Parent1" presStyleLbl="node1" presStyleIdx="2" presStyleCnt="6">
        <dgm:presLayoutVars>
          <dgm:chMax val="1"/>
          <dgm:chPref val="1"/>
          <dgm:bulletEnabled val="1"/>
        </dgm:presLayoutVars>
      </dgm:prSet>
      <dgm:spPr/>
    </dgm:pt>
    <dgm:pt modelId="{8AB20BE2-9C06-46DB-B6A6-DB999A8421D4}" type="pres">
      <dgm:prSet presAssocID="{732F13A3-8EBB-4872-9049-DF58AACA908D}" presName="Childtext1" presStyleLbl="revTx" presStyleIdx="1" presStyleCnt="3">
        <dgm:presLayoutVars>
          <dgm:chMax val="0"/>
          <dgm:chPref val="0"/>
          <dgm:bulletEnabled val="1"/>
        </dgm:presLayoutVars>
      </dgm:prSet>
      <dgm:spPr/>
    </dgm:pt>
    <dgm:pt modelId="{DD6E01D4-6087-4940-B7FA-FC3C8D9362B8}" type="pres">
      <dgm:prSet presAssocID="{732F13A3-8EBB-4872-9049-DF58AACA908D}" presName="BalanceSpacing" presStyleCnt="0"/>
      <dgm:spPr/>
    </dgm:pt>
    <dgm:pt modelId="{74528869-8BBC-457E-BC65-CF410A3BC4C3}" type="pres">
      <dgm:prSet presAssocID="{732F13A3-8EBB-4872-9049-DF58AACA908D}" presName="BalanceSpacing1" presStyleCnt="0"/>
      <dgm:spPr/>
    </dgm:pt>
    <dgm:pt modelId="{59F586AD-8F6F-4B87-B36B-3AE7EC92C04C}" type="pres">
      <dgm:prSet presAssocID="{EB628C48-EA64-4CF0-A7DB-9039D98A4CA1}" presName="Accent1Text" presStyleLbl="node1" presStyleIdx="3" presStyleCnt="6"/>
      <dgm:spPr/>
    </dgm:pt>
    <dgm:pt modelId="{E7BA73E7-956E-4924-B2CE-95C9FB5EC2ED}" type="pres">
      <dgm:prSet presAssocID="{EB628C48-EA64-4CF0-A7DB-9039D98A4CA1}" presName="spaceBetweenRectangles" presStyleCnt="0"/>
      <dgm:spPr/>
    </dgm:pt>
    <dgm:pt modelId="{F5523389-74CE-48E3-8539-5C1799509D42}" type="pres">
      <dgm:prSet presAssocID="{E0F7D1F0-CDB7-47CB-86E7-6AA7BACF77E1}" presName="composite" presStyleCnt="0"/>
      <dgm:spPr/>
    </dgm:pt>
    <dgm:pt modelId="{69E40A6C-E892-4741-B794-FF60AF1D6953}" type="pres">
      <dgm:prSet presAssocID="{E0F7D1F0-CDB7-47CB-86E7-6AA7BACF77E1}" presName="Parent1" presStyleLbl="node1" presStyleIdx="4" presStyleCnt="6">
        <dgm:presLayoutVars>
          <dgm:chMax val="1"/>
          <dgm:chPref val="1"/>
          <dgm:bulletEnabled val="1"/>
        </dgm:presLayoutVars>
      </dgm:prSet>
      <dgm:spPr/>
    </dgm:pt>
    <dgm:pt modelId="{A7ECF94E-AD6C-4DEB-8C46-EB4D6B1A7468}" type="pres">
      <dgm:prSet presAssocID="{E0F7D1F0-CDB7-47CB-86E7-6AA7BACF77E1}" presName="Childtext1" presStyleLbl="revTx" presStyleIdx="2" presStyleCnt="3">
        <dgm:presLayoutVars>
          <dgm:chMax val="0"/>
          <dgm:chPref val="0"/>
          <dgm:bulletEnabled val="1"/>
        </dgm:presLayoutVars>
      </dgm:prSet>
      <dgm:spPr/>
    </dgm:pt>
    <dgm:pt modelId="{D0AFBF11-AAB9-4A81-8C81-538BFB5F9EEA}" type="pres">
      <dgm:prSet presAssocID="{E0F7D1F0-CDB7-47CB-86E7-6AA7BACF77E1}" presName="BalanceSpacing" presStyleCnt="0"/>
      <dgm:spPr/>
    </dgm:pt>
    <dgm:pt modelId="{1097F6BF-E44C-42C9-A670-455ABE7A11BC}" type="pres">
      <dgm:prSet presAssocID="{E0F7D1F0-CDB7-47CB-86E7-6AA7BACF77E1}" presName="BalanceSpacing1" presStyleCnt="0"/>
      <dgm:spPr/>
    </dgm:pt>
    <dgm:pt modelId="{B1A5F961-E958-4AA0-92CB-CC3036F45772}" type="pres">
      <dgm:prSet presAssocID="{22A98541-201F-4475-81F7-D052FB9BDE44}" presName="Accent1Text" presStyleLbl="node1" presStyleIdx="5" presStyleCnt="6"/>
      <dgm:spPr/>
    </dgm:pt>
  </dgm:ptLst>
  <dgm:cxnLst>
    <dgm:cxn modelId="{073A3C16-FD68-4E60-95F7-DD8AE8810C42}" srcId="{0BB474CD-22E7-48FF-96EA-D13E1B3C6C02}" destId="{E0F7D1F0-CDB7-47CB-86E7-6AA7BACF77E1}" srcOrd="2" destOrd="0" parTransId="{0D81CEE0-A90B-49C6-A13F-8ED4DF3BB009}" sibTransId="{22A98541-201F-4475-81F7-D052FB9BDE44}"/>
    <dgm:cxn modelId="{42C33E18-2836-44A2-818F-3456FFECE610}" type="presOf" srcId="{638809CD-C88A-4CB7-A052-9502C6464955}" destId="{0F6334C4-8135-4621-9778-73FB8799693F}" srcOrd="0" destOrd="0" presId="urn:microsoft.com/office/officeart/2008/layout/AlternatingHexagons"/>
    <dgm:cxn modelId="{1175251F-E6D3-415C-9E49-7789BC08231C}" srcId="{732F13A3-8EBB-4872-9049-DF58AACA908D}" destId="{62AE04DF-E2C3-4FFC-AB6A-9FD75D423C7D}" srcOrd="0" destOrd="0" parTransId="{9FA767A4-C1D4-40F1-9768-2D44540A7F03}" sibTransId="{92C18E43-587B-43F3-960B-E5B4DD30418F}"/>
    <dgm:cxn modelId="{7F94B327-6832-40C2-9E64-13E5D37730CE}" type="presOf" srcId="{C9D014DA-04AC-4795-96D0-F5BEBD76A25A}" destId="{66FAD1FB-D43D-4AD8-AF0F-1871C7520D20}" srcOrd="0" destOrd="0" presId="urn:microsoft.com/office/officeart/2008/layout/AlternatingHexagons"/>
    <dgm:cxn modelId="{37C1D234-1DAD-433D-997F-AF665AB83A5E}" srcId="{E0F7D1F0-CDB7-47CB-86E7-6AA7BACF77E1}" destId="{A18CAAB6-C948-4499-B6CA-8D1D0D572FC8}" srcOrd="0" destOrd="0" parTransId="{2463FD53-D832-41D7-86B0-8740AE7D49C5}" sibTransId="{61E3EC9E-115C-480A-B763-7940FA8C54D5}"/>
    <dgm:cxn modelId="{05416775-9161-473B-990B-E3140AC5335D}" type="presOf" srcId="{241E276D-CA0F-4F54-956F-96D9292749F6}" destId="{C16F81F5-D3AB-4C77-A84F-9985FB3F5D9C}" srcOrd="0" destOrd="0" presId="urn:microsoft.com/office/officeart/2008/layout/AlternatingHexagons"/>
    <dgm:cxn modelId="{6CA8C589-AA71-42F9-95E6-53F2B9525A50}" type="presOf" srcId="{E0F7D1F0-CDB7-47CB-86E7-6AA7BACF77E1}" destId="{69E40A6C-E892-4741-B794-FF60AF1D6953}" srcOrd="0" destOrd="0" presId="urn:microsoft.com/office/officeart/2008/layout/AlternatingHexagons"/>
    <dgm:cxn modelId="{BD238790-A190-44F1-9D44-06F3E0FC3D43}" type="presOf" srcId="{A18CAAB6-C948-4499-B6CA-8D1D0D572FC8}" destId="{A7ECF94E-AD6C-4DEB-8C46-EB4D6B1A7468}" srcOrd="0" destOrd="0" presId="urn:microsoft.com/office/officeart/2008/layout/AlternatingHexagons"/>
    <dgm:cxn modelId="{6DFA219A-1AE9-4F60-8FFA-264032B1A70B}" type="presOf" srcId="{732F13A3-8EBB-4872-9049-DF58AACA908D}" destId="{9123992D-620B-41E4-B01C-9CF5225CDB8E}" srcOrd="0" destOrd="0" presId="urn:microsoft.com/office/officeart/2008/layout/AlternatingHexagons"/>
    <dgm:cxn modelId="{8645A6B0-3903-4994-ADAD-D4C85B54EF6A}" srcId="{0BB474CD-22E7-48FF-96EA-D13E1B3C6C02}" destId="{732F13A3-8EBB-4872-9049-DF58AACA908D}" srcOrd="1" destOrd="0" parTransId="{BC28C2AE-D63F-463A-9903-FECB7D900C80}" sibTransId="{EB628C48-EA64-4CF0-A7DB-9039D98A4CA1}"/>
    <dgm:cxn modelId="{05768DD2-A11D-46D7-BEC4-45C1D47274B8}" type="presOf" srcId="{EB628C48-EA64-4CF0-A7DB-9039D98A4CA1}" destId="{59F586AD-8F6F-4B87-B36B-3AE7EC92C04C}" srcOrd="0" destOrd="0" presId="urn:microsoft.com/office/officeart/2008/layout/AlternatingHexagons"/>
    <dgm:cxn modelId="{92249CD2-12AE-43F2-8EFF-C2806A12DBA4}" type="presOf" srcId="{0BB474CD-22E7-48FF-96EA-D13E1B3C6C02}" destId="{FBA2DD6E-265E-4E90-9A8B-5529FB3B8657}" srcOrd="0" destOrd="0" presId="urn:microsoft.com/office/officeart/2008/layout/AlternatingHexagons"/>
    <dgm:cxn modelId="{231D03D8-6571-404D-B4B2-2BCD4D732EC5}" type="presOf" srcId="{62AE04DF-E2C3-4FFC-AB6A-9FD75D423C7D}" destId="{8AB20BE2-9C06-46DB-B6A6-DB999A8421D4}" srcOrd="0" destOrd="0" presId="urn:microsoft.com/office/officeart/2008/layout/AlternatingHexagons"/>
    <dgm:cxn modelId="{942AF6DD-2047-461A-92A7-3228F80C2E21}" type="presOf" srcId="{22A98541-201F-4475-81F7-D052FB9BDE44}" destId="{B1A5F961-E958-4AA0-92CB-CC3036F45772}" srcOrd="0" destOrd="0" presId="urn:microsoft.com/office/officeart/2008/layout/AlternatingHexagons"/>
    <dgm:cxn modelId="{1CD385E8-E02B-4258-9D94-06745303ADCD}" srcId="{0BB474CD-22E7-48FF-96EA-D13E1B3C6C02}" destId="{C9D014DA-04AC-4795-96D0-F5BEBD76A25A}" srcOrd="0" destOrd="0" parTransId="{D327F86D-ABCC-4044-A5DC-2A6FD91D14E4}" sibTransId="{638809CD-C88A-4CB7-A052-9502C6464955}"/>
    <dgm:cxn modelId="{FD4117FF-EA4A-4086-9AC5-D8F5FA864271}" srcId="{C9D014DA-04AC-4795-96D0-F5BEBD76A25A}" destId="{241E276D-CA0F-4F54-956F-96D9292749F6}" srcOrd="0" destOrd="0" parTransId="{AB181C23-E310-4EBB-BDBC-E54BBD0DC6FF}" sibTransId="{96A039DB-0A17-4D0E-80FE-47AA76C095EF}"/>
    <dgm:cxn modelId="{A566A82A-095B-4502-A7B2-F169D17C8E09}" type="presParOf" srcId="{FBA2DD6E-265E-4E90-9A8B-5529FB3B8657}" destId="{7864142A-2076-49E4-A496-DEEA0FC13CA8}" srcOrd="0" destOrd="0" presId="urn:microsoft.com/office/officeart/2008/layout/AlternatingHexagons"/>
    <dgm:cxn modelId="{85E4D431-E0FB-43F6-967D-8E6DAD914EE6}" type="presParOf" srcId="{7864142A-2076-49E4-A496-DEEA0FC13CA8}" destId="{66FAD1FB-D43D-4AD8-AF0F-1871C7520D20}" srcOrd="0" destOrd="0" presId="urn:microsoft.com/office/officeart/2008/layout/AlternatingHexagons"/>
    <dgm:cxn modelId="{B5B771BC-797A-4B3C-9F85-817018B32F95}" type="presParOf" srcId="{7864142A-2076-49E4-A496-DEEA0FC13CA8}" destId="{C16F81F5-D3AB-4C77-A84F-9985FB3F5D9C}" srcOrd="1" destOrd="0" presId="urn:microsoft.com/office/officeart/2008/layout/AlternatingHexagons"/>
    <dgm:cxn modelId="{B1D494AA-A24C-4B19-A9C2-97A069F8F88C}" type="presParOf" srcId="{7864142A-2076-49E4-A496-DEEA0FC13CA8}" destId="{F14AE094-E5C1-4EDE-9F84-93DED61D7DE4}" srcOrd="2" destOrd="0" presId="urn:microsoft.com/office/officeart/2008/layout/AlternatingHexagons"/>
    <dgm:cxn modelId="{18519A9A-DB6F-4043-9AAD-0A60E9DEECFF}" type="presParOf" srcId="{7864142A-2076-49E4-A496-DEEA0FC13CA8}" destId="{68474F25-BD9D-4229-ADD9-C8E79946F4FA}" srcOrd="3" destOrd="0" presId="urn:microsoft.com/office/officeart/2008/layout/AlternatingHexagons"/>
    <dgm:cxn modelId="{D8A7A683-5A46-4327-B2DF-5128DE03984A}" type="presParOf" srcId="{7864142A-2076-49E4-A496-DEEA0FC13CA8}" destId="{0F6334C4-8135-4621-9778-73FB8799693F}" srcOrd="4" destOrd="0" presId="urn:microsoft.com/office/officeart/2008/layout/AlternatingHexagons"/>
    <dgm:cxn modelId="{6FC1D940-AD14-4544-9EA6-0D15830E1A82}" type="presParOf" srcId="{FBA2DD6E-265E-4E90-9A8B-5529FB3B8657}" destId="{A3127134-F978-4E0D-8EC8-0590D2084F89}" srcOrd="1" destOrd="0" presId="urn:microsoft.com/office/officeart/2008/layout/AlternatingHexagons"/>
    <dgm:cxn modelId="{82C912A7-1BD9-4408-83B9-39815EF81375}" type="presParOf" srcId="{FBA2DD6E-265E-4E90-9A8B-5529FB3B8657}" destId="{BB79BF10-5980-43FD-8085-E780C2CB6407}" srcOrd="2" destOrd="0" presId="urn:microsoft.com/office/officeart/2008/layout/AlternatingHexagons"/>
    <dgm:cxn modelId="{27C029C9-48CA-49C8-9C9D-A6B5B8ADF1BB}" type="presParOf" srcId="{BB79BF10-5980-43FD-8085-E780C2CB6407}" destId="{9123992D-620B-41E4-B01C-9CF5225CDB8E}" srcOrd="0" destOrd="0" presId="urn:microsoft.com/office/officeart/2008/layout/AlternatingHexagons"/>
    <dgm:cxn modelId="{4C84FA05-4F04-4F6C-807B-914C6DF50859}" type="presParOf" srcId="{BB79BF10-5980-43FD-8085-E780C2CB6407}" destId="{8AB20BE2-9C06-46DB-B6A6-DB999A8421D4}" srcOrd="1" destOrd="0" presId="urn:microsoft.com/office/officeart/2008/layout/AlternatingHexagons"/>
    <dgm:cxn modelId="{B348B94D-FFE5-4E87-B16C-48079F3944B7}" type="presParOf" srcId="{BB79BF10-5980-43FD-8085-E780C2CB6407}" destId="{DD6E01D4-6087-4940-B7FA-FC3C8D9362B8}" srcOrd="2" destOrd="0" presId="urn:microsoft.com/office/officeart/2008/layout/AlternatingHexagons"/>
    <dgm:cxn modelId="{73DD92AC-6D52-4B5B-82E5-E4873E96625B}" type="presParOf" srcId="{BB79BF10-5980-43FD-8085-E780C2CB6407}" destId="{74528869-8BBC-457E-BC65-CF410A3BC4C3}" srcOrd="3" destOrd="0" presId="urn:microsoft.com/office/officeart/2008/layout/AlternatingHexagons"/>
    <dgm:cxn modelId="{8BDA242F-6533-455C-8232-3B39124D7160}" type="presParOf" srcId="{BB79BF10-5980-43FD-8085-E780C2CB6407}" destId="{59F586AD-8F6F-4B87-B36B-3AE7EC92C04C}" srcOrd="4" destOrd="0" presId="urn:microsoft.com/office/officeart/2008/layout/AlternatingHexagons"/>
    <dgm:cxn modelId="{0E841BA5-2C6E-4335-A744-2D886696A23B}" type="presParOf" srcId="{FBA2DD6E-265E-4E90-9A8B-5529FB3B8657}" destId="{E7BA73E7-956E-4924-B2CE-95C9FB5EC2ED}" srcOrd="3" destOrd="0" presId="urn:microsoft.com/office/officeart/2008/layout/AlternatingHexagons"/>
    <dgm:cxn modelId="{3CE9851A-2E79-461F-B554-DC468033D50A}" type="presParOf" srcId="{FBA2DD6E-265E-4E90-9A8B-5529FB3B8657}" destId="{F5523389-74CE-48E3-8539-5C1799509D42}" srcOrd="4" destOrd="0" presId="urn:microsoft.com/office/officeart/2008/layout/AlternatingHexagons"/>
    <dgm:cxn modelId="{0D64AD12-26BB-4432-B78F-62DEEDE56E18}" type="presParOf" srcId="{F5523389-74CE-48E3-8539-5C1799509D42}" destId="{69E40A6C-E892-4741-B794-FF60AF1D6953}" srcOrd="0" destOrd="0" presId="urn:microsoft.com/office/officeart/2008/layout/AlternatingHexagons"/>
    <dgm:cxn modelId="{92DD5290-4002-46B7-BAC4-F6AB324B3CE6}" type="presParOf" srcId="{F5523389-74CE-48E3-8539-5C1799509D42}" destId="{A7ECF94E-AD6C-4DEB-8C46-EB4D6B1A7468}" srcOrd="1" destOrd="0" presId="urn:microsoft.com/office/officeart/2008/layout/AlternatingHexagons"/>
    <dgm:cxn modelId="{194E789F-D2D3-4878-8C3A-79E2F8595382}" type="presParOf" srcId="{F5523389-74CE-48E3-8539-5C1799509D42}" destId="{D0AFBF11-AAB9-4A81-8C81-538BFB5F9EEA}" srcOrd="2" destOrd="0" presId="urn:microsoft.com/office/officeart/2008/layout/AlternatingHexagons"/>
    <dgm:cxn modelId="{84E5F1F0-6757-46E2-9D2A-32DB8227F3D3}" type="presParOf" srcId="{F5523389-74CE-48E3-8539-5C1799509D42}" destId="{1097F6BF-E44C-42C9-A670-455ABE7A11BC}" srcOrd="3" destOrd="0" presId="urn:microsoft.com/office/officeart/2008/layout/AlternatingHexagons"/>
    <dgm:cxn modelId="{E2E3ADCE-0358-4B35-859D-B4A3000CCAD1}" type="presParOf" srcId="{F5523389-74CE-48E3-8539-5C1799509D42}" destId="{B1A5F961-E958-4AA0-92CB-CC3036F45772}"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F3952-D55F-44A1-9610-7B25847DB3B0}">
      <dsp:nvSpPr>
        <dsp:cNvPr id="0" name=""/>
        <dsp:cNvSpPr/>
      </dsp:nvSpPr>
      <dsp:spPr>
        <a:xfrm>
          <a:off x="3387963" y="968"/>
          <a:ext cx="2664380" cy="1205056"/>
        </a:xfrm>
        <a:prstGeom prst="rect">
          <a:avLst/>
        </a:prstGeom>
        <a:solidFill>
          <a:srgbClr val="257E8C"/>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mi-NZ" sz="1800" kern="1200" dirty="0"/>
            <a:t>Growing concerns of amounting clinical inbox and admin/paperwork burden</a:t>
          </a:r>
          <a:endParaRPr lang="en-NZ" sz="1800" kern="1200" dirty="0"/>
        </a:p>
      </dsp:txBody>
      <dsp:txXfrm>
        <a:off x="3387963" y="968"/>
        <a:ext cx="2664380" cy="1205056"/>
      </dsp:txXfrm>
    </dsp:sp>
    <dsp:sp modelId="{915D35BC-7089-45C3-A112-E86D351A4FA0}">
      <dsp:nvSpPr>
        <dsp:cNvPr id="0" name=""/>
        <dsp:cNvSpPr/>
      </dsp:nvSpPr>
      <dsp:spPr>
        <a:xfrm>
          <a:off x="2075656" y="968"/>
          <a:ext cx="1193006" cy="12050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 r="-1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5E3BE73-5BF9-469E-9217-8866C53A619B}">
      <dsp:nvSpPr>
        <dsp:cNvPr id="0" name=""/>
        <dsp:cNvSpPr/>
      </dsp:nvSpPr>
      <dsp:spPr>
        <a:xfrm>
          <a:off x="2075656" y="1404859"/>
          <a:ext cx="2664380" cy="1205056"/>
        </a:xfrm>
        <a:prstGeom prst="rect">
          <a:avLst/>
        </a:prstGeom>
        <a:solidFill>
          <a:srgbClr val="80CFD3"/>
        </a:solidFill>
        <a:ln w="12700" cap="flat" cmpd="sng" algn="ctr">
          <a:solidFill>
            <a:srgbClr val="80CFD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mi-NZ" sz="1800" kern="1200" dirty="0"/>
            <a:t>As a result, investigations into an assistant role began</a:t>
          </a:r>
          <a:endParaRPr lang="en-NZ" sz="1800" kern="1200" dirty="0"/>
        </a:p>
      </dsp:txBody>
      <dsp:txXfrm>
        <a:off x="2075656" y="1404859"/>
        <a:ext cx="2664380" cy="1205056"/>
      </dsp:txXfrm>
    </dsp:sp>
    <dsp:sp modelId="{AA0F4896-35CE-4355-AF56-6BA0F566D2D9}">
      <dsp:nvSpPr>
        <dsp:cNvPr id="0" name=""/>
        <dsp:cNvSpPr/>
      </dsp:nvSpPr>
      <dsp:spPr>
        <a:xfrm>
          <a:off x="4859337" y="1404859"/>
          <a:ext cx="1193006" cy="12050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1000" r="-1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22DCD14-23D2-437C-BAFE-9D7362D7AF1C}">
      <dsp:nvSpPr>
        <dsp:cNvPr id="0" name=""/>
        <dsp:cNvSpPr/>
      </dsp:nvSpPr>
      <dsp:spPr>
        <a:xfrm>
          <a:off x="3387963" y="2808750"/>
          <a:ext cx="2664380" cy="1205056"/>
        </a:xfrm>
        <a:prstGeom prst="rect">
          <a:avLst/>
        </a:prstGeom>
        <a:solidFill>
          <a:srgbClr val="414042"/>
        </a:solidFill>
        <a:ln w="12700" cap="flat" cmpd="sng" algn="ctr">
          <a:solidFill>
            <a:srgbClr val="41404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mi-NZ" sz="1800" kern="1200" dirty="0"/>
            <a:t>Clinical Assistant role developed</a:t>
          </a:r>
          <a:endParaRPr lang="en-NZ" sz="1800" kern="1200" dirty="0"/>
        </a:p>
      </dsp:txBody>
      <dsp:txXfrm>
        <a:off x="3387963" y="2808750"/>
        <a:ext cx="2664380" cy="1205056"/>
      </dsp:txXfrm>
    </dsp:sp>
    <dsp:sp modelId="{4D92D85B-D99C-4D64-8037-37E404693E17}">
      <dsp:nvSpPr>
        <dsp:cNvPr id="0" name=""/>
        <dsp:cNvSpPr/>
      </dsp:nvSpPr>
      <dsp:spPr>
        <a:xfrm>
          <a:off x="2075656" y="2808750"/>
          <a:ext cx="1193006" cy="12050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1000" r="-1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96B91E-8D20-43F1-BFEE-641C61D09F75}">
      <dsp:nvSpPr>
        <dsp:cNvPr id="0" name=""/>
        <dsp:cNvSpPr/>
      </dsp:nvSpPr>
      <dsp:spPr>
        <a:xfrm>
          <a:off x="2075656" y="4212641"/>
          <a:ext cx="2664380" cy="1205056"/>
        </a:xfrm>
        <a:prstGeom prst="rect">
          <a:avLst/>
        </a:prstGeom>
        <a:solidFill>
          <a:srgbClr val="257E8C"/>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mi-NZ" sz="1800" kern="1200" dirty="0"/>
            <a:t>Development of resources, tools and a 12mth pilot programme</a:t>
          </a:r>
          <a:endParaRPr lang="en-NZ" sz="1800" kern="1200" dirty="0"/>
        </a:p>
      </dsp:txBody>
      <dsp:txXfrm>
        <a:off x="2075656" y="4212641"/>
        <a:ext cx="2664380" cy="1205056"/>
      </dsp:txXfrm>
    </dsp:sp>
    <dsp:sp modelId="{CCB56269-3045-42F9-8543-3271D6B75F90}">
      <dsp:nvSpPr>
        <dsp:cNvPr id="0" name=""/>
        <dsp:cNvSpPr/>
      </dsp:nvSpPr>
      <dsp:spPr>
        <a:xfrm>
          <a:off x="4859337" y="4212641"/>
          <a:ext cx="1193006" cy="12050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1000" r="-1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48EE9-B0D3-4EE6-BF58-9695F73EF559}">
      <dsp:nvSpPr>
        <dsp:cNvPr id="0" name=""/>
        <dsp:cNvSpPr/>
      </dsp:nvSpPr>
      <dsp:spPr>
        <a:xfrm rot="5400000">
          <a:off x="-427037" y="430174"/>
          <a:ext cx="2846916" cy="1992841"/>
        </a:xfrm>
        <a:prstGeom prst="chevron">
          <a:avLst/>
        </a:prstGeom>
        <a:solidFill>
          <a:srgbClr val="41404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mi-NZ" sz="3000" kern="1200" dirty="0"/>
            <a:t>Webinar Sessions</a:t>
          </a:r>
          <a:endParaRPr lang="en-NZ" sz="3000" kern="1200" dirty="0"/>
        </a:p>
      </dsp:txBody>
      <dsp:txXfrm rot="-5400000">
        <a:off x="1" y="999558"/>
        <a:ext cx="1992841" cy="854075"/>
      </dsp:txXfrm>
    </dsp:sp>
    <dsp:sp modelId="{0D11FCF4-D75D-492B-B91A-60A1585ECDE8}">
      <dsp:nvSpPr>
        <dsp:cNvPr id="0" name=""/>
        <dsp:cNvSpPr/>
      </dsp:nvSpPr>
      <dsp:spPr>
        <a:xfrm rot="5400000">
          <a:off x="4135172" y="-2139193"/>
          <a:ext cx="1850495" cy="6135158"/>
        </a:xfrm>
        <a:prstGeom prst="round2SameRect">
          <a:avLst/>
        </a:prstGeom>
        <a:solidFill>
          <a:schemeClr val="lt1">
            <a:alpha val="90000"/>
            <a:hueOff val="0"/>
            <a:satOff val="0"/>
            <a:lumOff val="0"/>
            <a:alphaOff val="0"/>
          </a:schemeClr>
        </a:solidFill>
        <a:ln w="12700" cap="flat" cmpd="sng" algn="ctr">
          <a:solidFill>
            <a:srgbClr val="41404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mi-NZ" sz="1800" kern="1200" dirty="0"/>
            <a:t>2x webinar sessions held for interested practices</a:t>
          </a:r>
          <a:endParaRPr lang="en-NZ" sz="1800" kern="1200" dirty="0"/>
        </a:p>
        <a:p>
          <a:pPr marL="171450" lvl="1" indent="-171450" algn="l" defTabSz="800100">
            <a:lnSpc>
              <a:spcPct val="90000"/>
            </a:lnSpc>
            <a:spcBef>
              <a:spcPct val="0"/>
            </a:spcBef>
            <a:spcAft>
              <a:spcPct val="15000"/>
            </a:spcAft>
            <a:buChar char="•"/>
          </a:pPr>
          <a:r>
            <a:rPr lang="mi-NZ" sz="1800" kern="1200" dirty="0"/>
            <a:t>Introduction of CA Role</a:t>
          </a:r>
          <a:endParaRPr lang="en-NZ" sz="1800" kern="1200" dirty="0"/>
        </a:p>
        <a:p>
          <a:pPr marL="171450" lvl="1" indent="-171450" algn="l" defTabSz="800100">
            <a:lnSpc>
              <a:spcPct val="90000"/>
            </a:lnSpc>
            <a:spcBef>
              <a:spcPct val="0"/>
            </a:spcBef>
            <a:spcAft>
              <a:spcPct val="15000"/>
            </a:spcAft>
            <a:buChar char="•"/>
          </a:pPr>
          <a:r>
            <a:rPr lang="mi-NZ" sz="1800" kern="1200" dirty="0"/>
            <a:t>EOI Process</a:t>
          </a:r>
          <a:endParaRPr lang="en-NZ" sz="1800" kern="1200" dirty="0"/>
        </a:p>
      </dsp:txBody>
      <dsp:txXfrm rot="-5400000">
        <a:off x="1992841" y="93472"/>
        <a:ext cx="6044824" cy="1669827"/>
      </dsp:txXfrm>
    </dsp:sp>
    <dsp:sp modelId="{94DD61D3-CF72-4ACF-ABFB-FF7797D9573E}">
      <dsp:nvSpPr>
        <dsp:cNvPr id="0" name=""/>
        <dsp:cNvSpPr/>
      </dsp:nvSpPr>
      <dsp:spPr>
        <a:xfrm rot="5400000">
          <a:off x="-427037" y="2995650"/>
          <a:ext cx="2846916" cy="1992841"/>
        </a:xfrm>
        <a:prstGeom prst="chevron">
          <a:avLst/>
        </a:prstGeom>
        <a:solidFill>
          <a:srgbClr val="414042">
            <a:alpha val="74902"/>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mi-NZ" sz="3000" kern="1200" dirty="0"/>
            <a:t>EOI Process</a:t>
          </a:r>
          <a:endParaRPr lang="en-NZ" sz="3000" kern="1200" dirty="0"/>
        </a:p>
      </dsp:txBody>
      <dsp:txXfrm rot="-5400000">
        <a:off x="1" y="3565034"/>
        <a:ext cx="1992841" cy="854075"/>
      </dsp:txXfrm>
    </dsp:sp>
    <dsp:sp modelId="{1B297406-1D47-4710-BC5B-419E46EF69AA}">
      <dsp:nvSpPr>
        <dsp:cNvPr id="0" name=""/>
        <dsp:cNvSpPr/>
      </dsp:nvSpPr>
      <dsp:spPr>
        <a:xfrm rot="5400000">
          <a:off x="4135172" y="426281"/>
          <a:ext cx="1850495" cy="6135158"/>
        </a:xfrm>
        <a:prstGeom prst="round2SameRect">
          <a:avLst/>
        </a:prstGeom>
        <a:solidFill>
          <a:schemeClr val="lt1">
            <a:alpha val="90000"/>
            <a:hueOff val="0"/>
            <a:satOff val="0"/>
            <a:lumOff val="0"/>
            <a:alphaOff val="0"/>
          </a:schemeClr>
        </a:solidFill>
        <a:ln w="12700" cap="flat" cmpd="sng" algn="ctr">
          <a:solidFill>
            <a:srgbClr val="41404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mi-NZ" sz="1800" kern="1200" dirty="0"/>
            <a:t>EOI opened for a 2 week period</a:t>
          </a:r>
          <a:endParaRPr lang="en-NZ" sz="1800" kern="1200" dirty="0"/>
        </a:p>
        <a:p>
          <a:pPr marL="171450" lvl="1" indent="-171450" algn="l" defTabSz="800100">
            <a:lnSpc>
              <a:spcPct val="90000"/>
            </a:lnSpc>
            <a:spcBef>
              <a:spcPct val="0"/>
            </a:spcBef>
            <a:spcAft>
              <a:spcPct val="15000"/>
            </a:spcAft>
            <a:buChar char="•"/>
          </a:pPr>
          <a:r>
            <a:rPr lang="mi-NZ" sz="1800" kern="1200" dirty="0"/>
            <a:t>Selection criteria included:</a:t>
          </a:r>
          <a:endParaRPr lang="en-NZ" sz="1800" kern="1200" dirty="0"/>
        </a:p>
        <a:p>
          <a:pPr marL="342900" lvl="2" indent="-171450" algn="l" defTabSz="800100">
            <a:lnSpc>
              <a:spcPct val="90000"/>
            </a:lnSpc>
            <a:spcBef>
              <a:spcPct val="0"/>
            </a:spcBef>
            <a:spcAft>
              <a:spcPct val="15000"/>
            </a:spcAft>
            <a:buChar char="•"/>
          </a:pPr>
          <a:r>
            <a:rPr lang="mi-NZ" sz="1800" kern="1200" dirty="0"/>
            <a:t>Ability to join the peer review groups to develop the role and participate in review processes</a:t>
          </a:r>
          <a:endParaRPr lang="en-NZ" sz="1800" kern="1200" dirty="0"/>
        </a:p>
        <a:p>
          <a:pPr marL="342900" lvl="2" indent="-171450" algn="l" defTabSz="800100">
            <a:lnSpc>
              <a:spcPct val="90000"/>
            </a:lnSpc>
            <a:spcBef>
              <a:spcPct val="0"/>
            </a:spcBef>
            <a:spcAft>
              <a:spcPct val="15000"/>
            </a:spcAft>
            <a:buChar char="•"/>
          </a:pPr>
          <a:r>
            <a:rPr lang="mi-NZ" sz="1800" kern="1200" dirty="0"/>
            <a:t>A clear rationale for the role in the practice team</a:t>
          </a:r>
        </a:p>
        <a:p>
          <a:pPr marL="342900" lvl="2" indent="-171450" algn="l" defTabSz="800100">
            <a:lnSpc>
              <a:spcPct val="90000"/>
            </a:lnSpc>
            <a:spcBef>
              <a:spcPct val="0"/>
            </a:spcBef>
            <a:spcAft>
              <a:spcPct val="15000"/>
            </a:spcAft>
            <a:buChar char="•"/>
          </a:pPr>
          <a:r>
            <a:rPr lang="mi-NZ" sz="1800" kern="1200" dirty="0"/>
            <a:t>Equity focus</a:t>
          </a:r>
        </a:p>
      </dsp:txBody>
      <dsp:txXfrm rot="-5400000">
        <a:off x="1992841" y="2658946"/>
        <a:ext cx="6044824" cy="16698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C6B30-65CF-4E92-AB5F-D87D16862951}">
      <dsp:nvSpPr>
        <dsp:cNvPr id="0" name=""/>
        <dsp:cNvSpPr/>
      </dsp:nvSpPr>
      <dsp:spPr>
        <a:xfrm>
          <a:off x="2207" y="0"/>
          <a:ext cx="3435027" cy="4351338"/>
        </a:xfrm>
        <a:prstGeom prst="roundRect">
          <a:avLst>
            <a:gd name="adj" fmla="val 10000"/>
          </a:avLst>
        </a:prstGeom>
        <a:solidFill>
          <a:srgbClr val="257E8C"/>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mi-NZ" sz="2700" kern="1200" dirty="0"/>
            <a:t>15 applications received</a:t>
          </a:r>
          <a:endParaRPr lang="en-NZ" sz="2700" kern="1200" dirty="0"/>
        </a:p>
      </dsp:txBody>
      <dsp:txXfrm>
        <a:off x="2207" y="1740535"/>
        <a:ext cx="3435027" cy="1740535"/>
      </dsp:txXfrm>
    </dsp:sp>
    <dsp:sp modelId="{8E9CB41F-FC1B-4FF0-B10C-5852B4B6664D}">
      <dsp:nvSpPr>
        <dsp:cNvPr id="0" name=""/>
        <dsp:cNvSpPr/>
      </dsp:nvSpPr>
      <dsp:spPr>
        <a:xfrm>
          <a:off x="995223" y="261080"/>
          <a:ext cx="1448995" cy="144899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C7620B6-CB42-4AE5-B546-58484A01973F}">
      <dsp:nvSpPr>
        <dsp:cNvPr id="0" name=""/>
        <dsp:cNvSpPr/>
      </dsp:nvSpPr>
      <dsp:spPr>
        <a:xfrm>
          <a:off x="3540286" y="0"/>
          <a:ext cx="3435027" cy="4351338"/>
        </a:xfrm>
        <a:prstGeom prst="roundRect">
          <a:avLst>
            <a:gd name="adj" fmla="val 10000"/>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mi-NZ" sz="2700" kern="1200" dirty="0"/>
            <a:t>8 practices selected to participate in pilot programme</a:t>
          </a:r>
          <a:endParaRPr lang="en-NZ" sz="2700" kern="1200" dirty="0"/>
        </a:p>
      </dsp:txBody>
      <dsp:txXfrm>
        <a:off x="3540286" y="1740535"/>
        <a:ext cx="3435027" cy="1740535"/>
      </dsp:txXfrm>
    </dsp:sp>
    <dsp:sp modelId="{EBADC08C-B746-4BE1-929A-664708EA4436}">
      <dsp:nvSpPr>
        <dsp:cNvPr id="0" name=""/>
        <dsp:cNvSpPr/>
      </dsp:nvSpPr>
      <dsp:spPr>
        <a:xfrm>
          <a:off x="4533302" y="261080"/>
          <a:ext cx="1448995" cy="1448995"/>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3E0C5AD-BE2F-4BD7-9F6B-B95480156A4F}">
      <dsp:nvSpPr>
        <dsp:cNvPr id="0" name=""/>
        <dsp:cNvSpPr/>
      </dsp:nvSpPr>
      <dsp:spPr>
        <a:xfrm>
          <a:off x="7078364" y="0"/>
          <a:ext cx="3435027" cy="4351338"/>
        </a:xfrm>
        <a:prstGeom prst="roundRect">
          <a:avLst>
            <a:gd name="adj" fmla="val 10000"/>
          </a:avLst>
        </a:prstGeom>
        <a:solidFill>
          <a:srgbClr val="41404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mi-NZ" sz="2700" kern="1200" dirty="0"/>
            <a:t>7 practices implementing role</a:t>
          </a:r>
          <a:endParaRPr lang="en-NZ" sz="2700" kern="1200" dirty="0"/>
        </a:p>
      </dsp:txBody>
      <dsp:txXfrm>
        <a:off x="7078364" y="1740535"/>
        <a:ext cx="3435027" cy="1740535"/>
      </dsp:txXfrm>
    </dsp:sp>
    <dsp:sp modelId="{A1A70764-02D6-4EED-817A-E1561DC14B11}">
      <dsp:nvSpPr>
        <dsp:cNvPr id="0" name=""/>
        <dsp:cNvSpPr/>
      </dsp:nvSpPr>
      <dsp:spPr>
        <a:xfrm>
          <a:off x="8071380" y="261080"/>
          <a:ext cx="1448995" cy="1448995"/>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78B663D-C80D-485C-8EE6-8DF02E2A6B91}">
      <dsp:nvSpPr>
        <dsp:cNvPr id="0" name=""/>
        <dsp:cNvSpPr/>
      </dsp:nvSpPr>
      <dsp:spPr>
        <a:xfrm>
          <a:off x="420623" y="3481070"/>
          <a:ext cx="9674352" cy="652700"/>
        </a:xfrm>
        <a:prstGeom prst="leftRightArrow">
          <a:avLst/>
        </a:prstGeom>
        <a:solidFill>
          <a:srgbClr val="F3702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51BF7-23A5-4090-BCB7-03DC9C0FC07C}">
      <dsp:nvSpPr>
        <dsp:cNvPr id="0" name=""/>
        <dsp:cNvSpPr/>
      </dsp:nvSpPr>
      <dsp:spPr>
        <a:xfrm>
          <a:off x="2246317" y="50338"/>
          <a:ext cx="2416258" cy="2416258"/>
        </a:xfrm>
        <a:prstGeom prst="ellipse">
          <a:avLst/>
        </a:prstGeom>
        <a:solidFill>
          <a:srgbClr val="80CFD3">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mi-NZ" sz="1600" kern="1200"/>
            <a:t>Employer / GP Supervisor</a:t>
          </a:r>
          <a:endParaRPr lang="en-NZ" sz="1600" kern="1200"/>
        </a:p>
      </dsp:txBody>
      <dsp:txXfrm>
        <a:off x="2568485" y="473184"/>
        <a:ext cx="1771923" cy="1087316"/>
      </dsp:txXfrm>
    </dsp:sp>
    <dsp:sp modelId="{38063B10-A88C-4BBF-BC56-1F2079717269}">
      <dsp:nvSpPr>
        <dsp:cNvPr id="0" name=""/>
        <dsp:cNvSpPr/>
      </dsp:nvSpPr>
      <dsp:spPr>
        <a:xfrm>
          <a:off x="3139991" y="1560500"/>
          <a:ext cx="2372645" cy="2416258"/>
        </a:xfrm>
        <a:prstGeom prst="ellipse">
          <a:avLst/>
        </a:prstGeom>
        <a:solidFill>
          <a:schemeClr val="bg1">
            <a:lumMod val="65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mi-NZ" sz="1600" kern="1200"/>
            <a:t>Clinical Assistant Responsibilities</a:t>
          </a:r>
          <a:endParaRPr lang="en-NZ" sz="1600" kern="1200"/>
        </a:p>
      </dsp:txBody>
      <dsp:txXfrm>
        <a:off x="3865625" y="2184700"/>
        <a:ext cx="1423587" cy="1328942"/>
      </dsp:txXfrm>
    </dsp:sp>
    <dsp:sp modelId="{1F45B3FA-447A-4DE8-B8CB-B038C26AA70B}">
      <dsp:nvSpPr>
        <dsp:cNvPr id="0" name=""/>
        <dsp:cNvSpPr/>
      </dsp:nvSpPr>
      <dsp:spPr>
        <a:xfrm>
          <a:off x="1374451" y="1560500"/>
          <a:ext cx="2416258" cy="2416258"/>
        </a:xfrm>
        <a:prstGeom prst="ellipse">
          <a:avLst/>
        </a:prstGeom>
        <a:solidFill>
          <a:srgbClr val="257E8C">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mi-NZ" sz="1600" kern="1200"/>
            <a:t>GP Supervisor Responsibilities</a:t>
          </a:r>
          <a:endParaRPr lang="en-NZ" sz="1600" kern="1200"/>
        </a:p>
      </dsp:txBody>
      <dsp:txXfrm>
        <a:off x="1601982" y="2184700"/>
        <a:ext cx="1449755" cy="13289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130287-EC5C-4BB0-9489-0525EB89B3F7}">
      <dsp:nvSpPr>
        <dsp:cNvPr id="0" name=""/>
        <dsp:cNvSpPr/>
      </dsp:nvSpPr>
      <dsp:spPr>
        <a:xfrm rot="5400000">
          <a:off x="-176410" y="178091"/>
          <a:ext cx="1176072" cy="823251"/>
        </a:xfrm>
        <a:prstGeom prst="chevron">
          <a:avLst/>
        </a:prstGeom>
        <a:solidFill>
          <a:srgbClr val="257E8C"/>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1</a:t>
          </a:r>
          <a:endParaRPr lang="en-NZ" sz="2400" kern="1200"/>
        </a:p>
      </dsp:txBody>
      <dsp:txXfrm rot="-5400000">
        <a:off x="1" y="413307"/>
        <a:ext cx="823251" cy="352821"/>
      </dsp:txXfrm>
    </dsp:sp>
    <dsp:sp modelId="{B66311E2-CC90-4A7C-B553-22F76C9AB487}">
      <dsp:nvSpPr>
        <dsp:cNvPr id="0" name=""/>
        <dsp:cNvSpPr/>
      </dsp:nvSpPr>
      <dsp:spPr>
        <a:xfrm rot="5400000">
          <a:off x="4093401" y="-3268470"/>
          <a:ext cx="764447" cy="7304748"/>
        </a:xfrm>
        <a:prstGeom prst="round2SameRect">
          <a:avLst/>
        </a:prstGeom>
        <a:solidFill>
          <a:schemeClr val="lt1">
            <a:alpha val="90000"/>
            <a:hueOff val="0"/>
            <a:satOff val="0"/>
            <a:lumOff val="0"/>
            <a:alphaOff val="0"/>
          </a:schemeClr>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mi-NZ" sz="1300" kern="1200"/>
            <a:t>Understands the delegated activity</a:t>
          </a:r>
          <a:endParaRPr lang="en-NZ" sz="1300" kern="1200"/>
        </a:p>
      </dsp:txBody>
      <dsp:txXfrm rot="-5400000">
        <a:off x="823251" y="38997"/>
        <a:ext cx="7267431" cy="689813"/>
      </dsp:txXfrm>
    </dsp:sp>
    <dsp:sp modelId="{453BC17C-ECA3-4308-ABD1-C91C7A8D5F5B}">
      <dsp:nvSpPr>
        <dsp:cNvPr id="0" name=""/>
        <dsp:cNvSpPr/>
      </dsp:nvSpPr>
      <dsp:spPr>
        <a:xfrm rot="5400000">
          <a:off x="-176410" y="1237899"/>
          <a:ext cx="1176072" cy="823251"/>
        </a:xfrm>
        <a:prstGeom prst="chevron">
          <a:avLst/>
        </a:prstGeom>
        <a:solidFill>
          <a:srgbClr val="257E8C"/>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2</a:t>
          </a:r>
          <a:endParaRPr lang="en-NZ" sz="2400" kern="1200"/>
        </a:p>
      </dsp:txBody>
      <dsp:txXfrm rot="-5400000">
        <a:off x="1" y="1473115"/>
        <a:ext cx="823251" cy="352821"/>
      </dsp:txXfrm>
    </dsp:sp>
    <dsp:sp modelId="{B027B91E-5A4E-4841-B5C6-954ACC57C84F}">
      <dsp:nvSpPr>
        <dsp:cNvPr id="0" name=""/>
        <dsp:cNvSpPr/>
      </dsp:nvSpPr>
      <dsp:spPr>
        <a:xfrm rot="5400000">
          <a:off x="4093401" y="-2208662"/>
          <a:ext cx="764447" cy="7304748"/>
        </a:xfrm>
        <a:prstGeom prst="round2SameRect">
          <a:avLst/>
        </a:prstGeom>
        <a:solidFill>
          <a:schemeClr val="lt1">
            <a:alpha val="90000"/>
            <a:hueOff val="0"/>
            <a:satOff val="0"/>
            <a:lumOff val="0"/>
            <a:alphaOff val="0"/>
          </a:schemeClr>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mi-NZ" sz="1300" kern="1200"/>
            <a:t>Has received training in the delegated activity and that this has been recorded</a:t>
          </a:r>
          <a:endParaRPr lang="en-NZ" sz="1300" kern="1200"/>
        </a:p>
      </dsp:txBody>
      <dsp:txXfrm rot="-5400000">
        <a:off x="823251" y="1098805"/>
        <a:ext cx="7267431" cy="689813"/>
      </dsp:txXfrm>
    </dsp:sp>
    <dsp:sp modelId="{E8951F8E-BC9A-47D7-8063-E14375FA7076}">
      <dsp:nvSpPr>
        <dsp:cNvPr id="0" name=""/>
        <dsp:cNvSpPr/>
      </dsp:nvSpPr>
      <dsp:spPr>
        <a:xfrm rot="5400000">
          <a:off x="-176410" y="2297707"/>
          <a:ext cx="1176072" cy="823251"/>
        </a:xfrm>
        <a:prstGeom prst="chevron">
          <a:avLst/>
        </a:prstGeom>
        <a:solidFill>
          <a:srgbClr val="257E8C"/>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3</a:t>
          </a:r>
          <a:endParaRPr lang="en-NZ" sz="2400" kern="1200"/>
        </a:p>
      </dsp:txBody>
      <dsp:txXfrm rot="-5400000">
        <a:off x="1" y="2532923"/>
        <a:ext cx="823251" cy="352821"/>
      </dsp:txXfrm>
    </dsp:sp>
    <dsp:sp modelId="{48715BC8-5020-4B81-9F88-EDB3F99671F2}">
      <dsp:nvSpPr>
        <dsp:cNvPr id="0" name=""/>
        <dsp:cNvSpPr/>
      </dsp:nvSpPr>
      <dsp:spPr>
        <a:xfrm rot="5400000">
          <a:off x="4093401" y="-1148853"/>
          <a:ext cx="764447" cy="7304748"/>
        </a:xfrm>
        <a:prstGeom prst="round2SameRect">
          <a:avLst/>
        </a:prstGeom>
        <a:solidFill>
          <a:schemeClr val="lt1">
            <a:alpha val="90000"/>
            <a:hueOff val="0"/>
            <a:satOff val="0"/>
            <a:lumOff val="0"/>
            <a:alphaOff val="0"/>
          </a:schemeClr>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mi-NZ" sz="1300" kern="1200"/>
            <a:t>Knows when to escalate a result to a duty clinican and the process of how to do this</a:t>
          </a:r>
          <a:endParaRPr lang="en-NZ" sz="1300" kern="1200"/>
        </a:p>
      </dsp:txBody>
      <dsp:txXfrm rot="-5400000">
        <a:off x="823251" y="2158614"/>
        <a:ext cx="7267431" cy="689813"/>
      </dsp:txXfrm>
    </dsp:sp>
    <dsp:sp modelId="{241A1983-D1B9-4C4B-912B-0F6D0417B1B2}">
      <dsp:nvSpPr>
        <dsp:cNvPr id="0" name=""/>
        <dsp:cNvSpPr/>
      </dsp:nvSpPr>
      <dsp:spPr>
        <a:xfrm rot="5400000">
          <a:off x="-176410" y="3357516"/>
          <a:ext cx="1176072" cy="823251"/>
        </a:xfrm>
        <a:prstGeom prst="chevron">
          <a:avLst/>
        </a:prstGeom>
        <a:solidFill>
          <a:srgbClr val="257E8C"/>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4</a:t>
          </a:r>
          <a:endParaRPr lang="en-NZ" sz="2400" kern="1200"/>
        </a:p>
      </dsp:txBody>
      <dsp:txXfrm rot="-5400000">
        <a:off x="1" y="3592732"/>
        <a:ext cx="823251" cy="352821"/>
      </dsp:txXfrm>
    </dsp:sp>
    <dsp:sp modelId="{F27569B8-BA03-4FA2-AE6D-2FACDE33F6F7}">
      <dsp:nvSpPr>
        <dsp:cNvPr id="0" name=""/>
        <dsp:cNvSpPr/>
      </dsp:nvSpPr>
      <dsp:spPr>
        <a:xfrm rot="5400000">
          <a:off x="4093401" y="-89045"/>
          <a:ext cx="764447" cy="7304748"/>
        </a:xfrm>
        <a:prstGeom prst="round2SameRect">
          <a:avLst/>
        </a:prstGeom>
        <a:solidFill>
          <a:schemeClr val="lt1">
            <a:alpha val="90000"/>
            <a:hueOff val="0"/>
            <a:satOff val="0"/>
            <a:lumOff val="0"/>
            <a:alphaOff val="0"/>
          </a:schemeClr>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mi-NZ" sz="1300" kern="1200"/>
            <a:t>Knows that if a result is not able to be managed in the delegation framework, then it is to be left in the inbox for review by the requesting clinician</a:t>
          </a:r>
          <a:endParaRPr lang="en-NZ" sz="1300" kern="1200"/>
        </a:p>
      </dsp:txBody>
      <dsp:txXfrm rot="-5400000">
        <a:off x="823251" y="3218422"/>
        <a:ext cx="7267431" cy="689813"/>
      </dsp:txXfrm>
    </dsp:sp>
    <dsp:sp modelId="{BA087116-3DDD-4C48-8EB0-5B15989090FB}">
      <dsp:nvSpPr>
        <dsp:cNvPr id="0" name=""/>
        <dsp:cNvSpPr/>
      </dsp:nvSpPr>
      <dsp:spPr>
        <a:xfrm rot="5400000">
          <a:off x="-176410" y="4417324"/>
          <a:ext cx="1176072" cy="823251"/>
        </a:xfrm>
        <a:prstGeom prst="chevron">
          <a:avLst/>
        </a:prstGeom>
        <a:solidFill>
          <a:srgbClr val="257E8C"/>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5</a:t>
          </a:r>
          <a:endParaRPr lang="en-NZ" sz="2400" kern="1200"/>
        </a:p>
      </dsp:txBody>
      <dsp:txXfrm rot="-5400000">
        <a:off x="1" y="4652540"/>
        <a:ext cx="823251" cy="352821"/>
      </dsp:txXfrm>
    </dsp:sp>
    <dsp:sp modelId="{34126BD2-4740-47BE-9EA1-FD886DD08750}">
      <dsp:nvSpPr>
        <dsp:cNvPr id="0" name=""/>
        <dsp:cNvSpPr/>
      </dsp:nvSpPr>
      <dsp:spPr>
        <a:xfrm rot="5400000">
          <a:off x="4093401" y="970763"/>
          <a:ext cx="764447" cy="7304748"/>
        </a:xfrm>
        <a:prstGeom prst="round2SameRect">
          <a:avLst/>
        </a:prstGeom>
        <a:solidFill>
          <a:schemeClr val="lt1">
            <a:alpha val="90000"/>
            <a:hueOff val="0"/>
            <a:satOff val="0"/>
            <a:lumOff val="0"/>
            <a:alphaOff val="0"/>
          </a:schemeClr>
        </a:solidFill>
        <a:ln w="12700" cap="flat" cmpd="sng" algn="ctr">
          <a:solidFill>
            <a:srgbClr val="257E8C"/>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mi-NZ" sz="1300" kern="1200"/>
            <a:t>That the clinical assistant understands they should not file any inbox result unless this is both allowed within the delegation framework, and the clinical Notes associated with the result include documentation that makes it clear there is no follow up required of normal results</a:t>
          </a:r>
          <a:endParaRPr lang="en-NZ" sz="1300" kern="1200"/>
        </a:p>
      </dsp:txBody>
      <dsp:txXfrm rot="-5400000">
        <a:off x="823251" y="4278231"/>
        <a:ext cx="7267431" cy="6898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130287-EC5C-4BB0-9489-0525EB89B3F7}">
      <dsp:nvSpPr>
        <dsp:cNvPr id="0" name=""/>
        <dsp:cNvSpPr/>
      </dsp:nvSpPr>
      <dsp:spPr>
        <a:xfrm rot="5400000">
          <a:off x="-176410" y="178091"/>
          <a:ext cx="1176072" cy="823251"/>
        </a:xfrm>
        <a:prstGeom prst="chevron">
          <a:avLst/>
        </a:prstGeom>
        <a:solidFill>
          <a:srgbClr val="93959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1</a:t>
          </a:r>
          <a:endParaRPr lang="en-NZ" sz="2400" kern="1200"/>
        </a:p>
      </dsp:txBody>
      <dsp:txXfrm rot="-5400000">
        <a:off x="1" y="413307"/>
        <a:ext cx="823251" cy="352821"/>
      </dsp:txXfrm>
    </dsp:sp>
    <dsp:sp modelId="{B66311E2-CC90-4A7C-B553-22F76C9AB487}">
      <dsp:nvSpPr>
        <dsp:cNvPr id="0" name=""/>
        <dsp:cNvSpPr/>
      </dsp:nvSpPr>
      <dsp:spPr>
        <a:xfrm rot="5400000">
          <a:off x="4093401" y="-3268470"/>
          <a:ext cx="764447" cy="7304748"/>
        </a:xfrm>
        <a:prstGeom prst="round2SameRect">
          <a:avLst/>
        </a:prstGeom>
        <a:solidFill>
          <a:schemeClr val="lt1">
            <a:alpha val="90000"/>
            <a:hueOff val="0"/>
            <a:satOff val="0"/>
            <a:lumOff val="0"/>
            <a:alphaOff val="0"/>
          </a:schemeClr>
        </a:solidFill>
        <a:ln w="12700" cap="flat" cmpd="sng" algn="ctr">
          <a:solidFill>
            <a:srgbClr val="93959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mi-NZ" sz="1200" kern="1200"/>
            <a:t>The clinical assistant performing the delegated activity is accountable for their own actions</a:t>
          </a:r>
          <a:endParaRPr lang="en-NZ" sz="1200" kern="1200"/>
        </a:p>
      </dsp:txBody>
      <dsp:txXfrm rot="-5400000">
        <a:off x="823251" y="38997"/>
        <a:ext cx="7267431" cy="689813"/>
      </dsp:txXfrm>
    </dsp:sp>
    <dsp:sp modelId="{453BC17C-ECA3-4308-ABD1-C91C7A8D5F5B}">
      <dsp:nvSpPr>
        <dsp:cNvPr id="0" name=""/>
        <dsp:cNvSpPr/>
      </dsp:nvSpPr>
      <dsp:spPr>
        <a:xfrm rot="5400000">
          <a:off x="-176410" y="1237899"/>
          <a:ext cx="1176072" cy="823251"/>
        </a:xfrm>
        <a:prstGeom prst="chevron">
          <a:avLst/>
        </a:prstGeom>
        <a:solidFill>
          <a:srgbClr val="93959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2</a:t>
          </a:r>
          <a:endParaRPr lang="en-NZ" sz="2400" kern="1200"/>
        </a:p>
      </dsp:txBody>
      <dsp:txXfrm rot="-5400000">
        <a:off x="1" y="1473115"/>
        <a:ext cx="823251" cy="352821"/>
      </dsp:txXfrm>
    </dsp:sp>
    <dsp:sp modelId="{B027B91E-5A4E-4841-B5C6-954ACC57C84F}">
      <dsp:nvSpPr>
        <dsp:cNvPr id="0" name=""/>
        <dsp:cNvSpPr/>
      </dsp:nvSpPr>
      <dsp:spPr>
        <a:xfrm rot="5400000">
          <a:off x="4093401" y="-2208662"/>
          <a:ext cx="764447" cy="7304748"/>
        </a:xfrm>
        <a:prstGeom prst="round2SameRect">
          <a:avLst/>
        </a:prstGeom>
        <a:solidFill>
          <a:schemeClr val="lt1">
            <a:alpha val="90000"/>
            <a:hueOff val="0"/>
            <a:satOff val="0"/>
            <a:lumOff val="0"/>
            <a:alphaOff val="0"/>
          </a:schemeClr>
        </a:solidFill>
        <a:ln w="12700" cap="flat" cmpd="sng" algn="ctr">
          <a:solidFill>
            <a:srgbClr val="93959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mi-NZ" sz="1200" kern="1200"/>
            <a:t>The clinical assistant must inform their Supervisor if they have not been trained to actions information in the delegation framework</a:t>
          </a:r>
          <a:endParaRPr lang="en-NZ" sz="1200" kern="1200"/>
        </a:p>
      </dsp:txBody>
      <dsp:txXfrm rot="-5400000">
        <a:off x="823251" y="1098805"/>
        <a:ext cx="7267431" cy="689813"/>
      </dsp:txXfrm>
    </dsp:sp>
    <dsp:sp modelId="{E8951F8E-BC9A-47D7-8063-E14375FA7076}">
      <dsp:nvSpPr>
        <dsp:cNvPr id="0" name=""/>
        <dsp:cNvSpPr/>
      </dsp:nvSpPr>
      <dsp:spPr>
        <a:xfrm rot="5400000">
          <a:off x="-176410" y="2297707"/>
          <a:ext cx="1176072" cy="823251"/>
        </a:xfrm>
        <a:prstGeom prst="chevron">
          <a:avLst/>
        </a:prstGeom>
        <a:solidFill>
          <a:srgbClr val="93959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3</a:t>
          </a:r>
          <a:endParaRPr lang="en-NZ" sz="2400" kern="1200"/>
        </a:p>
      </dsp:txBody>
      <dsp:txXfrm rot="-5400000">
        <a:off x="1" y="2532923"/>
        <a:ext cx="823251" cy="352821"/>
      </dsp:txXfrm>
    </dsp:sp>
    <dsp:sp modelId="{48715BC8-5020-4B81-9F88-EDB3F99671F2}">
      <dsp:nvSpPr>
        <dsp:cNvPr id="0" name=""/>
        <dsp:cNvSpPr/>
      </dsp:nvSpPr>
      <dsp:spPr>
        <a:xfrm rot="5400000">
          <a:off x="4093401" y="-1148853"/>
          <a:ext cx="764447" cy="7304748"/>
        </a:xfrm>
        <a:prstGeom prst="round2SameRect">
          <a:avLst/>
        </a:prstGeom>
        <a:solidFill>
          <a:schemeClr val="lt1">
            <a:alpha val="90000"/>
            <a:hueOff val="0"/>
            <a:satOff val="0"/>
            <a:lumOff val="0"/>
            <a:alphaOff val="0"/>
          </a:schemeClr>
        </a:solidFill>
        <a:ln w="12700" cap="flat" cmpd="sng" algn="ctr">
          <a:solidFill>
            <a:srgbClr val="93959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mi-NZ" sz="1200" kern="1200"/>
            <a:t>If the clinical assistant does not understand how to apply the delegation framework to a results, or consider that it sits outside the delegation framework, they must leave that results in the inbox to be reviewed by a requesting clinician</a:t>
          </a:r>
          <a:endParaRPr lang="en-NZ" sz="1200" kern="1200"/>
        </a:p>
      </dsp:txBody>
      <dsp:txXfrm rot="-5400000">
        <a:off x="823251" y="2158614"/>
        <a:ext cx="7267431" cy="689813"/>
      </dsp:txXfrm>
    </dsp:sp>
    <dsp:sp modelId="{241A1983-D1B9-4C4B-912B-0F6D0417B1B2}">
      <dsp:nvSpPr>
        <dsp:cNvPr id="0" name=""/>
        <dsp:cNvSpPr/>
      </dsp:nvSpPr>
      <dsp:spPr>
        <a:xfrm rot="5400000">
          <a:off x="-176410" y="3357516"/>
          <a:ext cx="1176072" cy="823251"/>
        </a:xfrm>
        <a:prstGeom prst="chevron">
          <a:avLst/>
        </a:prstGeom>
        <a:solidFill>
          <a:srgbClr val="93959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4</a:t>
          </a:r>
          <a:endParaRPr lang="en-NZ" sz="2400" kern="1200"/>
        </a:p>
      </dsp:txBody>
      <dsp:txXfrm rot="-5400000">
        <a:off x="1" y="3592732"/>
        <a:ext cx="823251" cy="352821"/>
      </dsp:txXfrm>
    </dsp:sp>
    <dsp:sp modelId="{F27569B8-BA03-4FA2-AE6D-2FACDE33F6F7}">
      <dsp:nvSpPr>
        <dsp:cNvPr id="0" name=""/>
        <dsp:cNvSpPr/>
      </dsp:nvSpPr>
      <dsp:spPr>
        <a:xfrm rot="5400000">
          <a:off x="4093401" y="-89045"/>
          <a:ext cx="764447" cy="7304748"/>
        </a:xfrm>
        <a:prstGeom prst="round2SameRect">
          <a:avLst/>
        </a:prstGeom>
        <a:solidFill>
          <a:schemeClr val="lt1">
            <a:alpha val="90000"/>
            <a:hueOff val="0"/>
            <a:satOff val="0"/>
            <a:lumOff val="0"/>
            <a:alphaOff val="0"/>
          </a:schemeClr>
        </a:solidFill>
        <a:ln w="12700" cap="flat" cmpd="sng" algn="ctr">
          <a:solidFill>
            <a:srgbClr val="93959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mi-NZ" sz="1200" kern="1200"/>
            <a:t>The clinical assistant should not file any inbox result unless this is both allowed within the delegation framework, and the clinical Notes associated with the results include documentation that there is no follow up required of normal results</a:t>
          </a:r>
          <a:endParaRPr lang="en-NZ" sz="1200" kern="1200"/>
        </a:p>
      </dsp:txBody>
      <dsp:txXfrm rot="-5400000">
        <a:off x="823251" y="3218422"/>
        <a:ext cx="7267431" cy="689813"/>
      </dsp:txXfrm>
    </dsp:sp>
    <dsp:sp modelId="{BA087116-3DDD-4C48-8EB0-5B15989090FB}">
      <dsp:nvSpPr>
        <dsp:cNvPr id="0" name=""/>
        <dsp:cNvSpPr/>
      </dsp:nvSpPr>
      <dsp:spPr>
        <a:xfrm rot="5400000">
          <a:off x="-176410" y="4417324"/>
          <a:ext cx="1176072" cy="823251"/>
        </a:xfrm>
        <a:prstGeom prst="chevron">
          <a:avLst/>
        </a:prstGeom>
        <a:solidFill>
          <a:srgbClr val="939598"/>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mi-NZ" sz="2400" kern="1200"/>
            <a:t>5</a:t>
          </a:r>
          <a:endParaRPr lang="en-NZ" sz="2400" kern="1200"/>
        </a:p>
      </dsp:txBody>
      <dsp:txXfrm rot="-5400000">
        <a:off x="1" y="4652540"/>
        <a:ext cx="823251" cy="352821"/>
      </dsp:txXfrm>
    </dsp:sp>
    <dsp:sp modelId="{34126BD2-4740-47BE-9EA1-FD886DD08750}">
      <dsp:nvSpPr>
        <dsp:cNvPr id="0" name=""/>
        <dsp:cNvSpPr/>
      </dsp:nvSpPr>
      <dsp:spPr>
        <a:xfrm rot="5400000">
          <a:off x="4093401" y="970763"/>
          <a:ext cx="764447" cy="7304748"/>
        </a:xfrm>
        <a:prstGeom prst="round2SameRect">
          <a:avLst/>
        </a:prstGeom>
        <a:solidFill>
          <a:schemeClr val="lt1">
            <a:alpha val="90000"/>
            <a:hueOff val="0"/>
            <a:satOff val="0"/>
            <a:lumOff val="0"/>
            <a:alphaOff val="0"/>
          </a:schemeClr>
        </a:solidFill>
        <a:ln w="12700" cap="flat" cmpd="sng" algn="ctr">
          <a:solidFill>
            <a:srgbClr val="939598"/>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mi-NZ" sz="1200" kern="1200"/>
            <a:t>The clinical assistant must follow the escalation protocols when this has been deemed the next step within the protocols, and if for some reason the duty clinician is unavailable, they must seek same day guidance from a senior member of the practice such as the Nurse team leader or practice manager</a:t>
          </a:r>
          <a:endParaRPr lang="en-NZ" sz="1200" kern="1200"/>
        </a:p>
      </dsp:txBody>
      <dsp:txXfrm rot="-5400000">
        <a:off x="823251" y="4278231"/>
        <a:ext cx="7267431" cy="6898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130287-EC5C-4BB0-9489-0525EB89B3F7}">
      <dsp:nvSpPr>
        <dsp:cNvPr id="0" name=""/>
        <dsp:cNvSpPr/>
      </dsp:nvSpPr>
      <dsp:spPr>
        <a:xfrm rot="5400000">
          <a:off x="-147439" y="150917"/>
          <a:ext cx="982927" cy="688049"/>
        </a:xfrm>
        <a:prstGeom prst="chevron">
          <a:avLst/>
        </a:prstGeom>
        <a:solidFill>
          <a:srgbClr val="74B2B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i-NZ" sz="2000" kern="1200"/>
            <a:t>1</a:t>
          </a:r>
          <a:endParaRPr lang="en-NZ" sz="2000" kern="1200"/>
        </a:p>
      </dsp:txBody>
      <dsp:txXfrm rot="-5400000">
        <a:off x="1" y="347503"/>
        <a:ext cx="688049" cy="294878"/>
      </dsp:txXfrm>
    </dsp:sp>
    <dsp:sp modelId="{B66311E2-CC90-4A7C-B553-22F76C9AB487}">
      <dsp:nvSpPr>
        <dsp:cNvPr id="0" name=""/>
        <dsp:cNvSpPr/>
      </dsp:nvSpPr>
      <dsp:spPr>
        <a:xfrm rot="5400000">
          <a:off x="4088573" y="-3397045"/>
          <a:ext cx="638902" cy="7439950"/>
        </a:xfrm>
        <a:prstGeom prst="round2SameRect">
          <a:avLst/>
        </a:prstGeom>
        <a:solidFill>
          <a:schemeClr val="lt1">
            <a:alpha val="90000"/>
            <a:hueOff val="0"/>
            <a:satOff val="0"/>
            <a:lumOff val="0"/>
            <a:alphaOff val="0"/>
          </a:schemeClr>
        </a:solidFill>
        <a:ln w="12700" cap="flat" cmpd="sng" algn="ctr">
          <a:solidFill>
            <a:srgbClr val="74B2B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mi-NZ" sz="1400" kern="1200"/>
            <a:t>Ensure the practice has a documented escalation protocols that enables the clinical assistant to hand over results within the same working day when deemed appropriate by the delegation framework</a:t>
          </a:r>
          <a:endParaRPr lang="en-NZ" sz="1400" kern="1200"/>
        </a:p>
      </dsp:txBody>
      <dsp:txXfrm rot="-5400000">
        <a:off x="688050" y="34667"/>
        <a:ext cx="7408761" cy="576524"/>
      </dsp:txXfrm>
    </dsp:sp>
    <dsp:sp modelId="{453BC17C-ECA3-4308-ABD1-C91C7A8D5F5B}">
      <dsp:nvSpPr>
        <dsp:cNvPr id="0" name=""/>
        <dsp:cNvSpPr/>
      </dsp:nvSpPr>
      <dsp:spPr>
        <a:xfrm rot="5400000">
          <a:off x="-147439" y="1036673"/>
          <a:ext cx="982927" cy="688049"/>
        </a:xfrm>
        <a:prstGeom prst="chevron">
          <a:avLst/>
        </a:prstGeom>
        <a:solidFill>
          <a:srgbClr val="74B2B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i-NZ" sz="2000" kern="1200"/>
            <a:t>2</a:t>
          </a:r>
          <a:endParaRPr lang="en-NZ" sz="2000" kern="1200"/>
        </a:p>
      </dsp:txBody>
      <dsp:txXfrm rot="-5400000">
        <a:off x="1" y="1233259"/>
        <a:ext cx="688049" cy="294878"/>
      </dsp:txXfrm>
    </dsp:sp>
    <dsp:sp modelId="{B027B91E-5A4E-4841-B5C6-954ACC57C84F}">
      <dsp:nvSpPr>
        <dsp:cNvPr id="0" name=""/>
        <dsp:cNvSpPr/>
      </dsp:nvSpPr>
      <dsp:spPr>
        <a:xfrm rot="5400000">
          <a:off x="4088573" y="-2511289"/>
          <a:ext cx="638902" cy="7439950"/>
        </a:xfrm>
        <a:prstGeom prst="round2SameRect">
          <a:avLst/>
        </a:prstGeom>
        <a:solidFill>
          <a:schemeClr val="lt1">
            <a:alpha val="90000"/>
            <a:hueOff val="0"/>
            <a:satOff val="0"/>
            <a:lumOff val="0"/>
            <a:alphaOff val="0"/>
          </a:schemeClr>
        </a:solidFill>
        <a:ln w="12700" cap="flat" cmpd="sng" algn="ctr">
          <a:solidFill>
            <a:srgbClr val="74B2B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mi-NZ" sz="1400" kern="1200"/>
            <a:t>Ensure the clinical team at the practice is aware of the escalation framework and their responsibilities within this</a:t>
          </a:r>
          <a:endParaRPr lang="en-NZ" sz="1400" kern="1200"/>
        </a:p>
      </dsp:txBody>
      <dsp:txXfrm rot="-5400000">
        <a:off x="688050" y="920423"/>
        <a:ext cx="7408761" cy="576524"/>
      </dsp:txXfrm>
    </dsp:sp>
    <dsp:sp modelId="{E8951F8E-BC9A-47D7-8063-E14375FA7076}">
      <dsp:nvSpPr>
        <dsp:cNvPr id="0" name=""/>
        <dsp:cNvSpPr/>
      </dsp:nvSpPr>
      <dsp:spPr>
        <a:xfrm rot="5400000">
          <a:off x="-147439" y="1922430"/>
          <a:ext cx="982927" cy="688049"/>
        </a:xfrm>
        <a:prstGeom prst="chevron">
          <a:avLst/>
        </a:prstGeom>
        <a:solidFill>
          <a:srgbClr val="74B2B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i-NZ" sz="2000" kern="1200"/>
            <a:t>3</a:t>
          </a:r>
          <a:endParaRPr lang="en-NZ" sz="2000" kern="1200"/>
        </a:p>
      </dsp:txBody>
      <dsp:txXfrm rot="-5400000">
        <a:off x="1" y="2119016"/>
        <a:ext cx="688049" cy="294878"/>
      </dsp:txXfrm>
    </dsp:sp>
    <dsp:sp modelId="{48715BC8-5020-4B81-9F88-EDB3F99671F2}">
      <dsp:nvSpPr>
        <dsp:cNvPr id="0" name=""/>
        <dsp:cNvSpPr/>
      </dsp:nvSpPr>
      <dsp:spPr>
        <a:xfrm rot="5400000">
          <a:off x="4088573" y="-1625532"/>
          <a:ext cx="638902" cy="7439950"/>
        </a:xfrm>
        <a:prstGeom prst="round2SameRect">
          <a:avLst/>
        </a:prstGeom>
        <a:solidFill>
          <a:schemeClr val="lt1">
            <a:alpha val="90000"/>
            <a:hueOff val="0"/>
            <a:satOff val="0"/>
            <a:lumOff val="0"/>
            <a:alphaOff val="0"/>
          </a:schemeClr>
        </a:solidFill>
        <a:ln w="12700" cap="flat" cmpd="sng" algn="ctr">
          <a:solidFill>
            <a:srgbClr val="74B2B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mi-NZ" sz="1400" kern="1200"/>
            <a:t>Ensure there is a named Supervisor within the practice for the clinical assistant who is available on a regular bases to provide support, training, and advice</a:t>
          </a:r>
          <a:endParaRPr lang="en-NZ" sz="1400" kern="1200"/>
        </a:p>
      </dsp:txBody>
      <dsp:txXfrm rot="-5400000">
        <a:off x="688050" y="1806180"/>
        <a:ext cx="7408761" cy="576524"/>
      </dsp:txXfrm>
    </dsp:sp>
    <dsp:sp modelId="{241A1983-D1B9-4C4B-912B-0F6D0417B1B2}">
      <dsp:nvSpPr>
        <dsp:cNvPr id="0" name=""/>
        <dsp:cNvSpPr/>
      </dsp:nvSpPr>
      <dsp:spPr>
        <a:xfrm rot="5400000">
          <a:off x="-147439" y="2808187"/>
          <a:ext cx="982927" cy="688049"/>
        </a:xfrm>
        <a:prstGeom prst="chevron">
          <a:avLst/>
        </a:prstGeom>
        <a:solidFill>
          <a:srgbClr val="74B2B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i-NZ" sz="2000" kern="1200"/>
            <a:t>4</a:t>
          </a:r>
          <a:endParaRPr lang="en-NZ" sz="2000" kern="1200"/>
        </a:p>
      </dsp:txBody>
      <dsp:txXfrm rot="-5400000">
        <a:off x="1" y="3004773"/>
        <a:ext cx="688049" cy="294878"/>
      </dsp:txXfrm>
    </dsp:sp>
    <dsp:sp modelId="{F27569B8-BA03-4FA2-AE6D-2FACDE33F6F7}">
      <dsp:nvSpPr>
        <dsp:cNvPr id="0" name=""/>
        <dsp:cNvSpPr/>
      </dsp:nvSpPr>
      <dsp:spPr>
        <a:xfrm rot="5400000">
          <a:off x="4088573" y="-739775"/>
          <a:ext cx="638902" cy="7439950"/>
        </a:xfrm>
        <a:prstGeom prst="round2SameRect">
          <a:avLst/>
        </a:prstGeom>
        <a:solidFill>
          <a:schemeClr val="lt1">
            <a:alpha val="90000"/>
            <a:hueOff val="0"/>
            <a:satOff val="0"/>
            <a:lumOff val="0"/>
            <a:alphaOff val="0"/>
          </a:schemeClr>
        </a:solidFill>
        <a:ln w="12700" cap="flat" cmpd="sng" algn="ctr">
          <a:solidFill>
            <a:srgbClr val="74B2B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mi-NZ" sz="1400" kern="1200"/>
            <a:t>Ensure the Supervisor has time available to audit a minimum of 5 records per week where the clinical assistant has processed results under the delegation framework</a:t>
          </a:r>
          <a:endParaRPr lang="en-NZ" sz="1400" kern="1200"/>
        </a:p>
      </dsp:txBody>
      <dsp:txXfrm rot="-5400000">
        <a:off x="688050" y="2691937"/>
        <a:ext cx="7408761" cy="576524"/>
      </dsp:txXfrm>
    </dsp:sp>
    <dsp:sp modelId="{BA087116-3DDD-4C48-8EB0-5B15989090FB}">
      <dsp:nvSpPr>
        <dsp:cNvPr id="0" name=""/>
        <dsp:cNvSpPr/>
      </dsp:nvSpPr>
      <dsp:spPr>
        <a:xfrm rot="5400000">
          <a:off x="-147439" y="3693944"/>
          <a:ext cx="982927" cy="688049"/>
        </a:xfrm>
        <a:prstGeom prst="chevron">
          <a:avLst/>
        </a:prstGeom>
        <a:solidFill>
          <a:srgbClr val="74B2B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i-NZ" sz="2000" kern="1200"/>
            <a:t>5</a:t>
          </a:r>
          <a:endParaRPr lang="en-NZ" sz="2000" kern="1200"/>
        </a:p>
      </dsp:txBody>
      <dsp:txXfrm rot="-5400000">
        <a:off x="1" y="3890530"/>
        <a:ext cx="688049" cy="294878"/>
      </dsp:txXfrm>
    </dsp:sp>
    <dsp:sp modelId="{34126BD2-4740-47BE-9EA1-FD886DD08750}">
      <dsp:nvSpPr>
        <dsp:cNvPr id="0" name=""/>
        <dsp:cNvSpPr/>
      </dsp:nvSpPr>
      <dsp:spPr>
        <a:xfrm rot="5400000">
          <a:off x="4088573" y="145980"/>
          <a:ext cx="638902" cy="7439950"/>
        </a:xfrm>
        <a:prstGeom prst="round2SameRect">
          <a:avLst/>
        </a:prstGeom>
        <a:solidFill>
          <a:schemeClr val="lt1">
            <a:alpha val="90000"/>
            <a:hueOff val="0"/>
            <a:satOff val="0"/>
            <a:lumOff val="0"/>
            <a:alphaOff val="0"/>
          </a:schemeClr>
        </a:solidFill>
        <a:ln w="12700" cap="flat" cmpd="sng" algn="ctr">
          <a:solidFill>
            <a:srgbClr val="74B2B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mi-NZ" sz="1400" kern="1200"/>
            <a:t>Ensure the clinical assistant has completed training in use of the delegation framework before being expected to begin undertaking the role</a:t>
          </a:r>
          <a:endParaRPr lang="en-NZ" sz="1400" kern="1200"/>
        </a:p>
      </dsp:txBody>
      <dsp:txXfrm rot="-5400000">
        <a:off x="688050" y="3577693"/>
        <a:ext cx="7408761" cy="576524"/>
      </dsp:txXfrm>
    </dsp:sp>
    <dsp:sp modelId="{F7731253-5AE7-4DC3-AB0D-28D41C912AF0}">
      <dsp:nvSpPr>
        <dsp:cNvPr id="0" name=""/>
        <dsp:cNvSpPr/>
      </dsp:nvSpPr>
      <dsp:spPr>
        <a:xfrm rot="5400000">
          <a:off x="-147439" y="4579700"/>
          <a:ext cx="982927" cy="688049"/>
        </a:xfrm>
        <a:prstGeom prst="chevron">
          <a:avLst/>
        </a:prstGeom>
        <a:solidFill>
          <a:srgbClr val="74B2BA"/>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i-NZ" sz="2000" kern="1200"/>
            <a:t>6</a:t>
          </a:r>
          <a:endParaRPr lang="en-NZ" sz="2000" kern="1200"/>
        </a:p>
      </dsp:txBody>
      <dsp:txXfrm rot="-5400000">
        <a:off x="1" y="4776286"/>
        <a:ext cx="688049" cy="294878"/>
      </dsp:txXfrm>
    </dsp:sp>
    <dsp:sp modelId="{75526303-D5CE-42BE-BD5F-81C4CC26C9D8}">
      <dsp:nvSpPr>
        <dsp:cNvPr id="0" name=""/>
        <dsp:cNvSpPr/>
      </dsp:nvSpPr>
      <dsp:spPr>
        <a:xfrm rot="5400000">
          <a:off x="4088573" y="1031737"/>
          <a:ext cx="638902" cy="7439950"/>
        </a:xfrm>
        <a:prstGeom prst="round2SameRect">
          <a:avLst/>
        </a:prstGeom>
        <a:solidFill>
          <a:schemeClr val="lt1">
            <a:alpha val="90000"/>
            <a:hueOff val="0"/>
            <a:satOff val="0"/>
            <a:lumOff val="0"/>
            <a:alphaOff val="0"/>
          </a:schemeClr>
        </a:solidFill>
        <a:ln w="12700" cap="flat" cmpd="sng" algn="ctr">
          <a:solidFill>
            <a:srgbClr val="74B2B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mi-NZ" sz="1400" kern="1200"/>
            <a:t>Ensure the clinical assistant has a position description and understands their delegated activities</a:t>
          </a:r>
          <a:endParaRPr lang="en-NZ" sz="1400" kern="1200"/>
        </a:p>
      </dsp:txBody>
      <dsp:txXfrm rot="-5400000">
        <a:off x="688050" y="4463450"/>
        <a:ext cx="7408761" cy="5765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AD1FB-D43D-4AD8-AF0F-1871C7520D20}">
      <dsp:nvSpPr>
        <dsp:cNvPr id="0" name=""/>
        <dsp:cNvSpPr/>
      </dsp:nvSpPr>
      <dsp:spPr>
        <a:xfrm rot="5400000">
          <a:off x="4791866" y="127674"/>
          <a:ext cx="1937168" cy="1685336"/>
        </a:xfrm>
        <a:prstGeom prst="hexagon">
          <a:avLst>
            <a:gd name="adj" fmla="val 25000"/>
            <a:gd name="vf" fmla="val 115470"/>
          </a:avLst>
        </a:prstGeom>
        <a:solidFill>
          <a:srgbClr val="257E9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mi-NZ" sz="1700" kern="1200"/>
            <a:t>Referral received or waitlist letter</a:t>
          </a:r>
          <a:endParaRPr lang="en-NZ" sz="1700" kern="1200"/>
        </a:p>
      </dsp:txBody>
      <dsp:txXfrm rot="-5400000">
        <a:off x="5180414" y="303633"/>
        <a:ext cx="1160072" cy="1333418"/>
      </dsp:txXfrm>
    </dsp:sp>
    <dsp:sp modelId="{C16F81F5-D3AB-4C77-A84F-9985FB3F5D9C}">
      <dsp:nvSpPr>
        <dsp:cNvPr id="0" name=""/>
        <dsp:cNvSpPr/>
      </dsp:nvSpPr>
      <dsp:spPr>
        <a:xfrm>
          <a:off x="6654260" y="389192"/>
          <a:ext cx="2161880" cy="1162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mi-NZ" sz="1300" kern="1200"/>
            <a:t>Letter from department acknowledging the referral, sometimes with an accompanying comment regarding expected time to appointment</a:t>
          </a:r>
          <a:endParaRPr lang="en-NZ" sz="1300" kern="1200"/>
        </a:p>
      </dsp:txBody>
      <dsp:txXfrm>
        <a:off x="6654260" y="389192"/>
        <a:ext cx="2161880" cy="1162301"/>
      </dsp:txXfrm>
    </dsp:sp>
    <dsp:sp modelId="{0F6334C4-8135-4621-9778-73FB8799693F}">
      <dsp:nvSpPr>
        <dsp:cNvPr id="0" name=""/>
        <dsp:cNvSpPr/>
      </dsp:nvSpPr>
      <dsp:spPr>
        <a:xfrm rot="5400000">
          <a:off x="2971703" y="127674"/>
          <a:ext cx="1937168" cy="1685336"/>
        </a:xfrm>
        <a:prstGeom prst="hexagon">
          <a:avLst>
            <a:gd name="adj" fmla="val 25000"/>
            <a:gd name="vf" fmla="val 115470"/>
          </a:avLst>
        </a:prstGeom>
        <a:solidFill>
          <a:srgbClr val="41404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NZ" sz="3600" kern="1200"/>
        </a:p>
      </dsp:txBody>
      <dsp:txXfrm rot="-5400000">
        <a:off x="3360251" y="303633"/>
        <a:ext cx="1160072" cy="1333418"/>
      </dsp:txXfrm>
    </dsp:sp>
    <dsp:sp modelId="{9123992D-620B-41E4-B01C-9CF5225CDB8E}">
      <dsp:nvSpPr>
        <dsp:cNvPr id="0" name=""/>
        <dsp:cNvSpPr/>
      </dsp:nvSpPr>
      <dsp:spPr>
        <a:xfrm rot="5400000">
          <a:off x="3878298" y="1771943"/>
          <a:ext cx="1937168" cy="1685336"/>
        </a:xfrm>
        <a:prstGeom prst="hexagon">
          <a:avLst>
            <a:gd name="adj" fmla="val 25000"/>
            <a:gd name="vf" fmla="val 115470"/>
          </a:avLst>
        </a:prstGeom>
        <a:solidFill>
          <a:srgbClr val="93959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mi-NZ" sz="1700" kern="1200"/>
            <a:t>Clinic or specialist letters</a:t>
          </a:r>
          <a:endParaRPr lang="en-NZ" sz="1700" kern="1200"/>
        </a:p>
      </dsp:txBody>
      <dsp:txXfrm rot="-5400000">
        <a:off x="4266846" y="1947902"/>
        <a:ext cx="1160072" cy="1333418"/>
      </dsp:txXfrm>
    </dsp:sp>
    <dsp:sp modelId="{8AB20BE2-9C06-46DB-B6A6-DB999A8421D4}">
      <dsp:nvSpPr>
        <dsp:cNvPr id="0" name=""/>
        <dsp:cNvSpPr/>
      </dsp:nvSpPr>
      <dsp:spPr>
        <a:xfrm>
          <a:off x="1842334" y="2033461"/>
          <a:ext cx="2092142" cy="1162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r" defTabSz="577850">
            <a:lnSpc>
              <a:spcPct val="90000"/>
            </a:lnSpc>
            <a:spcBef>
              <a:spcPct val="0"/>
            </a:spcBef>
            <a:spcAft>
              <a:spcPct val="35000"/>
            </a:spcAft>
            <a:buNone/>
          </a:pPr>
          <a:r>
            <a:rPr lang="mi-NZ" sz="1300" kern="1200"/>
            <a:t>Letters from a health care Professional outside the practice</a:t>
          </a:r>
          <a:endParaRPr lang="en-NZ" sz="1300" kern="1200"/>
        </a:p>
      </dsp:txBody>
      <dsp:txXfrm>
        <a:off x="1842334" y="2033461"/>
        <a:ext cx="2092142" cy="1162301"/>
      </dsp:txXfrm>
    </dsp:sp>
    <dsp:sp modelId="{59F586AD-8F6F-4B87-B36B-3AE7EC92C04C}">
      <dsp:nvSpPr>
        <dsp:cNvPr id="0" name=""/>
        <dsp:cNvSpPr/>
      </dsp:nvSpPr>
      <dsp:spPr>
        <a:xfrm rot="5400000">
          <a:off x="5698461" y="1771943"/>
          <a:ext cx="1937168" cy="1685336"/>
        </a:xfrm>
        <a:prstGeom prst="hexagon">
          <a:avLst>
            <a:gd name="adj" fmla="val 25000"/>
            <a:gd name="vf" fmla="val 115470"/>
          </a:avLst>
        </a:prstGeom>
        <a:solidFill>
          <a:srgbClr val="74B2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NZ" sz="3600" kern="1200"/>
        </a:p>
      </dsp:txBody>
      <dsp:txXfrm rot="-5400000">
        <a:off x="6087009" y="1947902"/>
        <a:ext cx="1160072" cy="1333418"/>
      </dsp:txXfrm>
    </dsp:sp>
    <dsp:sp modelId="{69E40A6C-E892-4741-B794-FF60AF1D6953}">
      <dsp:nvSpPr>
        <dsp:cNvPr id="0" name=""/>
        <dsp:cNvSpPr/>
      </dsp:nvSpPr>
      <dsp:spPr>
        <a:xfrm rot="5400000">
          <a:off x="4791866" y="3416212"/>
          <a:ext cx="1937168" cy="1685336"/>
        </a:xfrm>
        <a:prstGeom prst="hexagon">
          <a:avLst>
            <a:gd name="adj" fmla="val 25000"/>
            <a:gd name="vf" fmla="val 115470"/>
          </a:avLst>
        </a:prstGeom>
        <a:solidFill>
          <a:srgbClr val="F3702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mi-NZ" sz="1700" kern="1200"/>
            <a:t>Discharge letter</a:t>
          </a:r>
          <a:endParaRPr lang="en-NZ" sz="1700" kern="1200"/>
        </a:p>
      </dsp:txBody>
      <dsp:txXfrm rot="-5400000">
        <a:off x="5180414" y="3592171"/>
        <a:ext cx="1160072" cy="1333418"/>
      </dsp:txXfrm>
    </dsp:sp>
    <dsp:sp modelId="{A7ECF94E-AD6C-4DEB-8C46-EB4D6B1A7468}">
      <dsp:nvSpPr>
        <dsp:cNvPr id="0" name=""/>
        <dsp:cNvSpPr/>
      </dsp:nvSpPr>
      <dsp:spPr>
        <a:xfrm>
          <a:off x="6654260" y="3677730"/>
          <a:ext cx="2161880" cy="1162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mi-NZ" sz="1300" kern="1200"/>
            <a:t>Summary of care or admission done at the time the patient is discharged – could be from after Hours, Emergency department or hosptial speciality</a:t>
          </a:r>
          <a:endParaRPr lang="en-NZ" sz="1300" kern="1200"/>
        </a:p>
      </dsp:txBody>
      <dsp:txXfrm>
        <a:off x="6654260" y="3677730"/>
        <a:ext cx="2161880" cy="1162301"/>
      </dsp:txXfrm>
    </dsp:sp>
    <dsp:sp modelId="{B1A5F961-E958-4AA0-92CB-CC3036F45772}">
      <dsp:nvSpPr>
        <dsp:cNvPr id="0" name=""/>
        <dsp:cNvSpPr/>
      </dsp:nvSpPr>
      <dsp:spPr>
        <a:xfrm rot="5400000">
          <a:off x="2971703" y="3416212"/>
          <a:ext cx="1937168" cy="1685336"/>
        </a:xfrm>
        <a:prstGeom prst="hexagon">
          <a:avLst>
            <a:gd name="adj" fmla="val 25000"/>
            <a:gd name="vf" fmla="val 115470"/>
          </a:avLst>
        </a:prstGeom>
        <a:solidFill>
          <a:srgbClr val="80CFD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NZ" sz="3600" kern="1200"/>
        </a:p>
      </dsp:txBody>
      <dsp:txXfrm rot="-5400000">
        <a:off x="3360251" y="3592171"/>
        <a:ext cx="1160072" cy="1333418"/>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40F65-C7D9-422A-B15A-AEB79A99655B}" type="datetimeFigureOut">
              <a:rPr lang="en-NZ" smtClean="0"/>
              <a:t>23/03/2022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C5B66B-55AA-4376-A5EE-F054275D6F0F}" type="slidenum">
              <a:rPr lang="en-NZ" smtClean="0"/>
              <a:t>‹#›</a:t>
            </a:fld>
            <a:endParaRPr lang="en-NZ"/>
          </a:p>
        </p:txBody>
      </p:sp>
    </p:spTree>
    <p:extLst>
      <p:ext uri="{BB962C8B-B14F-4D97-AF65-F5344CB8AC3E}">
        <p14:creationId xmlns:p14="http://schemas.microsoft.com/office/powerpoint/2010/main" val="2923336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a:t>Kia ora koutou.</a:t>
            </a:r>
          </a:p>
          <a:p>
            <a:endParaRPr lang="mi-NZ" dirty="0"/>
          </a:p>
          <a:p>
            <a:r>
              <a:rPr lang="mi-NZ" dirty="0" err="1"/>
              <a:t>Today</a:t>
            </a:r>
            <a:r>
              <a:rPr lang="mi-NZ" dirty="0"/>
              <a:t> </a:t>
            </a:r>
            <a:r>
              <a:rPr lang="mi-NZ" dirty="0" err="1"/>
              <a:t>I’ll</a:t>
            </a:r>
            <a:r>
              <a:rPr lang="mi-NZ" dirty="0"/>
              <a:t> be Sharing our </a:t>
            </a:r>
            <a:r>
              <a:rPr lang="mi-NZ" dirty="0" err="1"/>
              <a:t>experiences</a:t>
            </a:r>
            <a:r>
              <a:rPr lang="mi-NZ" dirty="0"/>
              <a:t> with implementing the Clinical Assistant role within Tū Ora Compass Health.  </a:t>
            </a:r>
            <a:r>
              <a:rPr lang="mi-NZ" dirty="0" err="1"/>
              <a:t>I’ll</a:t>
            </a:r>
            <a:r>
              <a:rPr lang="mi-NZ" dirty="0"/>
              <a:t> </a:t>
            </a:r>
            <a:r>
              <a:rPr lang="mi-NZ" dirty="0" err="1"/>
              <a:t>give</a:t>
            </a:r>
            <a:r>
              <a:rPr lang="mi-NZ" dirty="0"/>
              <a:t> a </a:t>
            </a:r>
            <a:r>
              <a:rPr lang="mi-NZ" dirty="0" err="1"/>
              <a:t>brief</a:t>
            </a:r>
            <a:r>
              <a:rPr lang="mi-NZ" dirty="0"/>
              <a:t> overview of the background and how the role was developed, through to how the programme is </a:t>
            </a:r>
            <a:r>
              <a:rPr lang="mi-NZ" dirty="0" err="1"/>
              <a:t>going</a:t>
            </a:r>
            <a:r>
              <a:rPr lang="mi-NZ" dirty="0"/>
              <a:t> </a:t>
            </a:r>
            <a:r>
              <a:rPr lang="mi-NZ" dirty="0" err="1"/>
              <a:t>now</a:t>
            </a:r>
            <a:r>
              <a:rPr lang="mi-NZ" dirty="0"/>
              <a:t>. </a:t>
            </a:r>
          </a:p>
        </p:txBody>
      </p:sp>
      <p:sp>
        <p:nvSpPr>
          <p:cNvPr id="4" name="Slide Number Placeholder 3"/>
          <p:cNvSpPr>
            <a:spLocks noGrp="1"/>
          </p:cNvSpPr>
          <p:nvPr>
            <p:ph type="sldNum" sz="quarter" idx="5"/>
          </p:nvPr>
        </p:nvSpPr>
        <p:spPr/>
        <p:txBody>
          <a:bodyPr/>
          <a:lstStyle/>
          <a:p>
            <a:fld id="{A7C5B66B-55AA-4376-A5EE-F054275D6F0F}" type="slidenum">
              <a:rPr lang="en-NZ" smtClean="0"/>
              <a:t>1</a:t>
            </a:fld>
            <a:endParaRPr lang="en-NZ"/>
          </a:p>
        </p:txBody>
      </p:sp>
    </p:spTree>
    <p:extLst>
      <p:ext uri="{BB962C8B-B14F-4D97-AF65-F5344CB8AC3E}">
        <p14:creationId xmlns:p14="http://schemas.microsoft.com/office/powerpoint/2010/main" val="3352338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err="1"/>
              <a:t>Kirsty’s</a:t>
            </a:r>
            <a:r>
              <a:rPr lang="mi-NZ" dirty="0"/>
              <a:t> part...</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10</a:t>
            </a:fld>
            <a:endParaRPr lang="en-NZ"/>
          </a:p>
        </p:txBody>
      </p:sp>
    </p:spTree>
    <p:extLst>
      <p:ext uri="{BB962C8B-B14F-4D97-AF65-F5344CB8AC3E}">
        <p14:creationId xmlns:p14="http://schemas.microsoft.com/office/powerpoint/2010/main" val="66830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err="1"/>
              <a:t>Kirsty’s</a:t>
            </a:r>
            <a:r>
              <a:rPr lang="mi-NZ" dirty="0"/>
              <a:t> part...</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11</a:t>
            </a:fld>
            <a:endParaRPr lang="en-NZ"/>
          </a:p>
        </p:txBody>
      </p:sp>
    </p:spTree>
    <p:extLst>
      <p:ext uri="{BB962C8B-B14F-4D97-AF65-F5344CB8AC3E}">
        <p14:creationId xmlns:p14="http://schemas.microsoft.com/office/powerpoint/2010/main" val="356705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err="1"/>
              <a:t>Kirsty’s</a:t>
            </a:r>
            <a:r>
              <a:rPr lang="mi-NZ" dirty="0"/>
              <a:t> part...</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12</a:t>
            </a:fld>
            <a:endParaRPr lang="en-NZ"/>
          </a:p>
        </p:txBody>
      </p:sp>
    </p:spTree>
    <p:extLst>
      <p:ext uri="{BB962C8B-B14F-4D97-AF65-F5344CB8AC3E}">
        <p14:creationId xmlns:p14="http://schemas.microsoft.com/office/powerpoint/2010/main" val="1812720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err="1"/>
              <a:t>Kirsty’s</a:t>
            </a:r>
            <a:r>
              <a:rPr lang="mi-NZ" dirty="0"/>
              <a:t> part...</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13</a:t>
            </a:fld>
            <a:endParaRPr lang="en-NZ"/>
          </a:p>
        </p:txBody>
      </p:sp>
    </p:spTree>
    <p:extLst>
      <p:ext uri="{BB962C8B-B14F-4D97-AF65-F5344CB8AC3E}">
        <p14:creationId xmlns:p14="http://schemas.microsoft.com/office/powerpoint/2010/main" val="922193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err="1"/>
              <a:t>Kirsty’s</a:t>
            </a:r>
            <a:r>
              <a:rPr lang="mi-NZ" dirty="0"/>
              <a:t> part...</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14</a:t>
            </a:fld>
            <a:endParaRPr lang="en-NZ"/>
          </a:p>
        </p:txBody>
      </p:sp>
    </p:spTree>
    <p:extLst>
      <p:ext uri="{BB962C8B-B14F-4D97-AF65-F5344CB8AC3E}">
        <p14:creationId xmlns:p14="http://schemas.microsoft.com/office/powerpoint/2010/main" val="1791966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err="1"/>
              <a:t>Kirsty’s</a:t>
            </a:r>
            <a:r>
              <a:rPr lang="mi-NZ" dirty="0"/>
              <a:t> part...</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15</a:t>
            </a:fld>
            <a:endParaRPr lang="en-NZ"/>
          </a:p>
        </p:txBody>
      </p:sp>
    </p:spTree>
    <p:extLst>
      <p:ext uri="{BB962C8B-B14F-4D97-AF65-F5344CB8AC3E}">
        <p14:creationId xmlns:p14="http://schemas.microsoft.com/office/powerpoint/2010/main" val="993173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err="1"/>
              <a:t>Kirsty’s</a:t>
            </a:r>
            <a:r>
              <a:rPr lang="mi-NZ" dirty="0"/>
              <a:t> part..</a:t>
            </a:r>
          </a:p>
          <a:p>
            <a:endParaRPr lang="mi-NZ" dirty="0"/>
          </a:p>
          <a:p>
            <a:r>
              <a:rPr lang="mi-NZ" dirty="0"/>
              <a:t>Here is an Example of the training </a:t>
            </a:r>
            <a:r>
              <a:rPr lang="mi-NZ" dirty="0" err="1"/>
              <a:t>worksheets</a:t>
            </a:r>
            <a:r>
              <a:rPr lang="mi-NZ" dirty="0"/>
              <a:t> used during the </a:t>
            </a:r>
            <a:r>
              <a:rPr lang="mi-NZ" dirty="0" err="1"/>
              <a:t>bootamp</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16</a:t>
            </a:fld>
            <a:endParaRPr lang="en-NZ"/>
          </a:p>
        </p:txBody>
      </p:sp>
    </p:spTree>
    <p:extLst>
      <p:ext uri="{BB962C8B-B14F-4D97-AF65-F5344CB8AC3E}">
        <p14:creationId xmlns:p14="http://schemas.microsoft.com/office/powerpoint/2010/main" val="190794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17</a:t>
            </a:fld>
            <a:endParaRPr lang="en-NZ"/>
          </a:p>
        </p:txBody>
      </p:sp>
    </p:spTree>
    <p:extLst>
      <p:ext uri="{BB962C8B-B14F-4D97-AF65-F5344CB8AC3E}">
        <p14:creationId xmlns:p14="http://schemas.microsoft.com/office/powerpoint/2010/main" val="2975830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18</a:t>
            </a:fld>
            <a:endParaRPr lang="en-NZ"/>
          </a:p>
        </p:txBody>
      </p:sp>
    </p:spTree>
    <p:extLst>
      <p:ext uri="{BB962C8B-B14F-4D97-AF65-F5344CB8AC3E}">
        <p14:creationId xmlns:p14="http://schemas.microsoft.com/office/powerpoint/2010/main" val="2602659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a:t>The feel in general practice was overwhelming for our clinicians, particularly with inbox management and the amounting administration and paperwork burden experienced by GPs.</a:t>
            </a:r>
          </a:p>
          <a:p>
            <a:endParaRPr lang="en-NZ" dirty="0"/>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2. The GM Service Development (Mabli Jones), the Medical Director (Louise </a:t>
            </a:r>
            <a:r>
              <a:rPr lang="en-NZ" dirty="0" err="1"/>
              <a:t>Poynten</a:t>
            </a:r>
            <a:r>
              <a:rPr lang="en-NZ" dirty="0"/>
              <a:t>), and HCH Change Facilitator (Kim Teofilo) started to look at other ways to support clinicians.  Some examples included a Team-Based care approach to patient care, and a General Practice Assistant – a UK model used to support </a:t>
            </a:r>
            <a:r>
              <a:rPr lang="en-GB"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the GPs smooth running of clinics by performing the more routine administration and clinical tasks on behalf of the GP.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3. A Clinical Assistant role was developed to </a:t>
            </a:r>
            <a:r>
              <a:rPr lang="en-NZ" sz="1800" dirty="0">
                <a:effectLst/>
                <a:latin typeface="Arial" panose="020B0604020202020204" pitchFamily="34" charset="0"/>
                <a:ea typeface="Calibri" panose="020F0502020204030204" pitchFamily="34" charset="0"/>
                <a:cs typeface="Times New Roman" panose="02020603050405020304" pitchFamily="18" charset="0"/>
              </a:rPr>
              <a:t>assist GPs or NPs with a focus on filtering and managing inboxes, to try and free up time for the clinicians to focus on their clinical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rial" panose="020B0604020202020204" pitchFamily="34" charset="0"/>
                <a:ea typeface="Calibri" panose="020F0502020204030204" pitchFamily="34" charset="0"/>
                <a:cs typeface="Times New Roman" panose="02020603050405020304" pitchFamily="18" charset="0"/>
              </a:rPr>
              <a:t>4. The group develop resources and tools to support the Clinical Assistant role, and developed a 12mth pilot programme of which practices could apply to be a part of by submitting an Expression of Interest.</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2</a:t>
            </a:fld>
            <a:endParaRPr lang="en-NZ"/>
          </a:p>
        </p:txBody>
      </p:sp>
    </p:spTree>
    <p:extLst>
      <p:ext uri="{BB962C8B-B14F-4D97-AF65-F5344CB8AC3E}">
        <p14:creationId xmlns:p14="http://schemas.microsoft.com/office/powerpoint/2010/main" val="3932622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a:t>The Purpose of the role is to support GPs and NPs with administrative tasks under the direction and delegation framework.  This will contribute to support the delivery of a patient-focused service. </a:t>
            </a:r>
          </a:p>
          <a:p>
            <a:endParaRPr lang="mi-NZ" dirty="0"/>
          </a:p>
          <a:p>
            <a:pPr marL="228600" indent="-228600">
              <a:buAutoNum type="arabicPeriod"/>
            </a:pPr>
            <a:r>
              <a:rPr lang="mi-NZ" dirty="0"/>
              <a:t>This is an unregistered workforce working under the delegation policy and framework</a:t>
            </a:r>
          </a:p>
          <a:p>
            <a:pPr marL="228600" indent="-228600">
              <a:buAutoNum type="arabicPeriod"/>
            </a:pPr>
            <a:endParaRPr lang="mi-NZ" dirty="0"/>
          </a:p>
          <a:p>
            <a:pPr marL="228600" indent="-228600">
              <a:buAutoNum type="arabicPeriod"/>
            </a:pPr>
            <a:r>
              <a:rPr lang="mi-NZ" dirty="0"/>
              <a:t>The focus of this role is around inbox management</a:t>
            </a:r>
          </a:p>
          <a:p>
            <a:pPr marL="228600" indent="-228600">
              <a:buAutoNum type="arabicPeriod"/>
            </a:pPr>
            <a:endParaRPr lang="mi-NZ" dirty="0"/>
          </a:p>
          <a:p>
            <a:pPr marL="228600" indent="-228600">
              <a:buAutoNum type="arabicPeriod"/>
            </a:pPr>
            <a:r>
              <a:rPr lang="mi-NZ" dirty="0"/>
              <a:t>The intention is to develop and grow the role over time. </a:t>
            </a:r>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3</a:t>
            </a:fld>
            <a:endParaRPr lang="en-NZ"/>
          </a:p>
        </p:txBody>
      </p:sp>
    </p:spTree>
    <p:extLst>
      <p:ext uri="{BB962C8B-B14F-4D97-AF65-F5344CB8AC3E}">
        <p14:creationId xmlns:p14="http://schemas.microsoft.com/office/powerpoint/2010/main" val="923654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mi-NZ" dirty="0"/>
              <a:t>Regular communications to practices using weekly practice development updates and HCH newsletters was used to plug the Clinical Assstant role enabling us to advertise the 2 webinar sessions for interested practices to join.  This was an opportunity to introduce the role and advise the support with implementation and the programme</a:t>
            </a:r>
          </a:p>
          <a:p>
            <a:pPr marL="228600" indent="-228600">
              <a:buAutoNum type="arabicPeriod"/>
            </a:pPr>
            <a:endParaRPr lang="mi-NZ" dirty="0"/>
          </a:p>
          <a:p>
            <a:pPr marL="0" indent="0">
              <a:buNone/>
            </a:pPr>
            <a:r>
              <a:rPr lang="mi-NZ" dirty="0"/>
              <a:t>The EOI was opened to practices for a 2 week period, we encouraged the uptake using regular comms and during discussions at HCH and practice visits.  The Selection criteria included:  </a:t>
            </a:r>
          </a:p>
          <a:p>
            <a:pPr marL="685800" lvl="1" indent="-228600">
              <a:buAutoNum type="arabicPeriod"/>
            </a:pPr>
            <a:r>
              <a:rPr lang="mi-NZ" dirty="0"/>
              <a:t>The ability to join the peer review groups to develop the role and participate in review processes</a:t>
            </a:r>
          </a:p>
          <a:p>
            <a:pPr marL="685800" lvl="1" indent="-228600">
              <a:buAutoNum type="arabicPeriod"/>
            </a:pPr>
            <a:r>
              <a:rPr lang="mi-NZ" dirty="0"/>
              <a:t>A clear rationale for the role within the practice team</a:t>
            </a:r>
          </a:p>
          <a:p>
            <a:pPr marL="685800" lvl="1" indent="-228600">
              <a:buAutoNum type="arabicPeriod"/>
            </a:pPr>
            <a:r>
              <a:rPr lang="mi-NZ" dirty="0"/>
              <a:t>Have an Equity focus</a:t>
            </a:r>
          </a:p>
          <a:p>
            <a:pPr marL="228600" indent="-228600">
              <a:buAutoNum type="arabicPeriod"/>
            </a:pPr>
            <a:endParaRPr lang="mi-NZ" dirty="0"/>
          </a:p>
          <a:p>
            <a:pPr marL="228600" indent="-228600">
              <a:buAutoNum type="arabicPeriod"/>
            </a:pPr>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4</a:t>
            </a:fld>
            <a:endParaRPr lang="en-NZ"/>
          </a:p>
        </p:txBody>
      </p:sp>
    </p:spTree>
    <p:extLst>
      <p:ext uri="{BB962C8B-B14F-4D97-AF65-F5344CB8AC3E}">
        <p14:creationId xmlns:p14="http://schemas.microsoft.com/office/powerpoint/2010/main" val="2273985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mi-NZ" dirty="0"/>
              <a:t>Tū Ora had 5 spaces available for the pilot programme. 15 applications were received and we increased the programme intake to 8 practices, with a fair representation from all localites across the network. </a:t>
            </a:r>
          </a:p>
          <a:p>
            <a:pPr marL="228600" indent="-228600">
              <a:buAutoNum type="arabicPeriod"/>
            </a:pPr>
            <a:endParaRPr lang="mi-NZ" dirty="0"/>
          </a:p>
          <a:p>
            <a:pPr marL="228600" indent="-228600">
              <a:buAutoNum type="arabicPeriod"/>
            </a:pPr>
            <a:r>
              <a:rPr lang="mi-NZ" dirty="0"/>
              <a:t>A further 7 practices have implemented the role or are in the stages of implementation.  These practices have full access to all documentation, ongoing support, and Inclusion at monthly peer groups.</a:t>
            </a:r>
          </a:p>
          <a:p>
            <a:pPr marL="228600" indent="-228600">
              <a:buAutoNum type="arabicPeriod"/>
            </a:pPr>
            <a:endParaRPr lang="en-NZ" dirty="0"/>
          </a:p>
          <a:p>
            <a:pPr marL="228600" indent="-228600">
              <a:buAutoNum type="arabicPeriod"/>
            </a:pPr>
            <a:r>
              <a:rPr lang="en-NZ" dirty="0"/>
              <a:t>Discussions with 2 other PHO’s to implement the role</a:t>
            </a:r>
          </a:p>
        </p:txBody>
      </p:sp>
      <p:sp>
        <p:nvSpPr>
          <p:cNvPr id="4" name="Slide Number Placeholder 3"/>
          <p:cNvSpPr>
            <a:spLocks noGrp="1"/>
          </p:cNvSpPr>
          <p:nvPr>
            <p:ph type="sldNum" sz="quarter" idx="5"/>
          </p:nvPr>
        </p:nvSpPr>
        <p:spPr/>
        <p:txBody>
          <a:bodyPr/>
          <a:lstStyle/>
          <a:p>
            <a:fld id="{A7C5B66B-55AA-4376-A5EE-F054275D6F0F}" type="slidenum">
              <a:rPr lang="en-NZ" smtClean="0"/>
              <a:t>5</a:t>
            </a:fld>
            <a:endParaRPr lang="en-NZ"/>
          </a:p>
        </p:txBody>
      </p:sp>
    </p:spTree>
    <p:extLst>
      <p:ext uri="{BB962C8B-B14F-4D97-AF65-F5344CB8AC3E}">
        <p14:creationId xmlns:p14="http://schemas.microsoft.com/office/powerpoint/2010/main" val="3540338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a:t>Tū Ora’s committment to the pilot programme includes the following: </a:t>
            </a:r>
          </a:p>
          <a:p>
            <a:endParaRPr lang="mi-NZ" dirty="0"/>
          </a:p>
          <a:p>
            <a:pPr marL="228600" indent="-228600">
              <a:buAutoNum type="arabicPeriod"/>
            </a:pPr>
            <a:r>
              <a:rPr lang="mi-NZ" dirty="0"/>
              <a:t>Partial funding of the role.  The funding will go towards the FTE cost of the Clinical Assistant.</a:t>
            </a:r>
          </a:p>
          <a:p>
            <a:pPr marL="228600" indent="-228600">
              <a:buAutoNum type="arabicPeriod"/>
            </a:pPr>
            <a:endParaRPr lang="mi-NZ" dirty="0"/>
          </a:p>
          <a:p>
            <a:pPr marL="228600" indent="-228600">
              <a:buAutoNum type="arabicPeriod"/>
            </a:pPr>
            <a:r>
              <a:rPr lang="mi-NZ" dirty="0"/>
              <a:t>Assistance with identifying potential candidates (if potential candidate cannot be identified within the practice).  Some practices are using oversea’s GPs who are not currently registered to practice in NZ.  They too work under the delegation policy and framework. </a:t>
            </a:r>
          </a:p>
          <a:p>
            <a:pPr marL="228600" indent="-228600">
              <a:buAutoNum type="arabicPeriod"/>
            </a:pPr>
            <a:endParaRPr lang="mi-NZ" dirty="0"/>
          </a:p>
          <a:p>
            <a:pPr marL="228600" indent="-228600">
              <a:buAutoNum type="arabicPeriod"/>
            </a:pPr>
            <a:r>
              <a:rPr lang="mi-NZ" dirty="0"/>
              <a:t>A Clinical Assistant Resource Pack which includes the position description, delegation policy and framework, and training guidelines</a:t>
            </a:r>
          </a:p>
          <a:p>
            <a:pPr marL="228600" indent="-228600">
              <a:buAutoNum type="arabicPeriod"/>
            </a:pPr>
            <a:endParaRPr lang="mi-NZ" dirty="0"/>
          </a:p>
          <a:p>
            <a:pPr marL="228600" indent="-228600">
              <a:buAutoNum type="arabicPeriod"/>
            </a:pPr>
            <a:r>
              <a:rPr lang="mi-NZ" dirty="0"/>
              <a:t>Support, training, and guidance with role implementation and development</a:t>
            </a:r>
          </a:p>
          <a:p>
            <a:pPr marL="228600" indent="-228600">
              <a:buAutoNum type="arabicPeriod"/>
            </a:pPr>
            <a:endParaRPr lang="mi-NZ" dirty="0"/>
          </a:p>
          <a:p>
            <a:pPr marL="228600" indent="-228600">
              <a:buAutoNum type="arabicPeriod"/>
            </a:pPr>
            <a:r>
              <a:rPr lang="mi-NZ" dirty="0"/>
              <a:t>Facilitating monthly Clinical Assistant peer groups</a:t>
            </a:r>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6</a:t>
            </a:fld>
            <a:endParaRPr lang="en-NZ"/>
          </a:p>
        </p:txBody>
      </p:sp>
    </p:spTree>
    <p:extLst>
      <p:ext uri="{BB962C8B-B14F-4D97-AF65-F5344CB8AC3E}">
        <p14:creationId xmlns:p14="http://schemas.microsoft.com/office/powerpoint/2010/main" val="3317466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a:t>Selected practices committment to the pilot programme includes:</a:t>
            </a:r>
          </a:p>
          <a:p>
            <a:endParaRPr lang="mi-NZ" dirty="0"/>
          </a:p>
          <a:p>
            <a:pPr marL="228600" indent="-228600">
              <a:buAutoNum type="arabicPeriod"/>
            </a:pPr>
            <a:r>
              <a:rPr lang="mi-NZ" dirty="0"/>
              <a:t>Participating in the Improvement of the role</a:t>
            </a:r>
          </a:p>
          <a:p>
            <a:pPr marL="228600" indent="-228600">
              <a:buAutoNum type="arabicPeriod"/>
            </a:pPr>
            <a:endParaRPr lang="mi-NZ" dirty="0"/>
          </a:p>
          <a:p>
            <a:pPr marL="228600" indent="-228600">
              <a:buAutoNum type="arabicPeriod"/>
            </a:pPr>
            <a:r>
              <a:rPr lang="mi-NZ" dirty="0"/>
              <a:t>Attend and participate in monthly peer groups for the Clinical Assistants and their GP Supervisor</a:t>
            </a:r>
          </a:p>
          <a:p>
            <a:pPr marL="228600" indent="-228600">
              <a:buAutoNum type="arabicPeriod"/>
            </a:pPr>
            <a:endParaRPr lang="mi-NZ" dirty="0"/>
          </a:p>
          <a:p>
            <a:pPr marL="228600" indent="-228600">
              <a:buAutoNum type="arabicPeriod"/>
            </a:pPr>
            <a:r>
              <a:rPr lang="mi-NZ" dirty="0"/>
              <a:t>Participation in the review process</a:t>
            </a:r>
            <a:endParaRPr lang="en-NZ" dirty="0"/>
          </a:p>
          <a:p>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7</a:t>
            </a:fld>
            <a:endParaRPr lang="en-NZ"/>
          </a:p>
        </p:txBody>
      </p:sp>
    </p:spTree>
    <p:extLst>
      <p:ext uri="{BB962C8B-B14F-4D97-AF65-F5344CB8AC3E}">
        <p14:creationId xmlns:p14="http://schemas.microsoft.com/office/powerpoint/2010/main" val="274633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b="0" dirty="0"/>
              <a:t>The bootcamp was designed to support the Clinical Assistants moving into their new roles, and how to implement the work along the way.  Topics for the 2-day bootcamp included:</a:t>
            </a:r>
          </a:p>
          <a:p>
            <a:endParaRPr lang="mi-NZ" b="0" dirty="0"/>
          </a:p>
          <a:p>
            <a:pPr marL="228600" indent="-228600">
              <a:buAutoNum type="arabicPeriod"/>
            </a:pPr>
            <a:r>
              <a:rPr lang="mi-NZ" b="0" dirty="0"/>
              <a:t>How the workforce in general practice has changed with the evolving environment, and why the use of extended workforce is important.  </a:t>
            </a:r>
          </a:p>
          <a:p>
            <a:pPr marL="228600" indent="-228600">
              <a:buAutoNum type="arabicPeriod"/>
            </a:pPr>
            <a:endParaRPr lang="mi-NZ" b="0" dirty="0"/>
          </a:p>
          <a:p>
            <a:pPr marL="228600" indent="-228600">
              <a:buAutoNum type="arabicPeriod"/>
            </a:pPr>
            <a:r>
              <a:rPr lang="mi-NZ" b="0" dirty="0"/>
              <a:t>An in-</a:t>
            </a:r>
            <a:r>
              <a:rPr lang="mi-NZ" b="0" dirty="0" err="1"/>
              <a:t>depth</a:t>
            </a:r>
            <a:r>
              <a:rPr lang="mi-NZ" b="0" dirty="0"/>
              <a:t> look into the Tū Ora Te Puna data and reporting tool.  An opportunity to drive action and Improvement that reflects the needs of the patient population.</a:t>
            </a:r>
          </a:p>
          <a:p>
            <a:pPr marL="228600" indent="-228600">
              <a:buAutoNum type="arabicPeriod"/>
            </a:pPr>
            <a:endParaRPr lang="mi-NZ" b="0" dirty="0"/>
          </a:p>
          <a:p>
            <a:pPr marL="228600" indent="-228600">
              <a:buAutoNum type="arabicPeriod"/>
            </a:pPr>
            <a:r>
              <a:rPr lang="mi-NZ" b="0" dirty="0"/>
              <a:t>An overview of the roles and responsibilities of the Clinical Assistant, working with your GP Supervisor</a:t>
            </a:r>
            <a:r>
              <a:rPr lang="mi-NZ" b="0"/>
              <a:t>, workflow, </a:t>
            </a:r>
            <a:r>
              <a:rPr lang="mi-NZ" b="0" dirty="0"/>
              <a:t>and Inbox Management. </a:t>
            </a:r>
          </a:p>
          <a:p>
            <a:pPr marL="228600" indent="-228600">
              <a:buAutoNum type="arabicPeriod"/>
            </a:pPr>
            <a:endParaRPr lang="mi-NZ" b="0" dirty="0"/>
          </a:p>
          <a:p>
            <a:pPr marL="228600" indent="-228600">
              <a:buAutoNum type="arabicPeriod"/>
            </a:pPr>
            <a:r>
              <a:rPr lang="mi-NZ" b="0" dirty="0"/>
              <a:t>A </a:t>
            </a:r>
            <a:r>
              <a:rPr lang="mi-NZ" b="0" dirty="0" err="1"/>
              <a:t>thought</a:t>
            </a:r>
            <a:r>
              <a:rPr lang="mi-NZ" b="0" dirty="0"/>
              <a:t> </a:t>
            </a:r>
            <a:r>
              <a:rPr lang="mi-NZ" b="0" dirty="0" err="1"/>
              <a:t>provoking</a:t>
            </a:r>
            <a:r>
              <a:rPr lang="mi-NZ" b="0" dirty="0"/>
              <a:t> session about the historical movements in Aotearoa to understand where we’ve come from and the importance of health Equity.</a:t>
            </a:r>
          </a:p>
          <a:p>
            <a:pPr marL="228600" indent="-228600">
              <a:buAutoNum type="arabicPeriod"/>
            </a:pPr>
            <a:endParaRPr lang="mi-NZ" b="0" dirty="0"/>
          </a:p>
          <a:p>
            <a:pPr marL="228600" indent="-228600">
              <a:buAutoNum type="arabicPeriod"/>
            </a:pPr>
            <a:r>
              <a:rPr lang="mi-NZ" b="0" dirty="0"/>
              <a:t>The delegation policy outlines the responsibilities of the Clinical Assistant, the Clinician, and the employer.  The Framework is a tool used to identify and action test results.</a:t>
            </a:r>
            <a:endParaRPr lang="en-NZ" b="0" dirty="0"/>
          </a:p>
        </p:txBody>
      </p:sp>
      <p:sp>
        <p:nvSpPr>
          <p:cNvPr id="4" name="Slide Number Placeholder 3"/>
          <p:cNvSpPr>
            <a:spLocks noGrp="1"/>
          </p:cNvSpPr>
          <p:nvPr>
            <p:ph type="sldNum" sz="quarter" idx="5"/>
          </p:nvPr>
        </p:nvSpPr>
        <p:spPr/>
        <p:txBody>
          <a:bodyPr/>
          <a:lstStyle/>
          <a:p>
            <a:fld id="{AA132412-1C01-40B9-ABA6-B04DAB734810}" type="slidenum">
              <a:rPr lang="en-NZ" smtClean="0"/>
              <a:t>8</a:t>
            </a:fld>
            <a:endParaRPr lang="en-NZ"/>
          </a:p>
        </p:txBody>
      </p:sp>
    </p:spTree>
    <p:extLst>
      <p:ext uri="{BB962C8B-B14F-4D97-AF65-F5344CB8AC3E}">
        <p14:creationId xmlns:p14="http://schemas.microsoft.com/office/powerpoint/2010/main" val="1251054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err="1"/>
              <a:t>Kirsty’s</a:t>
            </a:r>
            <a:r>
              <a:rPr lang="mi-NZ" dirty="0"/>
              <a:t> part...</a:t>
            </a:r>
            <a:endParaRPr lang="en-NZ" dirty="0"/>
          </a:p>
        </p:txBody>
      </p:sp>
      <p:sp>
        <p:nvSpPr>
          <p:cNvPr id="4" name="Slide Number Placeholder 3"/>
          <p:cNvSpPr>
            <a:spLocks noGrp="1"/>
          </p:cNvSpPr>
          <p:nvPr>
            <p:ph type="sldNum" sz="quarter" idx="5"/>
          </p:nvPr>
        </p:nvSpPr>
        <p:spPr/>
        <p:txBody>
          <a:bodyPr/>
          <a:lstStyle/>
          <a:p>
            <a:fld id="{A7C5B66B-55AA-4376-A5EE-F054275D6F0F}" type="slidenum">
              <a:rPr lang="en-NZ" smtClean="0"/>
              <a:t>9</a:t>
            </a:fld>
            <a:endParaRPr lang="en-NZ"/>
          </a:p>
        </p:txBody>
      </p:sp>
    </p:spTree>
    <p:extLst>
      <p:ext uri="{BB962C8B-B14F-4D97-AF65-F5344CB8AC3E}">
        <p14:creationId xmlns:p14="http://schemas.microsoft.com/office/powerpoint/2010/main" val="17915884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00110-0187-5E4E-9FDB-C81C7D2FA568}"/>
              </a:ext>
            </a:extLst>
          </p:cNvPr>
          <p:cNvSpPr>
            <a:spLocks noGrp="1"/>
          </p:cNvSpPr>
          <p:nvPr>
            <p:ph type="ctrTitle" hasCustomPrompt="1"/>
          </p:nvPr>
        </p:nvSpPr>
        <p:spPr>
          <a:xfrm>
            <a:off x="1523329" y="1933067"/>
            <a:ext cx="9841584" cy="1758623"/>
          </a:xfrm>
        </p:spPr>
        <p:txBody>
          <a:bodyPr anchor="t">
            <a:normAutofit/>
          </a:bodyPr>
          <a:lstStyle>
            <a:lvl1pPr algn="l">
              <a:defRPr sz="5400">
                <a:solidFill>
                  <a:srgbClr val="257E8C"/>
                </a:solidFill>
                <a:latin typeface="Arial Black" panose="020B0A040201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3A3691F0-9FB2-164F-B2BC-0D2A1DDFB47E}"/>
              </a:ext>
            </a:extLst>
          </p:cNvPr>
          <p:cNvSpPr>
            <a:spLocks noGrp="1"/>
          </p:cNvSpPr>
          <p:nvPr>
            <p:ph type="subTitle" idx="1"/>
          </p:nvPr>
        </p:nvSpPr>
        <p:spPr>
          <a:xfrm>
            <a:off x="1524000" y="3727298"/>
            <a:ext cx="9841584" cy="581655"/>
          </a:xfrm>
        </p:spPr>
        <p:txBody>
          <a:bodyPr/>
          <a:lstStyle>
            <a:lvl1pPr marL="0" indent="0" algn="l">
              <a:buNone/>
              <a:defRPr sz="2400" b="1">
                <a:solidFill>
                  <a:srgbClr val="80CFD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7411CBB2-3D66-8840-A018-B0751E8E5E12}"/>
              </a:ext>
            </a:extLst>
          </p:cNvPr>
          <p:cNvSpPr>
            <a:spLocks noGrp="1"/>
          </p:cNvSpPr>
          <p:nvPr>
            <p:ph type="ftr" sz="quarter" idx="11"/>
          </p:nvPr>
        </p:nvSpPr>
        <p:spPr/>
        <p:txBody>
          <a:bodyPr/>
          <a:lstStyle/>
          <a:p>
            <a:endParaRPr lang="en-US"/>
          </a:p>
        </p:txBody>
      </p:sp>
      <p:sp>
        <p:nvSpPr>
          <p:cNvPr id="9" name="Triangle 6">
            <a:extLst>
              <a:ext uri="{FF2B5EF4-FFF2-40B4-BE49-F238E27FC236}">
                <a16:creationId xmlns:a16="http://schemas.microsoft.com/office/drawing/2014/main" id="{11956FE6-F3BD-5344-AA2B-B06FCB31759E}"/>
              </a:ext>
            </a:extLst>
          </p:cNvPr>
          <p:cNvSpPr/>
          <p:nvPr userDrawn="1"/>
        </p:nvSpPr>
        <p:spPr>
          <a:xfrm>
            <a:off x="1665402" y="1631409"/>
            <a:ext cx="587604" cy="301658"/>
          </a:xfrm>
          <a:prstGeom prst="triangle">
            <a:avLst/>
          </a:prstGeom>
          <a:solidFill>
            <a:srgbClr val="257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056A43C-E034-8044-989E-E523B8D09008}"/>
              </a:ext>
            </a:extLst>
          </p:cNvPr>
          <p:cNvPicPr>
            <a:picLocks noChangeAspect="1"/>
          </p:cNvPicPr>
          <p:nvPr userDrawn="1"/>
        </p:nvPicPr>
        <p:blipFill>
          <a:blip r:embed="rId2"/>
          <a:stretch>
            <a:fillRect/>
          </a:stretch>
        </p:blipFill>
        <p:spPr>
          <a:xfrm>
            <a:off x="1665402" y="4970463"/>
            <a:ext cx="2196498" cy="1328336"/>
          </a:xfrm>
          <a:prstGeom prst="rect">
            <a:avLst/>
          </a:prstGeom>
        </p:spPr>
      </p:pic>
      <p:sp>
        <p:nvSpPr>
          <p:cNvPr id="13" name="Text Placeholder 12"/>
          <p:cNvSpPr>
            <a:spLocks noGrp="1"/>
          </p:cNvSpPr>
          <p:nvPr>
            <p:ph type="body" sz="quarter" idx="12" hasCustomPrompt="1"/>
          </p:nvPr>
        </p:nvSpPr>
        <p:spPr>
          <a:xfrm>
            <a:off x="7932738" y="4970463"/>
            <a:ext cx="3432175" cy="1108365"/>
          </a:xfrm>
        </p:spPr>
        <p:txBody>
          <a:bodyPr>
            <a:normAutofit/>
          </a:bodyPr>
          <a:lstStyle>
            <a:lvl1pPr marL="0" indent="0">
              <a:buNone/>
              <a:defRPr sz="900" b="1" i="1">
                <a:solidFill>
                  <a:srgbClr val="257E8C"/>
                </a:solidFill>
              </a:defRPr>
            </a:lvl1pPr>
          </a:lstStyle>
          <a:p>
            <a:pPr algn="r"/>
            <a:r>
              <a:rPr lang="en-NZ" sz="900" b="1" i="1" err="1">
                <a:solidFill>
                  <a:srgbClr val="257E8C"/>
                </a:solidFill>
              </a:rPr>
              <a:t>WHAKATAUKĪ</a:t>
            </a:r>
            <a:r>
              <a:rPr lang="en-NZ" sz="900" b="1" i="1">
                <a:solidFill>
                  <a:srgbClr val="257E8C"/>
                </a:solidFill>
              </a:rPr>
              <a:t> OR WELCOME HERE POSSIBLY SPILLING OVER SEVERAL LINES</a:t>
            </a:r>
            <a:endParaRPr lang="en-NZ" sz="900" i="1">
              <a:solidFill>
                <a:srgbClr val="257E8C"/>
              </a:solidFill>
            </a:endParaRPr>
          </a:p>
        </p:txBody>
      </p:sp>
    </p:spTree>
    <p:extLst>
      <p:ext uri="{BB962C8B-B14F-4D97-AF65-F5344CB8AC3E}">
        <p14:creationId xmlns:p14="http://schemas.microsoft.com/office/powerpoint/2010/main" val="2466374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2492-D2DF-E046-A373-7EAA8BC58A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76FD5E-7D93-584C-AD26-E39CCBDF4656}"/>
              </a:ext>
            </a:extLst>
          </p:cNvPr>
          <p:cNvSpPr>
            <a:spLocks noGrp="1"/>
          </p:cNvSpPr>
          <p:nvPr>
            <p:ph type="body" orient="vert" idx="1"/>
          </p:nvPr>
        </p:nvSpPr>
        <p:spPr/>
        <p:txBody>
          <a:bodyPr vert="eaVert"/>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AA32C-ED9C-9B45-9440-EA3199563596}"/>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5" name="Footer Placeholder 4">
            <a:extLst>
              <a:ext uri="{FF2B5EF4-FFF2-40B4-BE49-F238E27FC236}">
                <a16:creationId xmlns:a16="http://schemas.microsoft.com/office/drawing/2014/main" id="{5A6B3E8B-54EA-DE45-B24B-E08903FE9B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22D272-03D9-3244-A57C-1B375FB61D29}"/>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311966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747040-A969-2640-BF02-D088348587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BC0342-61BA-8A4F-97A6-CCC4029CA934}"/>
              </a:ext>
            </a:extLst>
          </p:cNvPr>
          <p:cNvSpPr>
            <a:spLocks noGrp="1"/>
          </p:cNvSpPr>
          <p:nvPr>
            <p:ph type="body" orient="vert" idx="1"/>
          </p:nvPr>
        </p:nvSpPr>
        <p:spPr>
          <a:xfrm>
            <a:off x="838200" y="365125"/>
            <a:ext cx="7734300" cy="5811838"/>
          </a:xfrm>
        </p:spPr>
        <p:txBody>
          <a:bodyPr vert="eaVert"/>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2111CA-757A-B64E-ADCF-A0A3D3D5A4F0}"/>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5" name="Footer Placeholder 4">
            <a:extLst>
              <a:ext uri="{FF2B5EF4-FFF2-40B4-BE49-F238E27FC236}">
                <a16:creationId xmlns:a16="http://schemas.microsoft.com/office/drawing/2014/main" id="{2B73370A-D2FA-444E-AB18-B4E643690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7BCAF7-4252-7F4A-AE9E-A8013183BC6E}"/>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364450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62409-0801-114C-9389-834163321229}"/>
              </a:ext>
            </a:extLst>
          </p:cNvPr>
          <p:cNvSpPr>
            <a:spLocks noGrp="1"/>
          </p:cNvSpPr>
          <p:nvPr>
            <p:ph type="title"/>
          </p:nvPr>
        </p:nvSpPr>
        <p:spPr/>
        <p:txBody>
          <a:bodyPr>
            <a:noAutofit/>
          </a:bodyPr>
          <a:lstStyle/>
          <a:p>
            <a:r>
              <a:rPr lang="en-US"/>
              <a:t>Click to edit Master title style</a:t>
            </a:r>
          </a:p>
        </p:txBody>
      </p:sp>
      <p:sp>
        <p:nvSpPr>
          <p:cNvPr id="3" name="Content Placeholder 2">
            <a:extLst>
              <a:ext uri="{FF2B5EF4-FFF2-40B4-BE49-F238E27FC236}">
                <a16:creationId xmlns:a16="http://schemas.microsoft.com/office/drawing/2014/main" id="{6830590F-ABB1-9F4E-8084-3E0CF4ED16B5}"/>
              </a:ext>
            </a:extLst>
          </p:cNvPr>
          <p:cNvSpPr>
            <a:spLocks noGrp="1"/>
          </p:cNvSpPr>
          <p:nvPr>
            <p:ph idx="1"/>
          </p:nvPr>
        </p:nvSpPr>
        <p:spPr/>
        <p:txBody>
          <a:bodyPr/>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7D8C75-6E49-BA49-9650-B914A0B04986}"/>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5" name="Footer Placeholder 4">
            <a:extLst>
              <a:ext uri="{FF2B5EF4-FFF2-40B4-BE49-F238E27FC236}">
                <a16:creationId xmlns:a16="http://schemas.microsoft.com/office/drawing/2014/main" id="{8EC454B1-4CD1-2F49-8AEC-A46D00B25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7BFECA-CDDE-1F48-9A59-FF0E502F1AC1}"/>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403577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13A52-2B19-8F4D-ADC4-E655A00FFA15}"/>
              </a:ext>
            </a:extLst>
          </p:cNvPr>
          <p:cNvSpPr>
            <a:spLocks noGrp="1"/>
          </p:cNvSpPr>
          <p:nvPr>
            <p:ph type="title" hasCustomPrompt="1"/>
          </p:nvPr>
        </p:nvSpPr>
        <p:spPr>
          <a:xfrm>
            <a:off x="2110033" y="1026407"/>
            <a:ext cx="9243767" cy="1008410"/>
          </a:xfrm>
        </p:spPr>
        <p:txBody>
          <a:bodyPr anchor="t">
            <a:normAutofit/>
          </a:bodyPr>
          <a:lstStyle>
            <a:lvl1pPr>
              <a:defRPr sz="2500">
                <a:solidFill>
                  <a:srgbClr val="257E8C"/>
                </a:solidFill>
                <a:latin typeface="Arial Black" panose="020B0A04020102020204" pitchFamily="34" charset="0"/>
              </a:defRPr>
            </a:lvl1pPr>
          </a:lstStyle>
          <a:p>
            <a:r>
              <a:rPr lang="en-US"/>
              <a:t>CLICK TO EDIT MASTER | TITLE STYLE</a:t>
            </a:r>
          </a:p>
        </p:txBody>
      </p:sp>
      <p:sp>
        <p:nvSpPr>
          <p:cNvPr id="3" name="Text Placeholder 2">
            <a:extLst>
              <a:ext uri="{FF2B5EF4-FFF2-40B4-BE49-F238E27FC236}">
                <a16:creationId xmlns:a16="http://schemas.microsoft.com/office/drawing/2014/main" id="{6047EA88-72A5-BC4B-AA77-85A54863EB2A}"/>
              </a:ext>
            </a:extLst>
          </p:cNvPr>
          <p:cNvSpPr>
            <a:spLocks noGrp="1"/>
          </p:cNvSpPr>
          <p:nvPr>
            <p:ph type="body" idx="1"/>
          </p:nvPr>
        </p:nvSpPr>
        <p:spPr>
          <a:xfrm>
            <a:off x="2209800" y="2256240"/>
            <a:ext cx="2754000" cy="3423600"/>
          </a:xfrm>
        </p:spPr>
        <p:txBody>
          <a:bodyPr>
            <a:normAutofit/>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255C9D41-9441-8A40-8A74-557EB06B95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DD0B13-3C97-314A-8042-C2FA123C4B18}"/>
              </a:ext>
            </a:extLst>
          </p:cNvPr>
          <p:cNvSpPr>
            <a:spLocks noGrp="1"/>
          </p:cNvSpPr>
          <p:nvPr>
            <p:ph type="sldNum" sz="quarter" idx="12"/>
          </p:nvPr>
        </p:nvSpPr>
        <p:spPr/>
        <p:txBody>
          <a:bodyPr/>
          <a:lstStyle>
            <a:lvl1pPr>
              <a:defRPr>
                <a:solidFill>
                  <a:schemeClr val="bg1">
                    <a:lumMod val="50000"/>
                  </a:schemeClr>
                </a:solidFill>
              </a:defRPr>
            </a:lvl1pPr>
          </a:lstStyle>
          <a:p>
            <a:r>
              <a:rPr lang="en-US"/>
              <a:t> PG </a:t>
            </a:r>
            <a:fld id="{F2568AB3-BE1B-7E41-A1BB-30C58338A76B}" type="slidenum">
              <a:rPr lang="en-US" smtClean="0"/>
              <a:pPr/>
              <a:t>‹#›</a:t>
            </a:fld>
            <a:endParaRPr lang="en-US"/>
          </a:p>
        </p:txBody>
      </p:sp>
      <p:sp>
        <p:nvSpPr>
          <p:cNvPr id="7" name="Triangle 4">
            <a:extLst>
              <a:ext uri="{FF2B5EF4-FFF2-40B4-BE49-F238E27FC236}">
                <a16:creationId xmlns:a16="http://schemas.microsoft.com/office/drawing/2014/main" id="{975E9550-901C-724D-ABB9-3CAE3B25DB65}"/>
              </a:ext>
            </a:extLst>
          </p:cNvPr>
          <p:cNvSpPr/>
          <p:nvPr userDrawn="1"/>
        </p:nvSpPr>
        <p:spPr>
          <a:xfrm rot="5400000">
            <a:off x="1665402" y="1085981"/>
            <a:ext cx="587604" cy="301658"/>
          </a:xfrm>
          <a:prstGeom prst="triangle">
            <a:avLst/>
          </a:prstGeom>
          <a:solidFill>
            <a:srgbClr val="F3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021"/>
              </a:solidFill>
            </a:endParaRPr>
          </a:p>
        </p:txBody>
      </p:sp>
      <p:sp>
        <p:nvSpPr>
          <p:cNvPr id="8" name="Text Placeholder 2">
            <a:extLst>
              <a:ext uri="{FF2B5EF4-FFF2-40B4-BE49-F238E27FC236}">
                <a16:creationId xmlns:a16="http://schemas.microsoft.com/office/drawing/2014/main" id="{6047EA88-72A5-BC4B-AA77-85A54863EB2A}"/>
              </a:ext>
            </a:extLst>
          </p:cNvPr>
          <p:cNvSpPr>
            <a:spLocks noGrp="1"/>
          </p:cNvSpPr>
          <p:nvPr>
            <p:ph type="body" idx="13"/>
          </p:nvPr>
        </p:nvSpPr>
        <p:spPr>
          <a:xfrm>
            <a:off x="5404800" y="2256240"/>
            <a:ext cx="2754000" cy="3423600"/>
          </a:xfrm>
        </p:spPr>
        <p:txBody>
          <a:bodyPr>
            <a:normAutofit/>
          </a:bodyPr>
          <a:lstStyle>
            <a:lvl1pPr marL="0" indent="0">
              <a:buNone/>
              <a:defRPr sz="1400">
                <a:solidFill>
                  <a:srgbClr val="257E8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Text Placeholder 2">
            <a:extLst>
              <a:ext uri="{FF2B5EF4-FFF2-40B4-BE49-F238E27FC236}">
                <a16:creationId xmlns:a16="http://schemas.microsoft.com/office/drawing/2014/main" id="{6047EA88-72A5-BC4B-AA77-85A54863EB2A}"/>
              </a:ext>
            </a:extLst>
          </p:cNvPr>
          <p:cNvSpPr>
            <a:spLocks noGrp="1"/>
          </p:cNvSpPr>
          <p:nvPr>
            <p:ph type="body" idx="14"/>
          </p:nvPr>
        </p:nvSpPr>
        <p:spPr>
          <a:xfrm>
            <a:off x="8599800" y="2256240"/>
            <a:ext cx="2754000" cy="3423600"/>
          </a:xfrm>
        </p:spPr>
        <p:txBody>
          <a:bodyPr>
            <a:normAutofit/>
          </a:bodyPr>
          <a:lstStyle>
            <a:lvl1pPr marL="0" indent="0">
              <a:buNone/>
              <a:defRPr sz="1400">
                <a:solidFill>
                  <a:srgbClr val="F370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0" name="Straight Connector 9">
            <a:extLst>
              <a:ext uri="{FF2B5EF4-FFF2-40B4-BE49-F238E27FC236}">
                <a16:creationId xmlns:a16="http://schemas.microsoft.com/office/drawing/2014/main" id="{C6205558-D14D-1649-BCC2-420137FB8AD9}"/>
              </a:ext>
            </a:extLst>
          </p:cNvPr>
          <p:cNvCxnSpPr/>
          <p:nvPr userDrawn="1"/>
        </p:nvCxnSpPr>
        <p:spPr>
          <a:xfrm>
            <a:off x="2209800" y="6209831"/>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549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1A938-A17D-BD4C-A0C7-574A89B654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16EDC-FE0E-FA4F-B222-8C4DF86CB4EA}"/>
              </a:ext>
            </a:extLst>
          </p:cNvPr>
          <p:cNvSpPr>
            <a:spLocks noGrp="1"/>
          </p:cNvSpPr>
          <p:nvPr>
            <p:ph sz="half" idx="1"/>
          </p:nvPr>
        </p:nvSpPr>
        <p:spPr>
          <a:xfrm>
            <a:off x="838200" y="1825625"/>
            <a:ext cx="5181600" cy="4351338"/>
          </a:xfrm>
        </p:spPr>
        <p:txBody>
          <a:bodyPr/>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9213EB-922F-A047-B631-89CF0EF4C931}"/>
              </a:ext>
            </a:extLst>
          </p:cNvPr>
          <p:cNvSpPr>
            <a:spLocks noGrp="1"/>
          </p:cNvSpPr>
          <p:nvPr>
            <p:ph sz="half" idx="2"/>
          </p:nvPr>
        </p:nvSpPr>
        <p:spPr>
          <a:xfrm>
            <a:off x="6172200" y="1825625"/>
            <a:ext cx="5181600" cy="4351338"/>
          </a:xfrm>
        </p:spPr>
        <p:txBody>
          <a:bodyPr/>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B67B5F-EB0D-8748-BBE1-9FA3467F0827}"/>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6" name="Footer Placeholder 5">
            <a:extLst>
              <a:ext uri="{FF2B5EF4-FFF2-40B4-BE49-F238E27FC236}">
                <a16:creationId xmlns:a16="http://schemas.microsoft.com/office/drawing/2014/main" id="{C484DBEC-96B9-F944-AB59-4565D58ABD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D51F21-6051-0743-AE9B-8D230ED1AC0E}"/>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325378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841BC-6090-F241-8DDB-353F8CA7B5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8AA470-8B24-8D4A-8148-16AE729A16BF}"/>
              </a:ext>
            </a:extLst>
          </p:cNvPr>
          <p:cNvSpPr>
            <a:spLocks noGrp="1"/>
          </p:cNvSpPr>
          <p:nvPr>
            <p:ph type="body" idx="1"/>
          </p:nvPr>
        </p:nvSpPr>
        <p:spPr>
          <a:xfrm>
            <a:off x="839788" y="1681163"/>
            <a:ext cx="5157787" cy="823912"/>
          </a:xfrm>
        </p:spPr>
        <p:txBody>
          <a:bodyPr anchor="b"/>
          <a:lstStyle>
            <a:lvl1pPr marL="0" indent="0">
              <a:buNone/>
              <a:defRPr sz="2400" b="1">
                <a:solidFill>
                  <a:srgbClr val="41404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EF6CD7-284A-304B-B6A1-7356D6B3699F}"/>
              </a:ext>
            </a:extLst>
          </p:cNvPr>
          <p:cNvSpPr>
            <a:spLocks noGrp="1"/>
          </p:cNvSpPr>
          <p:nvPr>
            <p:ph sz="half" idx="2"/>
          </p:nvPr>
        </p:nvSpPr>
        <p:spPr>
          <a:xfrm>
            <a:off x="839788" y="2505075"/>
            <a:ext cx="5157787" cy="3684588"/>
          </a:xfrm>
        </p:spPr>
        <p:txBody>
          <a:bodyPr/>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3122C8-2573-DA47-A659-03FA2666D641}"/>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1404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C8C22-D24B-B046-B715-9C39B924AB61}"/>
              </a:ext>
            </a:extLst>
          </p:cNvPr>
          <p:cNvSpPr>
            <a:spLocks noGrp="1"/>
          </p:cNvSpPr>
          <p:nvPr>
            <p:ph sz="quarter" idx="4"/>
          </p:nvPr>
        </p:nvSpPr>
        <p:spPr>
          <a:xfrm>
            <a:off x="6172200" y="2505075"/>
            <a:ext cx="5183188" cy="3684588"/>
          </a:xfrm>
        </p:spPr>
        <p:txBody>
          <a:bodyPr/>
          <a:lstStyle>
            <a:lvl1pPr>
              <a:defRPr>
                <a:solidFill>
                  <a:srgbClr val="414042"/>
                </a:solidFill>
              </a:defRPr>
            </a:lvl1pPr>
            <a:lvl2pPr>
              <a:defRPr>
                <a:solidFill>
                  <a:srgbClr val="414042"/>
                </a:solidFill>
              </a:defRPr>
            </a:lvl2pPr>
            <a:lvl3pPr>
              <a:defRPr>
                <a:solidFill>
                  <a:srgbClr val="414042"/>
                </a:solidFill>
              </a:defRPr>
            </a:lvl3pPr>
            <a:lvl4pPr>
              <a:defRPr>
                <a:solidFill>
                  <a:srgbClr val="414042"/>
                </a:solidFill>
              </a:defRPr>
            </a:lvl4pPr>
            <a:lvl5pPr>
              <a:defRPr>
                <a:solidFill>
                  <a:srgbClr val="41404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CE9E04-1C47-264E-9C21-20AE2703A3D6}"/>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8" name="Footer Placeholder 7">
            <a:extLst>
              <a:ext uri="{FF2B5EF4-FFF2-40B4-BE49-F238E27FC236}">
                <a16:creationId xmlns:a16="http://schemas.microsoft.com/office/drawing/2014/main" id="{F2529BFA-5490-8A43-A761-E79F153FD9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48EB98-05B1-D242-BDA4-51C32CBE79AF}"/>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256704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42D9-2DDD-0645-BE3A-AC53B0602C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961EFE-DC8C-DC49-B9E2-C62353AE9F12}"/>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4" name="Footer Placeholder 3">
            <a:extLst>
              <a:ext uri="{FF2B5EF4-FFF2-40B4-BE49-F238E27FC236}">
                <a16:creationId xmlns:a16="http://schemas.microsoft.com/office/drawing/2014/main" id="{D5E3966B-3844-C948-B8A5-D4387F1129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61A697-B93D-BD4E-A9B4-3372D8456F17}"/>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48493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A6E885-3927-AD40-8467-1A1FD407B295}"/>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3" name="Footer Placeholder 2">
            <a:extLst>
              <a:ext uri="{FF2B5EF4-FFF2-40B4-BE49-F238E27FC236}">
                <a16:creationId xmlns:a16="http://schemas.microsoft.com/office/drawing/2014/main" id="{B8DB3C88-04C8-3149-9E2C-AA7A44BA60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7E0047-8EFA-EE41-A3D0-4449299FFB4E}"/>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1838085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E0E02-5CBF-134A-9591-979AB6424C18}"/>
              </a:ext>
            </a:extLst>
          </p:cNvPr>
          <p:cNvSpPr>
            <a:spLocks noGrp="1"/>
          </p:cNvSpPr>
          <p:nvPr>
            <p:ph type="title"/>
          </p:nvPr>
        </p:nvSpPr>
        <p:spPr>
          <a:xfrm>
            <a:off x="1251284" y="457200"/>
            <a:ext cx="10635916" cy="970547"/>
          </a:xfrm>
        </p:spPr>
        <p:txBody>
          <a:bodyPr anchor="t"/>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2B6622-DE21-4843-820A-C49FCFE9AC2D}"/>
              </a:ext>
            </a:extLst>
          </p:cNvPr>
          <p:cNvSpPr>
            <a:spLocks noGrp="1"/>
          </p:cNvSpPr>
          <p:nvPr>
            <p:ph type="pic" idx="1"/>
          </p:nvPr>
        </p:nvSpPr>
        <p:spPr>
          <a:xfrm>
            <a:off x="1251284" y="1482725"/>
            <a:ext cx="1063591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Footer Placeholder 5">
            <a:extLst>
              <a:ext uri="{FF2B5EF4-FFF2-40B4-BE49-F238E27FC236}">
                <a16:creationId xmlns:a16="http://schemas.microsoft.com/office/drawing/2014/main" id="{CF3E7591-96CD-B347-88AE-8E9540E8AF04}"/>
              </a:ext>
            </a:extLst>
          </p:cNvPr>
          <p:cNvSpPr>
            <a:spLocks noGrp="1"/>
          </p:cNvSpPr>
          <p:nvPr>
            <p:ph type="ftr" sz="quarter" idx="11"/>
          </p:nvPr>
        </p:nvSpPr>
        <p:spPr/>
        <p:txBody>
          <a:bodyPr/>
          <a:lstStyle/>
          <a:p>
            <a:endParaRPr lang="en-US"/>
          </a:p>
        </p:txBody>
      </p:sp>
      <p:sp>
        <p:nvSpPr>
          <p:cNvPr id="4" name="Text Placeholder 3">
            <a:extLst>
              <a:ext uri="{FF2B5EF4-FFF2-40B4-BE49-F238E27FC236}">
                <a16:creationId xmlns:a16="http://schemas.microsoft.com/office/drawing/2014/main" id="{099E50E0-4273-7E4C-8CB4-6E3256899D59}"/>
              </a:ext>
            </a:extLst>
          </p:cNvPr>
          <p:cNvSpPr>
            <a:spLocks noGrp="1"/>
          </p:cNvSpPr>
          <p:nvPr>
            <p:ph type="body" sz="half" idx="2" hasCustomPrompt="1"/>
          </p:nvPr>
        </p:nvSpPr>
        <p:spPr>
          <a:xfrm>
            <a:off x="8259763" y="4980824"/>
            <a:ext cx="3932237" cy="1038726"/>
          </a:xfrm>
          <a:solidFill>
            <a:srgbClr val="80CFD3"/>
          </a:solidFill>
        </p:spPr>
        <p:txBody>
          <a:bodyPr>
            <a:normAutofit/>
          </a:bodyPr>
          <a:lstStyle>
            <a:lvl1pPr marL="0" indent="0">
              <a:buNone/>
              <a:defRPr sz="1400" b="0" baseline="0">
                <a:solidFill>
                  <a:srgbClr val="414042"/>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n-US" sz="1400" b="1">
                <a:solidFill>
                  <a:srgbClr val="414042"/>
                </a:solidFill>
              </a:rPr>
              <a:t>Pull quote or description of image here</a:t>
            </a:r>
          </a:p>
        </p:txBody>
      </p:sp>
      <p:sp>
        <p:nvSpPr>
          <p:cNvPr id="8" name="Triangle 7">
            <a:extLst>
              <a:ext uri="{FF2B5EF4-FFF2-40B4-BE49-F238E27FC236}">
                <a16:creationId xmlns:a16="http://schemas.microsoft.com/office/drawing/2014/main" id="{FA9C810E-F3B0-2C4C-86FF-05744ECA50E2}"/>
              </a:ext>
            </a:extLst>
          </p:cNvPr>
          <p:cNvSpPr/>
          <p:nvPr userDrawn="1"/>
        </p:nvSpPr>
        <p:spPr>
          <a:xfrm>
            <a:off x="8259763" y="4677385"/>
            <a:ext cx="537528" cy="275950"/>
          </a:xfrm>
          <a:prstGeom prst="triangle">
            <a:avLst/>
          </a:prstGeom>
          <a:solidFill>
            <a:srgbClr val="F3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37021"/>
              </a:solidFill>
            </a:endParaRPr>
          </a:p>
        </p:txBody>
      </p:sp>
    </p:spTree>
    <p:extLst>
      <p:ext uri="{BB962C8B-B14F-4D97-AF65-F5344CB8AC3E}">
        <p14:creationId xmlns:p14="http://schemas.microsoft.com/office/powerpoint/2010/main" val="125085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22EF9-95C1-6945-A7DD-281DECB7ED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867817-05E5-D743-9B1E-57CB4E411E90}"/>
              </a:ext>
            </a:extLst>
          </p:cNvPr>
          <p:cNvSpPr>
            <a:spLocks noGrp="1"/>
          </p:cNvSpPr>
          <p:nvPr>
            <p:ph idx="1"/>
          </p:nvPr>
        </p:nvSpPr>
        <p:spPr>
          <a:xfrm>
            <a:off x="5183188" y="987425"/>
            <a:ext cx="6172200" cy="4873625"/>
          </a:xfrm>
        </p:spPr>
        <p:txBody>
          <a:bodyPr/>
          <a:lstStyle>
            <a:lvl1pPr>
              <a:defRPr sz="3200">
                <a:solidFill>
                  <a:srgbClr val="414042"/>
                </a:solidFill>
              </a:defRPr>
            </a:lvl1pPr>
            <a:lvl2pPr>
              <a:defRPr sz="2800">
                <a:solidFill>
                  <a:srgbClr val="414042"/>
                </a:solidFill>
              </a:defRPr>
            </a:lvl2pPr>
            <a:lvl3pPr>
              <a:defRPr sz="2400">
                <a:solidFill>
                  <a:srgbClr val="414042"/>
                </a:solidFill>
              </a:defRPr>
            </a:lvl3pPr>
            <a:lvl4pPr>
              <a:defRPr sz="2000">
                <a:solidFill>
                  <a:srgbClr val="414042"/>
                </a:solidFill>
              </a:defRPr>
            </a:lvl4pPr>
            <a:lvl5pPr>
              <a:defRPr sz="2000">
                <a:solidFill>
                  <a:srgbClr val="41404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84ED33-11EE-B443-A709-E3C4B2F11334}"/>
              </a:ext>
            </a:extLst>
          </p:cNvPr>
          <p:cNvSpPr>
            <a:spLocks noGrp="1"/>
          </p:cNvSpPr>
          <p:nvPr>
            <p:ph type="body" sz="half" idx="2"/>
          </p:nvPr>
        </p:nvSpPr>
        <p:spPr>
          <a:xfrm>
            <a:off x="839788" y="2057400"/>
            <a:ext cx="3932237" cy="3811588"/>
          </a:xfrm>
        </p:spPr>
        <p:txBody>
          <a:bodyPr/>
          <a:lstStyle>
            <a:lvl1pPr marL="0" indent="0">
              <a:buNone/>
              <a:defRPr sz="1600">
                <a:solidFill>
                  <a:srgbClr val="41404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B4554-7C75-F841-9BE4-4FFB474B80BC}"/>
              </a:ext>
            </a:extLst>
          </p:cNvPr>
          <p:cNvSpPr>
            <a:spLocks noGrp="1"/>
          </p:cNvSpPr>
          <p:nvPr>
            <p:ph type="dt" sz="half" idx="10"/>
          </p:nvPr>
        </p:nvSpPr>
        <p:spPr/>
        <p:txBody>
          <a:bodyPr/>
          <a:lstStyle/>
          <a:p>
            <a:fld id="{7C7F7AC9-6E87-BC4C-9DE7-C7747DDD12E4}" type="datetimeFigureOut">
              <a:rPr lang="en-US" smtClean="0"/>
              <a:t>3/23/2022</a:t>
            </a:fld>
            <a:endParaRPr lang="en-US"/>
          </a:p>
        </p:txBody>
      </p:sp>
      <p:sp>
        <p:nvSpPr>
          <p:cNvPr id="6" name="Footer Placeholder 5">
            <a:extLst>
              <a:ext uri="{FF2B5EF4-FFF2-40B4-BE49-F238E27FC236}">
                <a16:creationId xmlns:a16="http://schemas.microsoft.com/office/drawing/2014/main" id="{E6B0F3FA-5372-9141-AA04-3A64DE42E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4F24E7-4ED2-794A-8EE3-7EF83F016707}"/>
              </a:ext>
            </a:extLst>
          </p:cNvPr>
          <p:cNvSpPr>
            <a:spLocks noGrp="1"/>
          </p:cNvSpPr>
          <p:nvPr>
            <p:ph type="sldNum" sz="quarter" idx="12"/>
          </p:nvPr>
        </p:nvSpPr>
        <p:spPr/>
        <p:txBody>
          <a:bodyPr/>
          <a:lstStyle/>
          <a:p>
            <a:fld id="{F2568AB3-BE1B-7E41-A1BB-30C58338A76B}" type="slidenum">
              <a:rPr lang="en-US" smtClean="0"/>
              <a:t>‹#›</a:t>
            </a:fld>
            <a:endParaRPr lang="en-US"/>
          </a:p>
        </p:txBody>
      </p:sp>
    </p:spTree>
    <p:extLst>
      <p:ext uri="{BB962C8B-B14F-4D97-AF65-F5344CB8AC3E}">
        <p14:creationId xmlns:p14="http://schemas.microsoft.com/office/powerpoint/2010/main" val="58218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902ED0-42BF-A242-9AC0-609DF12D88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119302-E7C9-0F48-81AE-2ECAE4BE2C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7CDDC5-F3B5-4B48-833E-F52766F0DF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F7AC9-6E87-BC4C-9DE7-C7747DDD12E4}" type="datetimeFigureOut">
              <a:rPr lang="en-US" smtClean="0"/>
              <a:t>3/23/2022</a:t>
            </a:fld>
            <a:endParaRPr lang="en-US"/>
          </a:p>
        </p:txBody>
      </p:sp>
      <p:sp>
        <p:nvSpPr>
          <p:cNvPr id="5" name="Footer Placeholder 4">
            <a:extLst>
              <a:ext uri="{FF2B5EF4-FFF2-40B4-BE49-F238E27FC236}">
                <a16:creationId xmlns:a16="http://schemas.microsoft.com/office/drawing/2014/main" id="{0FEECCAE-72F3-B941-AB47-F81F1D9314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C1C8A1-02C9-434B-8782-B1C53EC11A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68AB3-BE1B-7E41-A1BB-30C58338A76B}" type="slidenum">
              <a:rPr lang="en-US" smtClean="0"/>
              <a:t>‹#›</a:t>
            </a:fld>
            <a:endParaRPr lang="en-US"/>
          </a:p>
        </p:txBody>
      </p:sp>
    </p:spTree>
    <p:extLst>
      <p:ext uri="{BB962C8B-B14F-4D97-AF65-F5344CB8AC3E}">
        <p14:creationId xmlns:p14="http://schemas.microsoft.com/office/powerpoint/2010/main" val="2250988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7" r:id="rId8"/>
    <p:sldLayoutId id="2147483656"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F3702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29.png"/><Relationship Id="rId4" Type="http://schemas.openxmlformats.org/officeDocument/2006/relationships/image" Target="../media/image28.png"/></Relationships>
</file>

<file path=ppt/slides/_rels/slide15.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image" Target="../media/image35.svg"/><Relationship Id="rId3" Type="http://schemas.openxmlformats.org/officeDocument/2006/relationships/diagramData" Target="../diagrams/data8.xml"/><Relationship Id="rId7" Type="http://schemas.microsoft.com/office/2007/relationships/diagramDrawing" Target="../diagrams/drawing8.xml"/><Relationship Id="rId12" Type="http://schemas.openxmlformats.org/officeDocument/2006/relationships/image" Target="../media/image34.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8.xml"/><Relationship Id="rId11" Type="http://schemas.openxmlformats.org/officeDocument/2006/relationships/image" Target="../media/image33.svg"/><Relationship Id="rId5" Type="http://schemas.openxmlformats.org/officeDocument/2006/relationships/diagramQuickStyle" Target="../diagrams/quickStyle8.xml"/><Relationship Id="rId10" Type="http://schemas.openxmlformats.org/officeDocument/2006/relationships/image" Target="../media/image32.png"/><Relationship Id="rId4" Type="http://schemas.openxmlformats.org/officeDocument/2006/relationships/diagramLayout" Target="../diagrams/layout8.xml"/><Relationship Id="rId9" Type="http://schemas.openxmlformats.org/officeDocument/2006/relationships/image" Target="../media/image31.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Clinical Assistant</a:t>
            </a:r>
          </a:p>
        </p:txBody>
      </p:sp>
      <p:sp>
        <p:nvSpPr>
          <p:cNvPr id="3" name="Subtitle 2"/>
          <p:cNvSpPr>
            <a:spLocks noGrp="1"/>
          </p:cNvSpPr>
          <p:nvPr>
            <p:ph type="subTitle" idx="1"/>
          </p:nvPr>
        </p:nvSpPr>
        <p:spPr>
          <a:xfrm>
            <a:off x="1524000" y="3727298"/>
            <a:ext cx="9841584" cy="1215717"/>
          </a:xfrm>
        </p:spPr>
        <p:txBody>
          <a:bodyPr vert="horz" lIns="91440" tIns="45720" rIns="91440" bIns="45720" rtlCol="0" anchor="t">
            <a:normAutofit/>
          </a:bodyPr>
          <a:lstStyle/>
          <a:p>
            <a:r>
              <a:rPr lang="en-US" dirty="0">
                <a:cs typeface="Arial"/>
              </a:rPr>
              <a:t>HCH Peer Session Presentation</a:t>
            </a:r>
          </a:p>
          <a:p>
            <a:r>
              <a:rPr lang="en-US" dirty="0">
                <a:cs typeface="Arial"/>
              </a:rPr>
              <a:t>March 2022</a:t>
            </a:r>
          </a:p>
        </p:txBody>
      </p:sp>
      <p:sp>
        <p:nvSpPr>
          <p:cNvPr id="5" name="TextBox 4">
            <a:extLst>
              <a:ext uri="{FF2B5EF4-FFF2-40B4-BE49-F238E27FC236}">
                <a16:creationId xmlns:a16="http://schemas.microsoft.com/office/drawing/2014/main" id="{A09FC000-E105-47EE-A69C-5FA02D4FFE84}"/>
              </a:ext>
            </a:extLst>
          </p:cNvPr>
          <p:cNvSpPr txBox="1"/>
          <p:nvPr/>
        </p:nvSpPr>
        <p:spPr>
          <a:xfrm>
            <a:off x="7459579" y="5169568"/>
            <a:ext cx="3561347" cy="1215717"/>
          </a:xfrm>
          <a:prstGeom prst="rect">
            <a:avLst/>
          </a:prstGeom>
          <a:noFill/>
        </p:spPr>
        <p:txBody>
          <a:bodyPr wrap="square" lIns="91440" tIns="45720" rIns="91440" bIns="45720" rtlCol="0" anchor="t">
            <a:spAutoFit/>
          </a:bodyPr>
          <a:lstStyle/>
          <a:p>
            <a:r>
              <a:rPr lang="en-NZ" sz="1400" i="1" dirty="0">
                <a:solidFill>
                  <a:srgbClr val="F37021"/>
                </a:solidFill>
                <a:latin typeface="Arial Black"/>
              </a:rPr>
              <a:t>Better </a:t>
            </a:r>
            <a:r>
              <a:rPr lang="en-NZ" sz="1400" dirty="0">
                <a:latin typeface="Arial"/>
                <a:cs typeface="Arial"/>
              </a:rPr>
              <a:t>Health Outcomes</a:t>
            </a:r>
          </a:p>
          <a:p>
            <a:r>
              <a:rPr lang="en-NZ" sz="1400" dirty="0">
                <a:latin typeface="Arial"/>
                <a:cs typeface="Arial"/>
              </a:rPr>
              <a:t>through Great Primary Care</a:t>
            </a:r>
          </a:p>
          <a:p>
            <a:endParaRPr lang="en-NZ" sz="900" dirty="0"/>
          </a:p>
          <a:p>
            <a:endParaRPr lang="en-NZ" sz="900" dirty="0"/>
          </a:p>
          <a:p>
            <a:endParaRPr lang="en-NZ" sz="900" dirty="0"/>
          </a:p>
          <a:p>
            <a:endParaRPr lang="en-NZ" sz="900" dirty="0"/>
          </a:p>
          <a:p>
            <a:endParaRPr lang="en-NZ" sz="900" dirty="0">
              <a:cs typeface="Arial" panose="020B0604020202020204"/>
            </a:endParaRPr>
          </a:p>
        </p:txBody>
      </p:sp>
    </p:spTree>
    <p:extLst>
      <p:ext uri="{BB962C8B-B14F-4D97-AF65-F5344CB8AC3E}">
        <p14:creationId xmlns:p14="http://schemas.microsoft.com/office/powerpoint/2010/main" val="1096601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5556E724-F924-4558-BA3F-5CA8DD84E407}"/>
              </a:ext>
            </a:extLst>
          </p:cNvPr>
          <p:cNvSpPr txBox="1">
            <a:spLocks/>
          </p:cNvSpPr>
          <p:nvPr/>
        </p:nvSpPr>
        <p:spPr>
          <a:xfrm>
            <a:off x="1330229" y="393193"/>
            <a:ext cx="10419811" cy="6373368"/>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rgbClr val="41404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NZ" b="1" i="1" dirty="0"/>
              <a:t>The policy includes the following:  </a:t>
            </a:r>
          </a:p>
          <a:p>
            <a:pPr>
              <a:spcAft>
                <a:spcPts val="600"/>
              </a:spcAft>
            </a:pPr>
            <a:r>
              <a:rPr lang="en-NZ" b="1" dirty="0">
                <a:solidFill>
                  <a:srgbClr val="74B2BA"/>
                </a:solidFill>
              </a:rPr>
              <a:t>Requesting Clinician: </a:t>
            </a:r>
          </a:p>
          <a:p>
            <a:pPr marL="285750" indent="-285750">
              <a:spcAft>
                <a:spcPts val="600"/>
              </a:spcAft>
              <a:buFont typeface="Arial" panose="020B0604020202020204" pitchFamily="34" charset="0"/>
              <a:buChar char="•"/>
            </a:pPr>
            <a:r>
              <a:rPr lang="en-NZ" dirty="0"/>
              <a:t>Clinician who ordered the test, </a:t>
            </a:r>
          </a:p>
          <a:p>
            <a:pPr marL="285750" indent="-285750">
              <a:spcAft>
                <a:spcPts val="600"/>
              </a:spcAft>
              <a:buFont typeface="Arial" panose="020B0604020202020204" pitchFamily="34" charset="0"/>
              <a:buChar char="•"/>
            </a:pPr>
            <a:r>
              <a:rPr lang="en-NZ" dirty="0"/>
              <a:t>Or is responsible for the patient as their enrolled provider, </a:t>
            </a:r>
          </a:p>
          <a:p>
            <a:pPr marL="285750" indent="-285750">
              <a:spcAft>
                <a:spcPts val="600"/>
              </a:spcAft>
              <a:buFont typeface="Arial" panose="020B0604020202020204" pitchFamily="34" charset="0"/>
              <a:buChar char="•"/>
            </a:pPr>
            <a:r>
              <a:rPr lang="en-NZ" dirty="0"/>
              <a:t>Receiving results such as recall blood tests, hospital letters etc</a:t>
            </a:r>
            <a:endParaRPr lang="en-NZ" b="1" dirty="0"/>
          </a:p>
          <a:p>
            <a:pPr>
              <a:spcAft>
                <a:spcPts val="600"/>
              </a:spcAft>
            </a:pPr>
            <a:r>
              <a:rPr lang="en-NZ" b="1" dirty="0">
                <a:solidFill>
                  <a:srgbClr val="74B2BA"/>
                </a:solidFill>
              </a:rPr>
              <a:t>Supervision:</a:t>
            </a:r>
            <a:r>
              <a:rPr lang="en-NZ" dirty="0">
                <a:solidFill>
                  <a:srgbClr val="74B2BA"/>
                </a:solidFill>
              </a:rPr>
              <a:t> </a:t>
            </a:r>
            <a:endParaRPr lang="en-NZ" dirty="0"/>
          </a:p>
          <a:p>
            <a:pPr marL="285750" indent="-285750">
              <a:spcAft>
                <a:spcPts val="600"/>
              </a:spcAft>
              <a:buFont typeface="Arial" panose="020B0604020202020204" pitchFamily="34" charset="0"/>
              <a:buChar char="•"/>
            </a:pPr>
            <a:r>
              <a:rPr lang="en-NZ" dirty="0"/>
              <a:t>Vocationally registered GP </a:t>
            </a:r>
          </a:p>
          <a:p>
            <a:pPr marL="285750" indent="-285750">
              <a:spcAft>
                <a:spcPts val="600"/>
              </a:spcAft>
              <a:buFont typeface="Arial" panose="020B0604020202020204" pitchFamily="34" charset="0"/>
              <a:buChar char="•"/>
            </a:pPr>
            <a:r>
              <a:rPr lang="en-NZ" dirty="0"/>
              <a:t>Responsible for providing support and supervision (regular meetings, peer groups, written communication)</a:t>
            </a:r>
          </a:p>
          <a:p>
            <a:pPr marL="285750" indent="-285750">
              <a:spcAft>
                <a:spcPts val="600"/>
              </a:spcAft>
              <a:buFont typeface="Arial" panose="020B0604020202020204" pitchFamily="34" charset="0"/>
              <a:buChar char="•"/>
            </a:pPr>
            <a:r>
              <a:rPr lang="en-NZ" dirty="0"/>
              <a:t>Perform random audits of patient records</a:t>
            </a:r>
            <a:endParaRPr lang="en-NZ" b="1" dirty="0"/>
          </a:p>
          <a:p>
            <a:pPr>
              <a:spcAft>
                <a:spcPts val="600"/>
              </a:spcAft>
            </a:pPr>
            <a:r>
              <a:rPr lang="en-NZ" b="1" dirty="0">
                <a:solidFill>
                  <a:srgbClr val="74B2BA"/>
                </a:solidFill>
              </a:rPr>
              <a:t>Escalation protocol: </a:t>
            </a:r>
          </a:p>
          <a:p>
            <a:pPr marL="285750" indent="-285750">
              <a:spcAft>
                <a:spcPts val="600"/>
              </a:spcAft>
              <a:buFont typeface="Arial" panose="020B0604020202020204" pitchFamily="34" charset="0"/>
              <a:buChar char="•"/>
            </a:pPr>
            <a:r>
              <a:rPr lang="en-NZ" dirty="0"/>
              <a:t>Process for escalation of results deemed to need same day review under the delegation framework must be clearly documented</a:t>
            </a:r>
            <a:endParaRPr lang="en-NZ" b="1" dirty="0"/>
          </a:p>
          <a:p>
            <a:pPr>
              <a:spcAft>
                <a:spcPts val="600"/>
              </a:spcAft>
            </a:pPr>
            <a:r>
              <a:rPr lang="en-NZ" b="1" dirty="0">
                <a:solidFill>
                  <a:srgbClr val="74B2BA"/>
                </a:solidFill>
              </a:rPr>
              <a:t>Monitoring and Evaluation:</a:t>
            </a:r>
            <a:r>
              <a:rPr lang="en-NZ" dirty="0">
                <a:solidFill>
                  <a:srgbClr val="74B2BA"/>
                </a:solidFill>
              </a:rPr>
              <a:t> </a:t>
            </a:r>
          </a:p>
          <a:p>
            <a:pPr marL="285750" indent="-285750">
              <a:spcAft>
                <a:spcPts val="600"/>
              </a:spcAft>
              <a:buFont typeface="Arial" panose="020B0604020202020204" pitchFamily="34" charset="0"/>
              <a:buChar char="•"/>
            </a:pPr>
            <a:r>
              <a:rPr lang="en-NZ" dirty="0"/>
              <a:t>Perform once per week</a:t>
            </a:r>
          </a:p>
          <a:p>
            <a:pPr marL="285750" indent="-285750">
              <a:spcAft>
                <a:spcPts val="600"/>
              </a:spcAft>
              <a:buFont typeface="Arial" panose="020B0604020202020204" pitchFamily="34" charset="0"/>
              <a:buChar char="•"/>
            </a:pPr>
            <a:r>
              <a:rPr lang="en-NZ" dirty="0"/>
              <a:t>Minimum of 5 patient records the clinical assistant has processed results for</a:t>
            </a:r>
          </a:p>
          <a:p>
            <a:pPr marL="285750" indent="-285750">
              <a:spcAft>
                <a:spcPts val="600"/>
              </a:spcAft>
              <a:buFont typeface="Arial" panose="020B0604020202020204" pitchFamily="34" charset="0"/>
              <a:buChar char="•"/>
            </a:pPr>
            <a:r>
              <a:rPr lang="en-NZ" dirty="0"/>
              <a:t>Ensure the clinical assistant has applied the delegation framework correctly</a:t>
            </a:r>
          </a:p>
          <a:p>
            <a:pPr marL="285750" indent="-285750">
              <a:spcAft>
                <a:spcPts val="600"/>
              </a:spcAft>
              <a:buFont typeface="Arial" panose="020B0604020202020204" pitchFamily="34" charset="0"/>
              <a:buChar char="•"/>
            </a:pPr>
            <a:r>
              <a:rPr lang="en-NZ" dirty="0"/>
              <a:t>Instances where it has been applied incorrectly address with further training, additional support, and document including actions taken</a:t>
            </a:r>
          </a:p>
        </p:txBody>
      </p:sp>
    </p:spTree>
    <p:extLst>
      <p:ext uri="{BB962C8B-B14F-4D97-AF65-F5344CB8AC3E}">
        <p14:creationId xmlns:p14="http://schemas.microsoft.com/office/powerpoint/2010/main" val="2994277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1A1B6-8D91-4E94-B75D-1765F545D730}"/>
              </a:ext>
            </a:extLst>
          </p:cNvPr>
          <p:cNvSpPr>
            <a:spLocks noGrp="1"/>
          </p:cNvSpPr>
          <p:nvPr>
            <p:ph type="title"/>
          </p:nvPr>
        </p:nvSpPr>
        <p:spPr/>
        <p:txBody>
          <a:bodyPr>
            <a:normAutofit/>
          </a:bodyPr>
          <a:lstStyle/>
          <a:p>
            <a:r>
              <a:rPr lang="en-NZ" sz="1800" b="1" i="1"/>
              <a:t>The Supervisor must ensure that the Clinical Assistant who has been delegated the activity:</a:t>
            </a:r>
          </a:p>
        </p:txBody>
      </p:sp>
      <p:graphicFrame>
        <p:nvGraphicFramePr>
          <p:cNvPr id="3" name="Diagram 2">
            <a:extLst>
              <a:ext uri="{FF2B5EF4-FFF2-40B4-BE49-F238E27FC236}">
                <a16:creationId xmlns:a16="http://schemas.microsoft.com/office/drawing/2014/main" id="{B74E0A7C-6CCF-494F-BD79-7C0AB3705DA7}"/>
              </a:ext>
            </a:extLst>
          </p:cNvPr>
          <p:cNvGraphicFramePr/>
          <p:nvPr/>
        </p:nvGraphicFramePr>
        <p:xfrm>
          <a:off x="2032000" y="134145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176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1A1B6-8D91-4E94-B75D-1765F545D730}"/>
              </a:ext>
            </a:extLst>
          </p:cNvPr>
          <p:cNvSpPr>
            <a:spLocks noGrp="1"/>
          </p:cNvSpPr>
          <p:nvPr>
            <p:ph type="title"/>
          </p:nvPr>
        </p:nvSpPr>
        <p:spPr/>
        <p:txBody>
          <a:bodyPr>
            <a:normAutofit/>
          </a:bodyPr>
          <a:lstStyle/>
          <a:p>
            <a:r>
              <a:rPr lang="mi-NZ" sz="3200"/>
              <a:t>Responsibility of the Clinical Assistant</a:t>
            </a:r>
            <a:endParaRPr lang="en-NZ" sz="3200"/>
          </a:p>
        </p:txBody>
      </p:sp>
      <p:graphicFrame>
        <p:nvGraphicFramePr>
          <p:cNvPr id="3" name="Diagram 2">
            <a:extLst>
              <a:ext uri="{FF2B5EF4-FFF2-40B4-BE49-F238E27FC236}">
                <a16:creationId xmlns:a16="http://schemas.microsoft.com/office/drawing/2014/main" id="{B74E0A7C-6CCF-494F-BD79-7C0AB3705DA7}"/>
              </a:ext>
            </a:extLst>
          </p:cNvPr>
          <p:cNvGraphicFramePr/>
          <p:nvPr/>
        </p:nvGraphicFramePr>
        <p:xfrm>
          <a:off x="2032000" y="134145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6599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1A1B6-8D91-4E94-B75D-1765F545D730}"/>
              </a:ext>
            </a:extLst>
          </p:cNvPr>
          <p:cNvSpPr>
            <a:spLocks noGrp="1"/>
          </p:cNvSpPr>
          <p:nvPr>
            <p:ph type="title"/>
          </p:nvPr>
        </p:nvSpPr>
        <p:spPr/>
        <p:txBody>
          <a:bodyPr>
            <a:normAutofit/>
          </a:bodyPr>
          <a:lstStyle/>
          <a:p>
            <a:r>
              <a:rPr lang="mi-NZ" sz="3200"/>
              <a:t>The employer of the Clinical Assistant must:</a:t>
            </a:r>
            <a:endParaRPr lang="en-NZ" sz="3200"/>
          </a:p>
        </p:txBody>
      </p:sp>
      <p:graphicFrame>
        <p:nvGraphicFramePr>
          <p:cNvPr id="3" name="Diagram 2">
            <a:extLst>
              <a:ext uri="{FF2B5EF4-FFF2-40B4-BE49-F238E27FC236}">
                <a16:creationId xmlns:a16="http://schemas.microsoft.com/office/drawing/2014/main" id="{B74E0A7C-6CCF-494F-BD79-7C0AB3705DA7}"/>
              </a:ext>
            </a:extLst>
          </p:cNvPr>
          <p:cNvGraphicFramePr/>
          <p:nvPr/>
        </p:nvGraphicFramePr>
        <p:xfrm>
          <a:off x="2032000" y="134145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141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77575-15E5-459E-8347-784283654582}"/>
              </a:ext>
            </a:extLst>
          </p:cNvPr>
          <p:cNvSpPr>
            <a:spLocks noGrp="1"/>
          </p:cNvSpPr>
          <p:nvPr>
            <p:ph type="title"/>
          </p:nvPr>
        </p:nvSpPr>
        <p:spPr>
          <a:xfrm>
            <a:off x="838200" y="365125"/>
            <a:ext cx="10515600" cy="1325563"/>
          </a:xfrm>
        </p:spPr>
        <p:txBody>
          <a:bodyPr anchor="ctr">
            <a:normAutofit/>
          </a:bodyPr>
          <a:lstStyle/>
          <a:p>
            <a:r>
              <a:rPr lang="mi-NZ" sz="3200"/>
              <a:t>Delegation Framework</a:t>
            </a:r>
            <a:endParaRPr lang="en-NZ" sz="3200"/>
          </a:p>
        </p:txBody>
      </p:sp>
      <p:sp>
        <p:nvSpPr>
          <p:cNvPr id="21" name="Content Placeholder 2">
            <a:extLst>
              <a:ext uri="{FF2B5EF4-FFF2-40B4-BE49-F238E27FC236}">
                <a16:creationId xmlns:a16="http://schemas.microsoft.com/office/drawing/2014/main" id="{541B35C2-4984-415B-86E2-F95471641880}"/>
              </a:ext>
            </a:extLst>
          </p:cNvPr>
          <p:cNvSpPr>
            <a:spLocks noGrp="1"/>
          </p:cNvSpPr>
          <p:nvPr>
            <p:ph sz="half" idx="1"/>
          </p:nvPr>
        </p:nvSpPr>
        <p:spPr>
          <a:xfrm>
            <a:off x="708154" y="1477833"/>
            <a:ext cx="4786605" cy="4516567"/>
          </a:xfrm>
        </p:spPr>
        <p:txBody>
          <a:bodyPr>
            <a:normAutofit/>
          </a:bodyPr>
          <a:lstStyle/>
          <a:p>
            <a:r>
              <a:rPr lang="en-US" sz="2400" dirty="0"/>
              <a:t>Framework identifies inbox results by type</a:t>
            </a:r>
          </a:p>
          <a:p>
            <a:r>
              <a:rPr lang="en-US" sz="2400" dirty="0"/>
              <a:t>Outlines a set of actions for the Clinical Assistant, depending on result:</a:t>
            </a:r>
          </a:p>
          <a:p>
            <a:pPr lvl="1"/>
            <a:r>
              <a:rPr lang="en-US" dirty="0"/>
              <a:t>File select normal results</a:t>
            </a:r>
          </a:p>
          <a:p>
            <a:pPr lvl="1"/>
            <a:r>
              <a:rPr lang="en-US" dirty="0"/>
              <a:t>Update classifications</a:t>
            </a:r>
          </a:p>
          <a:p>
            <a:pPr lvl="1"/>
            <a:r>
              <a:rPr lang="en-US" dirty="0"/>
              <a:t>Set reminders for follow up tests</a:t>
            </a:r>
          </a:p>
          <a:p>
            <a:pPr lvl="1"/>
            <a:r>
              <a:rPr lang="en-US" dirty="0"/>
              <a:t>Book follow up appointments</a:t>
            </a:r>
          </a:p>
          <a:p>
            <a:pPr lvl="1"/>
            <a:r>
              <a:rPr lang="en-US" dirty="0"/>
              <a:t>Annotate in comments field of  letters and results</a:t>
            </a:r>
          </a:p>
          <a:p>
            <a:pPr lvl="1"/>
            <a:endParaRPr lang="en-US" dirty="0"/>
          </a:p>
          <a:p>
            <a:endParaRPr lang="en-US" dirty="0"/>
          </a:p>
        </p:txBody>
      </p:sp>
      <p:pic>
        <p:nvPicPr>
          <p:cNvPr id="17" name="Picture 16">
            <a:extLst>
              <a:ext uri="{FF2B5EF4-FFF2-40B4-BE49-F238E27FC236}">
                <a16:creationId xmlns:a16="http://schemas.microsoft.com/office/drawing/2014/main" id="{08C2CE30-B55E-4681-8AD4-2FA7B397C7BD}"/>
              </a:ext>
            </a:extLst>
          </p:cNvPr>
          <p:cNvPicPr>
            <a:picLocks noChangeAspect="1"/>
          </p:cNvPicPr>
          <p:nvPr/>
        </p:nvPicPr>
        <p:blipFill>
          <a:blip r:embed="rId3"/>
          <a:stretch>
            <a:fillRect/>
          </a:stretch>
        </p:blipFill>
        <p:spPr>
          <a:xfrm>
            <a:off x="5624806" y="1362938"/>
            <a:ext cx="6318800" cy="2290565"/>
          </a:xfrm>
          <a:prstGeom prst="rect">
            <a:avLst/>
          </a:prstGeom>
          <a:noFill/>
        </p:spPr>
      </p:pic>
      <p:pic>
        <p:nvPicPr>
          <p:cNvPr id="22" name="Picture 21">
            <a:extLst>
              <a:ext uri="{FF2B5EF4-FFF2-40B4-BE49-F238E27FC236}">
                <a16:creationId xmlns:a16="http://schemas.microsoft.com/office/drawing/2014/main" id="{2B77DD03-88D4-4261-8353-7441B3A28864}"/>
              </a:ext>
            </a:extLst>
          </p:cNvPr>
          <p:cNvPicPr>
            <a:picLocks noChangeAspect="1"/>
          </p:cNvPicPr>
          <p:nvPr/>
        </p:nvPicPr>
        <p:blipFill>
          <a:blip r:embed="rId4"/>
          <a:stretch>
            <a:fillRect/>
          </a:stretch>
        </p:blipFill>
        <p:spPr>
          <a:xfrm>
            <a:off x="5624805" y="3788440"/>
            <a:ext cx="6318801" cy="1007554"/>
          </a:xfrm>
          <a:prstGeom prst="rect">
            <a:avLst/>
          </a:prstGeom>
        </p:spPr>
      </p:pic>
      <p:pic>
        <p:nvPicPr>
          <p:cNvPr id="24" name="Picture 23">
            <a:extLst>
              <a:ext uri="{FF2B5EF4-FFF2-40B4-BE49-F238E27FC236}">
                <a16:creationId xmlns:a16="http://schemas.microsoft.com/office/drawing/2014/main" id="{CF1C3438-B114-4636-A4F6-B7D8AA4022FE}"/>
              </a:ext>
            </a:extLst>
          </p:cNvPr>
          <p:cNvPicPr>
            <a:picLocks noChangeAspect="1"/>
          </p:cNvPicPr>
          <p:nvPr/>
        </p:nvPicPr>
        <p:blipFill>
          <a:blip r:embed="rId5"/>
          <a:stretch>
            <a:fillRect/>
          </a:stretch>
        </p:blipFill>
        <p:spPr>
          <a:xfrm>
            <a:off x="5624805" y="5005433"/>
            <a:ext cx="6318801" cy="1139183"/>
          </a:xfrm>
          <a:prstGeom prst="rect">
            <a:avLst/>
          </a:prstGeom>
        </p:spPr>
      </p:pic>
    </p:spTree>
    <p:extLst>
      <p:ext uri="{BB962C8B-B14F-4D97-AF65-F5344CB8AC3E}">
        <p14:creationId xmlns:p14="http://schemas.microsoft.com/office/powerpoint/2010/main" val="2273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BF2F5-D9B4-4245-8DC2-66B12A9926F4}"/>
              </a:ext>
            </a:extLst>
          </p:cNvPr>
          <p:cNvSpPr>
            <a:spLocks noGrp="1"/>
          </p:cNvSpPr>
          <p:nvPr>
            <p:ph type="title"/>
          </p:nvPr>
        </p:nvSpPr>
        <p:spPr>
          <a:xfrm>
            <a:off x="838200" y="423862"/>
            <a:ext cx="6647689" cy="1325563"/>
          </a:xfrm>
        </p:spPr>
        <p:txBody>
          <a:bodyPr>
            <a:normAutofit/>
          </a:bodyPr>
          <a:lstStyle/>
          <a:p>
            <a:r>
              <a:rPr lang="mi-NZ" sz="2800"/>
              <a:t>Clinical Documents</a:t>
            </a:r>
            <a:endParaRPr lang="en-NZ" sz="2800"/>
          </a:p>
        </p:txBody>
      </p:sp>
      <p:graphicFrame>
        <p:nvGraphicFramePr>
          <p:cNvPr id="18" name="Content Placeholder 17">
            <a:extLst>
              <a:ext uri="{FF2B5EF4-FFF2-40B4-BE49-F238E27FC236}">
                <a16:creationId xmlns:a16="http://schemas.microsoft.com/office/drawing/2014/main" id="{58E185F5-F4DB-4866-ABED-17707AB03913}"/>
              </a:ext>
            </a:extLst>
          </p:cNvPr>
          <p:cNvGraphicFramePr>
            <a:graphicFrameLocks noGrp="1"/>
          </p:cNvGraphicFramePr>
          <p:nvPr>
            <p:ph sz="half" idx="1"/>
          </p:nvPr>
        </p:nvGraphicFramePr>
        <p:xfrm>
          <a:off x="838199" y="1333501"/>
          <a:ext cx="10658475" cy="5229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8" name="Graphic 27" descr="Document outline">
            <a:extLst>
              <a:ext uri="{FF2B5EF4-FFF2-40B4-BE49-F238E27FC236}">
                <a16:creationId xmlns:a16="http://schemas.microsoft.com/office/drawing/2014/main" id="{B74C5957-F755-42E2-B7CC-E5FB28ECAA5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352925" y="5108576"/>
            <a:ext cx="914400" cy="914400"/>
          </a:xfrm>
          <a:prstGeom prst="rect">
            <a:avLst/>
          </a:prstGeom>
        </p:spPr>
      </p:pic>
      <p:pic>
        <p:nvPicPr>
          <p:cNvPr id="33" name="Graphic 32" descr="Stethoscope outline">
            <a:extLst>
              <a:ext uri="{FF2B5EF4-FFF2-40B4-BE49-F238E27FC236}">
                <a16:creationId xmlns:a16="http://schemas.microsoft.com/office/drawing/2014/main" id="{A0DB4C76-5D5F-4E54-AB64-A95B1443DB5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028689" y="3490913"/>
            <a:ext cx="914400" cy="914400"/>
          </a:xfrm>
          <a:prstGeom prst="rect">
            <a:avLst/>
          </a:prstGeom>
        </p:spPr>
      </p:pic>
      <p:pic>
        <p:nvPicPr>
          <p:cNvPr id="35" name="Graphic 34" descr="Open envelope outline">
            <a:extLst>
              <a:ext uri="{FF2B5EF4-FFF2-40B4-BE49-F238E27FC236}">
                <a16:creationId xmlns:a16="http://schemas.microsoft.com/office/drawing/2014/main" id="{98D8A047-9632-4BBB-8519-21FE9BE72FE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352925" y="1768474"/>
            <a:ext cx="914400" cy="914400"/>
          </a:xfrm>
          <a:prstGeom prst="rect">
            <a:avLst/>
          </a:prstGeom>
        </p:spPr>
      </p:pic>
    </p:spTree>
    <p:extLst>
      <p:ext uri="{BB962C8B-B14F-4D97-AF65-F5344CB8AC3E}">
        <p14:creationId xmlns:p14="http://schemas.microsoft.com/office/powerpoint/2010/main" val="2414314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BF2F5-D9B4-4245-8DC2-66B12A9926F4}"/>
              </a:ext>
            </a:extLst>
          </p:cNvPr>
          <p:cNvSpPr>
            <a:spLocks noGrp="1"/>
          </p:cNvSpPr>
          <p:nvPr>
            <p:ph type="title"/>
          </p:nvPr>
        </p:nvSpPr>
        <p:spPr>
          <a:xfrm rot="16200000">
            <a:off x="-2851404" y="2752502"/>
            <a:ext cx="6647689" cy="1325563"/>
          </a:xfrm>
        </p:spPr>
        <p:txBody>
          <a:bodyPr>
            <a:normAutofit/>
          </a:bodyPr>
          <a:lstStyle/>
          <a:p>
            <a:pPr algn="ctr"/>
            <a:r>
              <a:rPr lang="mi-NZ" sz="2800"/>
              <a:t>Inbox results examples – Case 1</a:t>
            </a:r>
            <a:endParaRPr lang="en-NZ" sz="2800"/>
          </a:p>
        </p:txBody>
      </p:sp>
      <p:sp>
        <p:nvSpPr>
          <p:cNvPr id="3" name="Content Placeholder 2">
            <a:extLst>
              <a:ext uri="{FF2B5EF4-FFF2-40B4-BE49-F238E27FC236}">
                <a16:creationId xmlns:a16="http://schemas.microsoft.com/office/drawing/2014/main" id="{15C777B7-D67A-4EF3-AA38-EBA70DCAD4A3}"/>
              </a:ext>
            </a:extLst>
          </p:cNvPr>
          <p:cNvSpPr>
            <a:spLocks noGrp="1"/>
          </p:cNvSpPr>
          <p:nvPr>
            <p:ph sz="half" idx="1"/>
          </p:nvPr>
        </p:nvSpPr>
        <p:spPr>
          <a:xfrm>
            <a:off x="1277112" y="384047"/>
            <a:ext cx="5181600" cy="6368797"/>
          </a:xfrm>
        </p:spPr>
        <p:txBody>
          <a:bodyPr>
            <a:normAutofit fontScale="85000" lnSpcReduction="20000"/>
          </a:bodyPr>
          <a:lstStyle/>
          <a:p>
            <a:pPr marL="0" indent="0">
              <a:spcBef>
                <a:spcPts val="0"/>
              </a:spcBef>
              <a:spcAft>
                <a:spcPts val="600"/>
              </a:spcAft>
              <a:buNone/>
            </a:pPr>
            <a:r>
              <a:rPr lang="mi-NZ" sz="1400" b="1"/>
              <a:t>Daily record entry:</a:t>
            </a:r>
          </a:p>
          <a:p>
            <a:pPr marL="0" indent="0">
              <a:spcBef>
                <a:spcPts val="0"/>
              </a:spcBef>
              <a:spcAft>
                <a:spcPts val="600"/>
              </a:spcAft>
              <a:buNone/>
            </a:pPr>
            <a:r>
              <a:rPr lang="en-NZ" sz="1400"/>
              <a:t>54yo man</a:t>
            </a:r>
          </a:p>
          <a:p>
            <a:pPr marL="0" indent="0">
              <a:spcBef>
                <a:spcPts val="0"/>
              </a:spcBef>
              <a:spcAft>
                <a:spcPts val="600"/>
              </a:spcAft>
              <a:buNone/>
            </a:pPr>
            <a:r>
              <a:rPr lang="en-NZ" sz="1400"/>
              <a:t>Back p0ain</a:t>
            </a:r>
          </a:p>
          <a:p>
            <a:pPr marL="0" indent="0">
              <a:spcBef>
                <a:spcPts val="0"/>
              </a:spcBef>
              <a:spcAft>
                <a:spcPts val="600"/>
              </a:spcAft>
              <a:buNone/>
            </a:pPr>
            <a:r>
              <a:rPr lang="en-NZ" sz="1400"/>
              <a:t>Normal examination</a:t>
            </a:r>
          </a:p>
          <a:p>
            <a:pPr marL="0" indent="0">
              <a:spcBef>
                <a:spcPts val="0"/>
              </a:spcBef>
              <a:spcAft>
                <a:spcPts val="600"/>
              </a:spcAft>
              <a:buNone/>
            </a:pPr>
            <a:r>
              <a:rPr lang="en-NZ" sz="1400"/>
              <a:t>Plan:</a:t>
            </a:r>
          </a:p>
          <a:p>
            <a:pPr marL="0" indent="0">
              <a:spcBef>
                <a:spcPts val="0"/>
              </a:spcBef>
              <a:spcAft>
                <a:spcPts val="600"/>
              </a:spcAft>
              <a:buNone/>
            </a:pPr>
            <a:r>
              <a:rPr lang="en-NZ" sz="1400"/>
              <a:t>Bloods – if all normal can be filed by clinical assistant</a:t>
            </a:r>
          </a:p>
          <a:p>
            <a:pPr marL="0" indent="0">
              <a:spcBef>
                <a:spcPts val="0"/>
              </a:spcBef>
              <a:spcAft>
                <a:spcPts val="600"/>
              </a:spcAft>
              <a:buNone/>
            </a:pPr>
            <a:r>
              <a:rPr lang="en-NZ" sz="1400"/>
              <a:t>Analgesia</a:t>
            </a:r>
          </a:p>
          <a:p>
            <a:pPr marL="0" indent="0">
              <a:spcBef>
                <a:spcPts val="0"/>
              </a:spcBef>
              <a:spcAft>
                <a:spcPts val="600"/>
              </a:spcAft>
              <a:buNone/>
            </a:pPr>
            <a:r>
              <a:rPr lang="en-NZ" sz="1400"/>
              <a:t>Advised to return in 5 days if pain not improving or new symptoms develop</a:t>
            </a:r>
          </a:p>
          <a:p>
            <a:pPr marL="0" indent="0">
              <a:spcBef>
                <a:spcPts val="0"/>
              </a:spcBef>
              <a:spcAft>
                <a:spcPts val="600"/>
              </a:spcAft>
              <a:buNone/>
            </a:pPr>
            <a:endParaRPr lang="en-NZ" sz="1400"/>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Blood results</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CRP: </a:t>
            </a:r>
            <a:r>
              <a:rPr lang="en-NZ" sz="1400">
                <a:latin typeface="Courier New" panose="02070309020205020404" pitchFamily="49" charset="0"/>
                <a:cs typeface="Courier New" panose="02070309020205020404" pitchFamily="49" charset="0"/>
              </a:rPr>
              <a:t>&lt;3 mg/L (&lt;6)</a:t>
            </a:r>
          </a:p>
          <a:p>
            <a:pPr marL="0" indent="0">
              <a:spcBef>
                <a:spcPts val="0"/>
              </a:spcBef>
              <a:spcAft>
                <a:spcPts val="600"/>
              </a:spcAft>
              <a:buNone/>
            </a:pPr>
            <a:endParaRPr lang="en-NZ" sz="1400">
              <a:latin typeface="Courier New" panose="02070309020205020404" pitchFamily="49" charset="0"/>
              <a:cs typeface="Courier New" panose="02070309020205020404" pitchFamily="49" charset="0"/>
            </a:endParaRP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Full blood count:</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Haemoglobin:</a:t>
            </a:r>
            <a:r>
              <a:rPr lang="en-NZ" sz="1400">
                <a:latin typeface="Courier New" panose="02070309020205020404" pitchFamily="49" charset="0"/>
                <a:cs typeface="Courier New" panose="02070309020205020404" pitchFamily="49" charset="0"/>
              </a:rPr>
              <a:t> 139 g/L (115 – 155)</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RBC: </a:t>
            </a:r>
            <a:r>
              <a:rPr lang="en-NZ" sz="1400">
                <a:latin typeface="Courier New" panose="02070309020205020404" pitchFamily="49" charset="0"/>
                <a:cs typeface="Courier New" panose="02070309020205020404" pitchFamily="49" charset="0"/>
              </a:rPr>
              <a:t>4.78 x 10e12/L (3.60 – 5.60)</a:t>
            </a:r>
          </a:p>
          <a:p>
            <a:pPr marL="0" indent="0">
              <a:spcBef>
                <a:spcPts val="0"/>
              </a:spcBef>
              <a:spcAft>
                <a:spcPts val="600"/>
              </a:spcAft>
              <a:buNone/>
            </a:pPr>
            <a:r>
              <a:rPr lang="en-NZ" sz="1400" b="1" err="1">
                <a:latin typeface="Courier New" panose="02070309020205020404" pitchFamily="49" charset="0"/>
                <a:cs typeface="Courier New" panose="02070309020205020404" pitchFamily="49" charset="0"/>
              </a:rPr>
              <a:t>Hct</a:t>
            </a:r>
            <a:r>
              <a:rPr lang="en-NZ" sz="1400" b="1">
                <a:latin typeface="Courier New" panose="02070309020205020404" pitchFamily="49" charset="0"/>
                <a:cs typeface="Courier New" panose="02070309020205020404" pitchFamily="49" charset="0"/>
              </a:rPr>
              <a:t>: </a:t>
            </a:r>
            <a:r>
              <a:rPr lang="en-NZ" sz="1400">
                <a:latin typeface="Courier New" panose="02070309020205020404" pitchFamily="49" charset="0"/>
                <a:cs typeface="Courier New" panose="02070309020205020404" pitchFamily="49" charset="0"/>
              </a:rPr>
              <a:t>0.42 (0.35 – 0.46)</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MCV: </a:t>
            </a:r>
            <a:r>
              <a:rPr lang="en-NZ" sz="1400">
                <a:latin typeface="Courier New" panose="02070309020205020404" pitchFamily="49" charset="0"/>
                <a:cs typeface="Courier New" panose="02070309020205020404" pitchFamily="49" charset="0"/>
              </a:rPr>
              <a:t>88 fL (80 – 99)</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Platelets: </a:t>
            </a:r>
            <a:r>
              <a:rPr lang="en-NZ" sz="1400">
                <a:latin typeface="Courier New" panose="02070309020205020404" pitchFamily="49" charset="0"/>
                <a:cs typeface="Courier New" panose="02070309020205020404" pitchFamily="49" charset="0"/>
              </a:rPr>
              <a:t>271 x 10e9/L (150 – 400)</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WBC:</a:t>
            </a:r>
            <a:r>
              <a:rPr lang="en-NZ" sz="1400">
                <a:latin typeface="Courier New" panose="02070309020205020404" pitchFamily="49" charset="0"/>
                <a:cs typeface="Courier New" panose="02070309020205020404" pitchFamily="49" charset="0"/>
              </a:rPr>
              <a:t> 6.1 x 10e9/L (4.0 – 11.0)</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Neutrophils: </a:t>
            </a:r>
            <a:r>
              <a:rPr lang="en-NZ" sz="1400">
                <a:latin typeface="Courier New" panose="02070309020205020404" pitchFamily="49" charset="0"/>
                <a:cs typeface="Courier New" panose="02070309020205020404" pitchFamily="49" charset="0"/>
              </a:rPr>
              <a:t>4.0 x 10e9/L (1.9 – 7.5)</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Lymphocytes: </a:t>
            </a:r>
            <a:r>
              <a:rPr lang="en-NZ" sz="1400">
                <a:latin typeface="Courier New" panose="02070309020205020404" pitchFamily="49" charset="0"/>
                <a:cs typeface="Courier New" panose="02070309020205020404" pitchFamily="49" charset="0"/>
              </a:rPr>
              <a:t>1.6 x 10e9/L (1.4 – 4.0)</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Monocytes: </a:t>
            </a:r>
            <a:r>
              <a:rPr lang="en-NZ" sz="1400">
                <a:latin typeface="Courier New" panose="02070309020205020404" pitchFamily="49" charset="0"/>
                <a:cs typeface="Courier New" panose="02070309020205020404" pitchFamily="49" charset="0"/>
              </a:rPr>
              <a:t>0.4 x 10e9/L (0.2 – 1.0)</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Eosinophils: </a:t>
            </a:r>
            <a:r>
              <a:rPr lang="en-NZ" sz="1400">
                <a:latin typeface="Courier New" panose="02070309020205020404" pitchFamily="49" charset="0"/>
                <a:cs typeface="Courier New" panose="02070309020205020404" pitchFamily="49" charset="0"/>
              </a:rPr>
              <a:t>0.1 x 10e9/L (&lt; 0.6)</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Basophils:</a:t>
            </a:r>
            <a:r>
              <a:rPr lang="en-NZ" sz="1400">
                <a:latin typeface="Courier New" panose="02070309020205020404" pitchFamily="49" charset="0"/>
                <a:cs typeface="Courier New" panose="02070309020205020404" pitchFamily="49" charset="0"/>
              </a:rPr>
              <a:t> 0.0 x 10e9/L (&lt;0.3)</a:t>
            </a:r>
          </a:p>
          <a:p>
            <a:pPr marL="0" indent="0">
              <a:spcBef>
                <a:spcPts val="0"/>
              </a:spcBef>
              <a:spcAft>
                <a:spcPts val="600"/>
              </a:spcAft>
              <a:buNone/>
            </a:pPr>
            <a:endParaRPr lang="en-NZ" sz="1400">
              <a:latin typeface="Courier New" panose="02070309020205020404" pitchFamily="49" charset="0"/>
              <a:cs typeface="Courier New" panose="02070309020205020404" pitchFamily="49" charset="0"/>
            </a:endParaRP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Renal function tests</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Sodium: </a:t>
            </a:r>
            <a:r>
              <a:rPr lang="en-NZ" sz="1400">
                <a:latin typeface="Courier New" panose="02070309020205020404" pitchFamily="49" charset="0"/>
                <a:cs typeface="Courier New" panose="02070309020205020404" pitchFamily="49" charset="0"/>
              </a:rPr>
              <a:t>141 mmol/L (135 – 145)</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Potassium: </a:t>
            </a:r>
            <a:r>
              <a:rPr lang="en-NZ" sz="1400">
                <a:latin typeface="Courier New" panose="02070309020205020404" pitchFamily="49" charset="0"/>
                <a:cs typeface="Courier New" panose="02070309020205020404" pitchFamily="49" charset="0"/>
              </a:rPr>
              <a:t>4.4 mmol/L (3.5 – 5.2)</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Creatinine: </a:t>
            </a:r>
            <a:r>
              <a:rPr lang="en-NZ" sz="1400">
                <a:latin typeface="Courier New" panose="02070309020205020404" pitchFamily="49" charset="0"/>
                <a:cs typeface="Courier New" panose="02070309020205020404" pitchFamily="49" charset="0"/>
              </a:rPr>
              <a:t>57 umol/L (45 – 90)</a:t>
            </a:r>
          </a:p>
          <a:p>
            <a:pPr marL="0" indent="0">
              <a:spcBef>
                <a:spcPts val="0"/>
              </a:spcBef>
              <a:spcAft>
                <a:spcPts val="600"/>
              </a:spcAft>
              <a:buNone/>
            </a:pPr>
            <a:r>
              <a:rPr lang="en-NZ" sz="1400" b="1">
                <a:latin typeface="Courier New" panose="02070309020205020404" pitchFamily="49" charset="0"/>
                <a:cs typeface="Courier New" panose="02070309020205020404" pitchFamily="49" charset="0"/>
              </a:rPr>
              <a:t>eGFR: </a:t>
            </a:r>
            <a:r>
              <a:rPr lang="en-NZ" sz="1400">
                <a:latin typeface="Courier New" panose="02070309020205020404" pitchFamily="49" charset="0"/>
                <a:cs typeface="Courier New" panose="02070309020205020404" pitchFamily="49" charset="0"/>
              </a:rPr>
              <a:t>&gt;90 mL/min/1.73m2 </a:t>
            </a:r>
          </a:p>
          <a:p>
            <a:pPr marL="0" indent="0">
              <a:spcBef>
                <a:spcPts val="0"/>
              </a:spcBef>
              <a:spcAft>
                <a:spcPts val="600"/>
              </a:spcAft>
              <a:buNone/>
            </a:pPr>
            <a:endParaRPr lang="en-NZ" sz="1400"/>
          </a:p>
        </p:txBody>
      </p:sp>
      <p:sp>
        <p:nvSpPr>
          <p:cNvPr id="14" name="Rectangle 13">
            <a:extLst>
              <a:ext uri="{FF2B5EF4-FFF2-40B4-BE49-F238E27FC236}">
                <a16:creationId xmlns:a16="http://schemas.microsoft.com/office/drawing/2014/main" id="{5F224411-8C6D-4F26-9FC2-FCA20D6AE87F}"/>
              </a:ext>
            </a:extLst>
          </p:cNvPr>
          <p:cNvSpPr/>
          <p:nvPr/>
        </p:nvSpPr>
        <p:spPr>
          <a:xfrm>
            <a:off x="6600601" y="1063290"/>
            <a:ext cx="5181600" cy="4731419"/>
          </a:xfrm>
          <a:prstGeom prst="rect">
            <a:avLst/>
          </a:prstGeom>
          <a:solidFill>
            <a:srgbClr val="80CF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Content Placeholder 10">
            <a:extLst>
              <a:ext uri="{FF2B5EF4-FFF2-40B4-BE49-F238E27FC236}">
                <a16:creationId xmlns:a16="http://schemas.microsoft.com/office/drawing/2014/main" id="{6FC5248F-CBC8-44B7-B371-23AABECECEF2}"/>
              </a:ext>
            </a:extLst>
          </p:cNvPr>
          <p:cNvSpPr>
            <a:spLocks noGrp="1"/>
          </p:cNvSpPr>
          <p:nvPr>
            <p:ph sz="half" idx="2"/>
          </p:nvPr>
        </p:nvSpPr>
        <p:spPr>
          <a:xfrm>
            <a:off x="6600601" y="1241598"/>
            <a:ext cx="5181600" cy="4374802"/>
          </a:xfrm>
        </p:spPr>
        <p:txBody>
          <a:bodyPr/>
          <a:lstStyle/>
          <a:p>
            <a:pPr marL="0" indent="0">
              <a:buNone/>
            </a:pPr>
            <a:r>
              <a:rPr lang="mi-NZ">
                <a:solidFill>
                  <a:srgbClr val="257E9C"/>
                </a:solidFill>
              </a:rPr>
              <a:t>Using the delegation framework, write what actions you would take for each of the results:</a:t>
            </a:r>
          </a:p>
          <a:p>
            <a:pPr lvl="1"/>
            <a:r>
              <a:rPr lang="mi-NZ">
                <a:solidFill>
                  <a:schemeClr val="bg1"/>
                </a:solidFill>
              </a:rPr>
              <a:t>CRP</a:t>
            </a:r>
          </a:p>
          <a:p>
            <a:pPr lvl="1"/>
            <a:r>
              <a:rPr lang="mi-NZ">
                <a:solidFill>
                  <a:schemeClr val="bg1"/>
                </a:solidFill>
              </a:rPr>
              <a:t>Full blood count</a:t>
            </a:r>
          </a:p>
          <a:p>
            <a:pPr lvl="1"/>
            <a:r>
              <a:rPr lang="mi-NZ">
                <a:solidFill>
                  <a:schemeClr val="bg1"/>
                </a:solidFill>
              </a:rPr>
              <a:t>Renal function tests</a:t>
            </a:r>
          </a:p>
          <a:p>
            <a:pPr marL="0" lvl="1" indent="0">
              <a:buNone/>
            </a:pPr>
            <a:endParaRPr lang="mi-NZ">
              <a:solidFill>
                <a:schemeClr val="bg1"/>
              </a:solidFill>
            </a:endParaRPr>
          </a:p>
          <a:p>
            <a:pPr marL="342900" lvl="1" indent="-342900"/>
            <a:r>
              <a:rPr lang="mi-NZ">
                <a:solidFill>
                  <a:schemeClr val="bg1"/>
                </a:solidFill>
              </a:rPr>
              <a:t>Who would Communicate results to the patient?</a:t>
            </a:r>
          </a:p>
          <a:p>
            <a:pPr marL="342900" lvl="1" indent="-342900"/>
            <a:r>
              <a:rPr lang="mi-NZ">
                <a:solidFill>
                  <a:schemeClr val="bg1"/>
                </a:solidFill>
              </a:rPr>
              <a:t>How would this occur?</a:t>
            </a:r>
          </a:p>
          <a:p>
            <a:pPr marL="457200" lvl="1" indent="0">
              <a:buNone/>
            </a:pPr>
            <a:endParaRPr lang="mi-NZ">
              <a:solidFill>
                <a:schemeClr val="bg1"/>
              </a:solidFill>
            </a:endParaRPr>
          </a:p>
          <a:p>
            <a:pPr marL="457200" lvl="1" indent="0">
              <a:buNone/>
            </a:pPr>
            <a:endParaRPr lang="mi-NZ">
              <a:solidFill>
                <a:schemeClr val="bg1"/>
              </a:solidFill>
            </a:endParaRPr>
          </a:p>
        </p:txBody>
      </p:sp>
    </p:spTree>
    <p:extLst>
      <p:ext uri="{BB962C8B-B14F-4D97-AF65-F5344CB8AC3E}">
        <p14:creationId xmlns:p14="http://schemas.microsoft.com/office/powerpoint/2010/main" val="3429670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9D021-DD13-4DE4-9B72-19C8D1EAA4E0}"/>
              </a:ext>
            </a:extLst>
          </p:cNvPr>
          <p:cNvSpPr>
            <a:spLocks noGrp="1"/>
          </p:cNvSpPr>
          <p:nvPr>
            <p:ph type="title"/>
          </p:nvPr>
        </p:nvSpPr>
        <p:spPr>
          <a:xfrm>
            <a:off x="1215572" y="205468"/>
            <a:ext cx="10515600" cy="1325563"/>
          </a:xfrm>
        </p:spPr>
        <p:txBody>
          <a:bodyPr/>
          <a:lstStyle/>
          <a:p>
            <a:r>
              <a:rPr lang="mi-NZ" dirty="0"/>
              <a:t>Feedback...</a:t>
            </a:r>
            <a:endParaRPr lang="en-NZ" dirty="0"/>
          </a:p>
        </p:txBody>
      </p:sp>
      <p:sp>
        <p:nvSpPr>
          <p:cNvPr id="4" name="Content Placeholder 2">
            <a:extLst>
              <a:ext uri="{FF2B5EF4-FFF2-40B4-BE49-F238E27FC236}">
                <a16:creationId xmlns:a16="http://schemas.microsoft.com/office/drawing/2014/main" id="{4C93F548-0E4E-4AC5-ABD5-710A08401896}"/>
              </a:ext>
            </a:extLst>
          </p:cNvPr>
          <p:cNvSpPr txBox="1">
            <a:spLocks/>
          </p:cNvSpPr>
          <p:nvPr/>
        </p:nvSpPr>
        <p:spPr>
          <a:xfrm>
            <a:off x="724989" y="182059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NZ" dirty="0"/>
          </a:p>
        </p:txBody>
      </p:sp>
      <p:pic>
        <p:nvPicPr>
          <p:cNvPr id="9" name="Picture 3" descr="Icon&#10;&#10;Description automatically generated">
            <a:extLst>
              <a:ext uri="{FF2B5EF4-FFF2-40B4-BE49-F238E27FC236}">
                <a16:creationId xmlns:a16="http://schemas.microsoft.com/office/drawing/2014/main" id="{CFEFEA5D-315F-4DC0-8315-321C7BA448AF}"/>
              </a:ext>
            </a:extLst>
          </p:cNvPr>
          <p:cNvPicPr>
            <a:picLocks noChangeAspect="1"/>
          </p:cNvPicPr>
          <p:nvPr/>
        </p:nvPicPr>
        <p:blipFill>
          <a:blip r:embed="rId3">
            <a:duotone>
              <a:prstClr val="black"/>
              <a:srgbClr val="80CFD3">
                <a:tint val="45000"/>
                <a:satMod val="400000"/>
              </a:srgbClr>
            </a:duotone>
          </a:blip>
          <a:stretch>
            <a:fillRect/>
          </a:stretch>
        </p:blipFill>
        <p:spPr>
          <a:xfrm>
            <a:off x="7542425" y="3015546"/>
            <a:ext cx="2428875" cy="2428875"/>
          </a:xfrm>
          <a:prstGeom prst="rect">
            <a:avLst/>
          </a:prstGeom>
        </p:spPr>
      </p:pic>
      <p:pic>
        <p:nvPicPr>
          <p:cNvPr id="10" name="Picture 4" descr="Icon&#10;&#10;Description automatically generated">
            <a:extLst>
              <a:ext uri="{FF2B5EF4-FFF2-40B4-BE49-F238E27FC236}">
                <a16:creationId xmlns:a16="http://schemas.microsoft.com/office/drawing/2014/main" id="{04FBBBD9-E1B4-4ABD-BBBC-D11F443FE298}"/>
              </a:ext>
            </a:extLst>
          </p:cNvPr>
          <p:cNvPicPr>
            <a:picLocks noChangeAspect="1"/>
          </p:cNvPicPr>
          <p:nvPr/>
        </p:nvPicPr>
        <p:blipFill>
          <a:blip r:embed="rId4">
            <a:duotone>
              <a:prstClr val="black"/>
              <a:schemeClr val="accent1">
                <a:tint val="45000"/>
                <a:satMod val="400000"/>
              </a:schemeClr>
            </a:duotone>
          </a:blip>
          <a:stretch>
            <a:fillRect/>
          </a:stretch>
        </p:blipFill>
        <p:spPr>
          <a:xfrm>
            <a:off x="9844449" y="3336325"/>
            <a:ext cx="2428875" cy="2428875"/>
          </a:xfrm>
          <a:prstGeom prst="rect">
            <a:avLst/>
          </a:prstGeom>
        </p:spPr>
      </p:pic>
      <p:pic>
        <p:nvPicPr>
          <p:cNvPr id="11" name="Picture 6" descr="A picture containing text, vector graphics&#10;&#10;Description automatically generated">
            <a:extLst>
              <a:ext uri="{FF2B5EF4-FFF2-40B4-BE49-F238E27FC236}">
                <a16:creationId xmlns:a16="http://schemas.microsoft.com/office/drawing/2014/main" id="{0C542819-787E-40D1-8585-41E321745AA9}"/>
              </a:ext>
            </a:extLst>
          </p:cNvPr>
          <p:cNvPicPr>
            <a:picLocks noChangeAspect="1"/>
          </p:cNvPicPr>
          <p:nvPr/>
        </p:nvPicPr>
        <p:blipFill>
          <a:blip r:embed="rId5">
            <a:duotone>
              <a:prstClr val="black"/>
              <a:srgbClr val="414042">
                <a:tint val="45000"/>
                <a:satMod val="400000"/>
              </a:srgbClr>
            </a:duotone>
          </a:blip>
          <a:stretch>
            <a:fillRect/>
          </a:stretch>
        </p:blipFill>
        <p:spPr>
          <a:xfrm>
            <a:off x="5136516" y="2404165"/>
            <a:ext cx="2486025" cy="2466975"/>
          </a:xfrm>
          <a:prstGeom prst="rect">
            <a:avLst/>
          </a:prstGeom>
        </p:spPr>
      </p:pic>
      <p:pic>
        <p:nvPicPr>
          <p:cNvPr id="12" name="Picture 7" descr="A picture containing text, vector graphics&#10;&#10;Description automatically generated">
            <a:extLst>
              <a:ext uri="{FF2B5EF4-FFF2-40B4-BE49-F238E27FC236}">
                <a16:creationId xmlns:a16="http://schemas.microsoft.com/office/drawing/2014/main" id="{DF96E6E2-4041-4B1F-B8BF-4B5F97BBB9C8}"/>
              </a:ext>
            </a:extLst>
          </p:cNvPr>
          <p:cNvPicPr>
            <a:picLocks noChangeAspect="1"/>
          </p:cNvPicPr>
          <p:nvPr/>
        </p:nvPicPr>
        <p:blipFill>
          <a:blip r:embed="rId6">
            <a:duotone>
              <a:prstClr val="black"/>
              <a:srgbClr val="80CFD3">
                <a:tint val="45000"/>
                <a:satMod val="400000"/>
              </a:srgbClr>
            </a:duotone>
          </a:blip>
          <a:stretch>
            <a:fillRect/>
          </a:stretch>
        </p:blipFill>
        <p:spPr>
          <a:xfrm>
            <a:off x="2633739" y="2704766"/>
            <a:ext cx="2466975" cy="2486025"/>
          </a:xfrm>
          <a:prstGeom prst="rect">
            <a:avLst/>
          </a:prstGeom>
        </p:spPr>
      </p:pic>
      <p:pic>
        <p:nvPicPr>
          <p:cNvPr id="13" name="Picture 8" descr="Icon&#10;&#10;Description automatically generated">
            <a:extLst>
              <a:ext uri="{FF2B5EF4-FFF2-40B4-BE49-F238E27FC236}">
                <a16:creationId xmlns:a16="http://schemas.microsoft.com/office/drawing/2014/main" id="{13FD93D0-A298-45C7-A50B-8886CB0B9FEA}"/>
              </a:ext>
            </a:extLst>
          </p:cNvPr>
          <p:cNvPicPr>
            <a:picLocks noChangeAspect="1"/>
          </p:cNvPicPr>
          <p:nvPr/>
        </p:nvPicPr>
        <p:blipFill>
          <a:blip r:embed="rId7">
            <a:duotone>
              <a:prstClr val="black"/>
              <a:schemeClr val="accent1">
                <a:tint val="45000"/>
                <a:satMod val="400000"/>
              </a:schemeClr>
            </a:duotone>
          </a:blip>
          <a:stretch>
            <a:fillRect/>
          </a:stretch>
        </p:blipFill>
        <p:spPr>
          <a:xfrm>
            <a:off x="249240" y="3637652"/>
            <a:ext cx="2466975" cy="2486025"/>
          </a:xfrm>
          <a:prstGeom prst="rect">
            <a:avLst/>
          </a:prstGeom>
        </p:spPr>
      </p:pic>
      <p:sp>
        <p:nvSpPr>
          <p:cNvPr id="14" name="Google Shape;371;p19">
            <a:extLst>
              <a:ext uri="{FF2B5EF4-FFF2-40B4-BE49-F238E27FC236}">
                <a16:creationId xmlns:a16="http://schemas.microsoft.com/office/drawing/2014/main" id="{A5F14686-4599-4C20-9435-D5BFC09BAE67}"/>
              </a:ext>
            </a:extLst>
          </p:cNvPr>
          <p:cNvSpPr/>
          <p:nvPr/>
        </p:nvSpPr>
        <p:spPr>
          <a:xfrm>
            <a:off x="6379529" y="1195621"/>
            <a:ext cx="2270001" cy="1009161"/>
          </a:xfrm>
          <a:prstGeom prst="wedgeRectCallout">
            <a:avLst>
              <a:gd name="adj1" fmla="val -33282"/>
              <a:gd name="adj2" fmla="val 101147"/>
            </a:avLst>
          </a:prstGeom>
          <a:no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Clr>
                <a:srgbClr val="007CAD"/>
              </a:buClr>
              <a:buSzPts val="1400"/>
              <a:buFont typeface="Quattrocento Sans"/>
              <a:buNone/>
            </a:pPr>
            <a:r>
              <a:rPr lang="en-NZ" sz="1400" i="1" dirty="0">
                <a:solidFill>
                  <a:srgbClr val="007CAD"/>
                </a:solidFill>
                <a:latin typeface="Quattrocento Sans"/>
                <a:ea typeface="Quattrocento Sans"/>
                <a:cs typeface="Quattrocento Sans"/>
                <a:sym typeface="Quattrocento Sans"/>
              </a:rPr>
              <a:t>“Other GPs are now wanting their own CA”</a:t>
            </a:r>
            <a:r>
              <a:rPr lang="en-NZ" sz="1400" b="0" i="1" u="none" strike="noStrike" dirty="0">
                <a:solidFill>
                  <a:srgbClr val="000000"/>
                </a:solidFill>
                <a:latin typeface="Calibri"/>
                <a:ea typeface="Calibri"/>
                <a:cs typeface="Calibri"/>
                <a:sym typeface="Calibri"/>
              </a:rPr>
              <a:t>	</a:t>
            </a:r>
            <a:endParaRPr i="1" dirty="0"/>
          </a:p>
        </p:txBody>
      </p:sp>
      <p:sp>
        <p:nvSpPr>
          <p:cNvPr id="15" name="Google Shape;360;p19">
            <a:extLst>
              <a:ext uri="{FF2B5EF4-FFF2-40B4-BE49-F238E27FC236}">
                <a16:creationId xmlns:a16="http://schemas.microsoft.com/office/drawing/2014/main" id="{34F29EB0-5735-4FB4-93BB-55E61E17ABE3}"/>
              </a:ext>
            </a:extLst>
          </p:cNvPr>
          <p:cNvSpPr/>
          <p:nvPr/>
        </p:nvSpPr>
        <p:spPr>
          <a:xfrm>
            <a:off x="1215572" y="1242746"/>
            <a:ext cx="2496682" cy="1420533"/>
          </a:xfrm>
          <a:prstGeom prst="wedgeRectCallout">
            <a:avLst>
              <a:gd name="adj1" fmla="val -35497"/>
              <a:gd name="adj2" fmla="val 118716"/>
            </a:avLst>
          </a:prstGeom>
          <a:no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Clr>
                <a:srgbClr val="007CAD"/>
              </a:buClr>
              <a:buSzPts val="1400"/>
              <a:buFont typeface="Quattrocento Sans"/>
              <a:buNone/>
            </a:pPr>
            <a:r>
              <a:rPr lang="en-NZ" sz="1400" i="1" dirty="0">
                <a:solidFill>
                  <a:srgbClr val="007CAD"/>
                </a:solidFill>
                <a:latin typeface="Quattrocento Sans"/>
                <a:ea typeface="Quattrocento Sans"/>
                <a:cs typeface="Quattrocento Sans"/>
                <a:sym typeface="Quattrocento Sans"/>
              </a:rPr>
              <a:t>“The peer groups and CA  WhatsApp group have given me the support networks I need for my role”</a:t>
            </a:r>
            <a:endParaRPr i="1" dirty="0"/>
          </a:p>
        </p:txBody>
      </p:sp>
      <p:sp>
        <p:nvSpPr>
          <p:cNvPr id="16" name="Google Shape;363;p19">
            <a:extLst>
              <a:ext uri="{FF2B5EF4-FFF2-40B4-BE49-F238E27FC236}">
                <a16:creationId xmlns:a16="http://schemas.microsoft.com/office/drawing/2014/main" id="{038E665A-A71D-430C-9939-33BA22395045}"/>
              </a:ext>
            </a:extLst>
          </p:cNvPr>
          <p:cNvSpPr/>
          <p:nvPr/>
        </p:nvSpPr>
        <p:spPr>
          <a:xfrm>
            <a:off x="5858862" y="5268041"/>
            <a:ext cx="2389787" cy="1014341"/>
          </a:xfrm>
          <a:prstGeom prst="wedgeRectCallout">
            <a:avLst>
              <a:gd name="adj1" fmla="val 46613"/>
              <a:gd name="adj2" fmla="val -163676"/>
            </a:avLst>
          </a:prstGeom>
          <a:no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Clr>
                <a:srgbClr val="007CAD"/>
              </a:buClr>
              <a:buSzPts val="1400"/>
              <a:buFont typeface="Quattrocento Sans"/>
              <a:buNone/>
            </a:pPr>
            <a:r>
              <a:rPr lang="en-NZ" sz="1400" i="1" dirty="0">
                <a:solidFill>
                  <a:srgbClr val="007CAD"/>
                </a:solidFill>
                <a:latin typeface="Quattrocento Sans"/>
                <a:ea typeface="Quattrocento Sans"/>
                <a:cs typeface="Quattrocento Sans"/>
                <a:sym typeface="Quattrocento Sans"/>
              </a:rPr>
              <a:t>“My GP Supervisor is very supportive and we work well together as a team”</a:t>
            </a:r>
            <a:endParaRPr i="1" dirty="0"/>
          </a:p>
        </p:txBody>
      </p:sp>
      <p:sp>
        <p:nvSpPr>
          <p:cNvPr id="17" name="Google Shape;358;p19">
            <a:extLst>
              <a:ext uri="{FF2B5EF4-FFF2-40B4-BE49-F238E27FC236}">
                <a16:creationId xmlns:a16="http://schemas.microsoft.com/office/drawing/2014/main" id="{724B7421-87D9-4BA3-B727-5BCAD972CA08}"/>
              </a:ext>
            </a:extLst>
          </p:cNvPr>
          <p:cNvSpPr/>
          <p:nvPr/>
        </p:nvSpPr>
        <p:spPr>
          <a:xfrm>
            <a:off x="9756636" y="1093888"/>
            <a:ext cx="2136926" cy="2118248"/>
          </a:xfrm>
          <a:prstGeom prst="wedgeRectCallout">
            <a:avLst>
              <a:gd name="adj1" fmla="val -4570"/>
              <a:gd name="adj2" fmla="val 75689"/>
            </a:avLst>
          </a:prstGeom>
          <a:no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Clr>
                <a:srgbClr val="007CAD"/>
              </a:buClr>
              <a:buSzPts val="1200"/>
              <a:buFont typeface="Quattrocento Sans"/>
              <a:buNone/>
            </a:pPr>
            <a:r>
              <a:rPr lang="en-NZ" sz="1200" i="1" dirty="0">
                <a:solidFill>
                  <a:srgbClr val="007CAD"/>
                </a:solidFill>
                <a:latin typeface="Quattrocento Sans"/>
                <a:ea typeface="Quattrocento Sans"/>
                <a:cs typeface="Quattrocento Sans"/>
                <a:sym typeface="Quattrocento Sans"/>
              </a:rPr>
              <a:t>“Really insightful bootcamp, informative and knowledgeable presenters who are passionate about how their information is interpreted.  Very interactive, well done”</a:t>
            </a:r>
            <a:endParaRPr i="1" dirty="0"/>
          </a:p>
        </p:txBody>
      </p:sp>
      <p:sp>
        <p:nvSpPr>
          <p:cNvPr id="18" name="Google Shape;359;p19">
            <a:extLst>
              <a:ext uri="{FF2B5EF4-FFF2-40B4-BE49-F238E27FC236}">
                <a16:creationId xmlns:a16="http://schemas.microsoft.com/office/drawing/2014/main" id="{780DAE24-DA69-4789-9E31-AB7B619C3A7C}"/>
              </a:ext>
            </a:extLst>
          </p:cNvPr>
          <p:cNvSpPr/>
          <p:nvPr/>
        </p:nvSpPr>
        <p:spPr>
          <a:xfrm>
            <a:off x="3254276" y="5335571"/>
            <a:ext cx="2148019" cy="1316961"/>
          </a:xfrm>
          <a:prstGeom prst="wedgeRectCallout">
            <a:avLst>
              <a:gd name="adj1" fmla="val 3292"/>
              <a:gd name="adj2" fmla="val -136174"/>
            </a:avLst>
          </a:prstGeom>
          <a:no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Clr>
                <a:srgbClr val="007CAD"/>
              </a:buClr>
              <a:buSzPts val="1400"/>
              <a:buFont typeface="Quattrocento Sans"/>
              <a:buNone/>
            </a:pPr>
            <a:r>
              <a:rPr lang="en-NZ" sz="1400" i="1" dirty="0">
                <a:solidFill>
                  <a:srgbClr val="007CAD"/>
                </a:solidFill>
                <a:latin typeface="Quattrocento Sans"/>
                <a:ea typeface="Quattrocento Sans"/>
                <a:cs typeface="Quattrocento Sans"/>
                <a:sym typeface="Quattrocento Sans"/>
              </a:rPr>
              <a:t>“My CA has drastically reduced the admin burden I was experiencing”</a:t>
            </a:r>
            <a:endParaRPr i="1" dirty="0"/>
          </a:p>
        </p:txBody>
      </p:sp>
    </p:spTree>
    <p:extLst>
      <p:ext uri="{BB962C8B-B14F-4D97-AF65-F5344CB8AC3E}">
        <p14:creationId xmlns:p14="http://schemas.microsoft.com/office/powerpoint/2010/main" val="3473771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13FD0-6B8F-4EF3-8D19-88DD64715755}"/>
              </a:ext>
            </a:extLst>
          </p:cNvPr>
          <p:cNvSpPr>
            <a:spLocks noGrp="1"/>
          </p:cNvSpPr>
          <p:nvPr>
            <p:ph type="title"/>
          </p:nvPr>
        </p:nvSpPr>
        <p:spPr>
          <a:xfrm>
            <a:off x="1172029" y="365125"/>
            <a:ext cx="10515600" cy="1325563"/>
          </a:xfrm>
        </p:spPr>
        <p:txBody>
          <a:bodyPr/>
          <a:lstStyle/>
          <a:p>
            <a:r>
              <a:rPr lang="mi-NZ" dirty="0"/>
              <a:t>Any Questions?</a:t>
            </a:r>
            <a:endParaRPr lang="en-NZ" dirty="0"/>
          </a:p>
        </p:txBody>
      </p:sp>
    </p:spTree>
    <p:extLst>
      <p:ext uri="{BB962C8B-B14F-4D97-AF65-F5344CB8AC3E}">
        <p14:creationId xmlns:p14="http://schemas.microsoft.com/office/powerpoint/2010/main" val="314720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727" y="386554"/>
            <a:ext cx="10674531" cy="819241"/>
          </a:xfrm>
        </p:spPr>
        <p:txBody>
          <a:bodyPr/>
          <a:lstStyle/>
          <a:p>
            <a:r>
              <a:rPr lang="en-US" dirty="0"/>
              <a:t>Background</a:t>
            </a:r>
          </a:p>
        </p:txBody>
      </p:sp>
      <p:graphicFrame>
        <p:nvGraphicFramePr>
          <p:cNvPr id="18" name="Diagram 17">
            <a:extLst>
              <a:ext uri="{FF2B5EF4-FFF2-40B4-BE49-F238E27FC236}">
                <a16:creationId xmlns:a16="http://schemas.microsoft.com/office/drawing/2014/main" id="{A6BA8D00-5C49-4F9C-BCD4-0F5455F24B5E}"/>
              </a:ext>
            </a:extLst>
          </p:cNvPr>
          <p:cNvGraphicFramePr/>
          <p:nvPr>
            <p:extLst>
              <p:ext uri="{D42A27DB-BD31-4B8C-83A1-F6EECF244321}">
                <p14:modId xmlns:p14="http://schemas.microsoft.com/office/powerpoint/2010/main" val="2850842889"/>
              </p:ext>
            </p:extLst>
          </p:nvPr>
        </p:nvGraphicFramePr>
        <p:xfrm>
          <a:off x="2032000" y="1052779"/>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112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405F-8985-49C6-A390-EACE10DDDCC6}"/>
              </a:ext>
            </a:extLst>
          </p:cNvPr>
          <p:cNvSpPr>
            <a:spLocks noGrp="1"/>
          </p:cNvSpPr>
          <p:nvPr>
            <p:ph type="title"/>
          </p:nvPr>
        </p:nvSpPr>
        <p:spPr>
          <a:xfrm>
            <a:off x="839788" y="365125"/>
            <a:ext cx="10515600" cy="1325563"/>
          </a:xfrm>
        </p:spPr>
        <p:txBody>
          <a:bodyPr anchor="ctr">
            <a:normAutofit/>
          </a:bodyPr>
          <a:lstStyle/>
          <a:p>
            <a:r>
              <a:rPr lang="mi-NZ" dirty="0"/>
              <a:t>Purpose</a:t>
            </a:r>
            <a:endParaRPr lang="en-NZ" dirty="0"/>
          </a:p>
        </p:txBody>
      </p:sp>
      <p:sp>
        <p:nvSpPr>
          <p:cNvPr id="4" name="Text Placeholder 3">
            <a:extLst>
              <a:ext uri="{FF2B5EF4-FFF2-40B4-BE49-F238E27FC236}">
                <a16:creationId xmlns:a16="http://schemas.microsoft.com/office/drawing/2014/main" id="{A70844CB-D9C1-4FF5-94A7-B3AB973524D3}"/>
              </a:ext>
            </a:extLst>
          </p:cNvPr>
          <p:cNvSpPr>
            <a:spLocks noGrp="1"/>
          </p:cNvSpPr>
          <p:nvPr>
            <p:ph type="body" idx="1"/>
          </p:nvPr>
        </p:nvSpPr>
        <p:spPr>
          <a:xfrm>
            <a:off x="0" y="1513870"/>
            <a:ext cx="12192000" cy="1229329"/>
          </a:xfrm>
          <a:solidFill>
            <a:srgbClr val="80CFD3"/>
          </a:solidFill>
        </p:spPr>
        <p:txBody>
          <a:bodyPr anchor="b">
            <a:normAutofit/>
          </a:bodyPr>
          <a:lstStyle/>
          <a:p>
            <a:pPr algn="ctr"/>
            <a:r>
              <a:rPr lang="mi-NZ" b="0" dirty="0"/>
              <a:t>The Clinical Assistant role is to support the General Practitioner or the Nurse Practitioner with clinical administrative tasks under the direction and delegation framework, which will contribute to support the delivery of a patient-focused service.</a:t>
            </a:r>
          </a:p>
        </p:txBody>
      </p:sp>
      <p:sp>
        <p:nvSpPr>
          <p:cNvPr id="3" name="Content Placeholder 2">
            <a:extLst>
              <a:ext uri="{FF2B5EF4-FFF2-40B4-BE49-F238E27FC236}">
                <a16:creationId xmlns:a16="http://schemas.microsoft.com/office/drawing/2014/main" id="{BADDCA7B-7DAE-4461-A2BA-001D19555AC8}"/>
              </a:ext>
            </a:extLst>
          </p:cNvPr>
          <p:cNvSpPr>
            <a:spLocks noGrp="1"/>
          </p:cNvSpPr>
          <p:nvPr>
            <p:ph sz="half" idx="2"/>
          </p:nvPr>
        </p:nvSpPr>
        <p:spPr>
          <a:xfrm>
            <a:off x="912812" y="3218481"/>
            <a:ext cx="10512424" cy="3014368"/>
          </a:xfrm>
        </p:spPr>
        <p:txBody>
          <a:bodyPr>
            <a:normAutofit/>
          </a:bodyPr>
          <a:lstStyle/>
          <a:p>
            <a:r>
              <a:rPr lang="mi-NZ" dirty="0"/>
              <a:t>Support the GP or NP with clinical administrative tasks </a:t>
            </a:r>
          </a:p>
          <a:p>
            <a:r>
              <a:rPr lang="mi-NZ" dirty="0"/>
              <a:t>An unregistered workforce working under the delegation policy and framework</a:t>
            </a:r>
          </a:p>
          <a:p>
            <a:r>
              <a:rPr lang="mi-NZ" dirty="0"/>
              <a:t>Clinical inbox management</a:t>
            </a:r>
          </a:p>
          <a:p>
            <a:r>
              <a:rPr lang="mi-NZ" dirty="0"/>
              <a:t>Development and growth of role over time</a:t>
            </a:r>
          </a:p>
          <a:p>
            <a:endParaRPr lang="mi-NZ" dirty="0"/>
          </a:p>
          <a:p>
            <a:pPr marL="0" indent="0">
              <a:buNone/>
            </a:pPr>
            <a:endParaRPr lang="en-NZ" dirty="0"/>
          </a:p>
        </p:txBody>
      </p:sp>
    </p:spTree>
    <p:extLst>
      <p:ext uri="{BB962C8B-B14F-4D97-AF65-F5344CB8AC3E}">
        <p14:creationId xmlns:p14="http://schemas.microsoft.com/office/powerpoint/2010/main" val="74818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727" y="386554"/>
            <a:ext cx="10674531" cy="819241"/>
          </a:xfrm>
        </p:spPr>
        <p:txBody>
          <a:bodyPr/>
          <a:lstStyle/>
          <a:p>
            <a:r>
              <a:rPr lang="en-US" dirty="0"/>
              <a:t>Roll Out and EOI Process</a:t>
            </a:r>
          </a:p>
        </p:txBody>
      </p:sp>
      <p:graphicFrame>
        <p:nvGraphicFramePr>
          <p:cNvPr id="3" name="Diagram 2">
            <a:extLst>
              <a:ext uri="{FF2B5EF4-FFF2-40B4-BE49-F238E27FC236}">
                <a16:creationId xmlns:a16="http://schemas.microsoft.com/office/drawing/2014/main" id="{1732682B-5548-47C8-BD0F-65F128716E90}"/>
              </a:ext>
            </a:extLst>
          </p:cNvPr>
          <p:cNvGraphicFramePr/>
          <p:nvPr>
            <p:extLst>
              <p:ext uri="{D42A27DB-BD31-4B8C-83A1-F6EECF244321}">
                <p14:modId xmlns:p14="http://schemas.microsoft.com/office/powerpoint/2010/main" val="3256791566"/>
              </p:ext>
            </p:extLst>
          </p:nvPr>
        </p:nvGraphicFramePr>
        <p:xfrm>
          <a:off x="2530992" y="120579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2760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727" y="386554"/>
            <a:ext cx="10674531" cy="819241"/>
          </a:xfrm>
        </p:spPr>
        <p:txBody>
          <a:bodyPr/>
          <a:lstStyle/>
          <a:p>
            <a:r>
              <a:rPr lang="en-US" dirty="0"/>
              <a:t>Outcome of Expression of Interest</a:t>
            </a:r>
          </a:p>
        </p:txBody>
      </p:sp>
      <p:graphicFrame>
        <p:nvGraphicFramePr>
          <p:cNvPr id="18" name="Content Placeholder 17">
            <a:extLst>
              <a:ext uri="{FF2B5EF4-FFF2-40B4-BE49-F238E27FC236}">
                <a16:creationId xmlns:a16="http://schemas.microsoft.com/office/drawing/2014/main" id="{4221ECD6-40BF-428B-B193-B34BE811CFC6}"/>
              </a:ext>
            </a:extLst>
          </p:cNvPr>
          <p:cNvGraphicFramePr>
            <a:graphicFrameLocks noGrp="1"/>
          </p:cNvGraphicFramePr>
          <p:nvPr>
            <p:ph idx="1"/>
            <p:extLst>
              <p:ext uri="{D42A27DB-BD31-4B8C-83A1-F6EECF244321}">
                <p14:modId xmlns:p14="http://schemas.microsoft.com/office/powerpoint/2010/main" val="2533908022"/>
              </p:ext>
            </p:extLst>
          </p:nvPr>
        </p:nvGraphicFramePr>
        <p:xfrm>
          <a:off x="1257727" y="1709510"/>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254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AA273-AC20-4A07-A128-9448E57F5450}"/>
              </a:ext>
            </a:extLst>
          </p:cNvPr>
          <p:cNvSpPr>
            <a:spLocks noGrp="1"/>
          </p:cNvSpPr>
          <p:nvPr>
            <p:ph type="title"/>
          </p:nvPr>
        </p:nvSpPr>
        <p:spPr>
          <a:xfrm>
            <a:off x="1312333" y="365125"/>
            <a:ext cx="10515600" cy="1325563"/>
          </a:xfrm>
        </p:spPr>
        <p:txBody>
          <a:bodyPr/>
          <a:lstStyle/>
          <a:p>
            <a:r>
              <a:rPr lang="mi-NZ" dirty="0"/>
              <a:t>12-month Pilot Programme:</a:t>
            </a:r>
            <a:br>
              <a:rPr lang="mi-NZ" dirty="0"/>
            </a:br>
            <a:r>
              <a:rPr lang="mi-NZ" dirty="0"/>
              <a:t>PHO committment</a:t>
            </a:r>
            <a:endParaRPr lang="en-NZ" dirty="0"/>
          </a:p>
        </p:txBody>
      </p:sp>
      <p:sp>
        <p:nvSpPr>
          <p:cNvPr id="3" name="Content Placeholder 2">
            <a:extLst>
              <a:ext uri="{FF2B5EF4-FFF2-40B4-BE49-F238E27FC236}">
                <a16:creationId xmlns:a16="http://schemas.microsoft.com/office/drawing/2014/main" id="{4EEDC6B2-709C-437B-9CA3-32AF279BF46E}"/>
              </a:ext>
            </a:extLst>
          </p:cNvPr>
          <p:cNvSpPr>
            <a:spLocks noGrp="1"/>
          </p:cNvSpPr>
          <p:nvPr>
            <p:ph idx="1"/>
          </p:nvPr>
        </p:nvSpPr>
        <p:spPr>
          <a:xfrm>
            <a:off x="1312333" y="1825625"/>
            <a:ext cx="10515600" cy="4351338"/>
          </a:xfrm>
        </p:spPr>
        <p:txBody>
          <a:bodyPr vert="horz" lIns="91440" tIns="45720" rIns="91440" bIns="45720" rtlCol="0" anchor="t">
            <a:normAutofit/>
          </a:bodyPr>
          <a:lstStyle/>
          <a:p>
            <a:r>
              <a:rPr lang="en-NZ" dirty="0"/>
              <a:t>12-month pilot programme </a:t>
            </a:r>
          </a:p>
          <a:p>
            <a:r>
              <a:rPr lang="en-NZ" dirty="0"/>
              <a:t>Partial funding of the role, 8x FTE shared between practices </a:t>
            </a:r>
          </a:p>
          <a:p>
            <a:r>
              <a:rPr lang="en-NZ" dirty="0"/>
              <a:t>Assistance with identifying potential candidates (if potential candidate cannot be identified within the practice)</a:t>
            </a:r>
          </a:p>
          <a:p>
            <a:r>
              <a:rPr lang="en-NZ" dirty="0"/>
              <a:t>Clinical Assistant Resource Pack:  Position Description, Delegation Policy and Framework, Training Guidelines</a:t>
            </a:r>
          </a:p>
          <a:p>
            <a:r>
              <a:rPr lang="en-NZ" dirty="0"/>
              <a:t>Support, training, and guidance with role implementation and development</a:t>
            </a:r>
          </a:p>
          <a:p>
            <a:r>
              <a:rPr lang="en-NZ" dirty="0"/>
              <a:t>Facilitation of monthly peer groups</a:t>
            </a:r>
          </a:p>
        </p:txBody>
      </p:sp>
    </p:spTree>
    <p:extLst>
      <p:ext uri="{BB962C8B-B14F-4D97-AF65-F5344CB8AC3E}">
        <p14:creationId xmlns:p14="http://schemas.microsoft.com/office/powerpoint/2010/main" val="260616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B087B-D172-472B-A678-850CFD7ED85D}"/>
              </a:ext>
            </a:extLst>
          </p:cNvPr>
          <p:cNvSpPr>
            <a:spLocks noGrp="1"/>
          </p:cNvSpPr>
          <p:nvPr>
            <p:ph type="title"/>
          </p:nvPr>
        </p:nvSpPr>
        <p:spPr>
          <a:xfrm>
            <a:off x="1295400" y="365125"/>
            <a:ext cx="10515600" cy="1325563"/>
          </a:xfrm>
        </p:spPr>
        <p:txBody>
          <a:bodyPr/>
          <a:lstStyle/>
          <a:p>
            <a:r>
              <a:rPr lang="mi-NZ" dirty="0"/>
              <a:t>12-month Pilot Programme: </a:t>
            </a:r>
            <a:br>
              <a:rPr lang="mi-NZ" dirty="0"/>
            </a:br>
            <a:r>
              <a:rPr lang="mi-NZ" dirty="0"/>
              <a:t>Practice committment</a:t>
            </a:r>
            <a:endParaRPr lang="en-NZ" dirty="0"/>
          </a:p>
        </p:txBody>
      </p:sp>
      <p:sp>
        <p:nvSpPr>
          <p:cNvPr id="3" name="Content Placeholder 2">
            <a:extLst>
              <a:ext uri="{FF2B5EF4-FFF2-40B4-BE49-F238E27FC236}">
                <a16:creationId xmlns:a16="http://schemas.microsoft.com/office/drawing/2014/main" id="{2D82F979-4526-4E29-849B-B9BED13C07AA}"/>
              </a:ext>
            </a:extLst>
          </p:cNvPr>
          <p:cNvSpPr>
            <a:spLocks noGrp="1"/>
          </p:cNvSpPr>
          <p:nvPr>
            <p:ph idx="1"/>
          </p:nvPr>
        </p:nvSpPr>
        <p:spPr>
          <a:xfrm>
            <a:off x="1295400" y="1842559"/>
            <a:ext cx="10515600" cy="4351338"/>
          </a:xfrm>
        </p:spPr>
        <p:txBody>
          <a:bodyPr/>
          <a:lstStyle/>
          <a:p>
            <a:r>
              <a:rPr lang="en-NZ" dirty="0"/>
              <a:t>Participate in the improvement and maturity of the Clinical Assistant role </a:t>
            </a:r>
          </a:p>
          <a:p>
            <a:r>
              <a:rPr lang="en-NZ" dirty="0"/>
              <a:t>Attend monthly Clinical Assistant peer review groups with GP involvement</a:t>
            </a:r>
          </a:p>
          <a:p>
            <a:r>
              <a:rPr lang="en-NZ" dirty="0"/>
              <a:t>Participate in the review process </a:t>
            </a:r>
          </a:p>
        </p:txBody>
      </p:sp>
    </p:spTree>
    <p:extLst>
      <p:ext uri="{BB962C8B-B14F-4D97-AF65-F5344CB8AC3E}">
        <p14:creationId xmlns:p14="http://schemas.microsoft.com/office/powerpoint/2010/main" val="779408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6543" y="336097"/>
            <a:ext cx="10515600" cy="1325563"/>
          </a:xfrm>
        </p:spPr>
        <p:txBody>
          <a:bodyPr>
            <a:normAutofit/>
          </a:bodyPr>
          <a:lstStyle/>
          <a:p>
            <a:r>
              <a:rPr lang="en-US" dirty="0"/>
              <a:t>Clinical Assistant Bootcamp</a:t>
            </a:r>
          </a:p>
        </p:txBody>
      </p:sp>
      <p:pic>
        <p:nvPicPr>
          <p:cNvPr id="24" name="Graphic 23" descr="Users outline">
            <a:extLst>
              <a:ext uri="{FF2B5EF4-FFF2-40B4-BE49-F238E27FC236}">
                <a16:creationId xmlns:a16="http://schemas.microsoft.com/office/drawing/2014/main" id="{893CD61B-49FF-4054-AAC4-C7D6195CC93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522120" y="3269273"/>
            <a:ext cx="961609" cy="961609"/>
          </a:xfrm>
          <a:prstGeom prst="rect">
            <a:avLst/>
          </a:prstGeom>
        </p:spPr>
      </p:pic>
      <p:sp>
        <p:nvSpPr>
          <p:cNvPr id="17" name="Content Placeholder 2">
            <a:extLst>
              <a:ext uri="{FF2B5EF4-FFF2-40B4-BE49-F238E27FC236}">
                <a16:creationId xmlns:a16="http://schemas.microsoft.com/office/drawing/2014/main" id="{131922F0-904B-440C-94E6-7EBAAC2C5BA6}"/>
              </a:ext>
            </a:extLst>
          </p:cNvPr>
          <p:cNvSpPr txBox="1">
            <a:spLocks/>
          </p:cNvSpPr>
          <p:nvPr/>
        </p:nvSpPr>
        <p:spPr>
          <a:xfrm>
            <a:off x="1186543" y="4215787"/>
            <a:ext cx="1614714" cy="82367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sz="2000" dirty="0"/>
              <a:t>Extended Workforce</a:t>
            </a:r>
          </a:p>
        </p:txBody>
      </p:sp>
      <p:sp>
        <p:nvSpPr>
          <p:cNvPr id="37" name="Content Placeholder 2">
            <a:extLst>
              <a:ext uri="{FF2B5EF4-FFF2-40B4-BE49-F238E27FC236}">
                <a16:creationId xmlns:a16="http://schemas.microsoft.com/office/drawing/2014/main" id="{D1D9A483-4EA3-4D7F-BB0B-476BB0D8BFA9}"/>
              </a:ext>
            </a:extLst>
          </p:cNvPr>
          <p:cNvSpPr txBox="1">
            <a:spLocks/>
          </p:cNvSpPr>
          <p:nvPr/>
        </p:nvSpPr>
        <p:spPr>
          <a:xfrm>
            <a:off x="1186543" y="1363299"/>
            <a:ext cx="10515600" cy="1325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NZ" sz="2400" b="1" i="1" dirty="0"/>
              <a:t>A 2-day bootcamp to support the implementation of the Clinical Assistant role, topics included:</a:t>
            </a:r>
            <a:endParaRPr lang="en-NZ" sz="2400" i="1" dirty="0"/>
          </a:p>
        </p:txBody>
      </p:sp>
      <p:grpSp>
        <p:nvGrpSpPr>
          <p:cNvPr id="52" name="Group 51">
            <a:extLst>
              <a:ext uri="{FF2B5EF4-FFF2-40B4-BE49-F238E27FC236}">
                <a16:creationId xmlns:a16="http://schemas.microsoft.com/office/drawing/2014/main" id="{161A8B8B-5583-421B-83D4-B3F00BE38BB2}"/>
              </a:ext>
            </a:extLst>
          </p:cNvPr>
          <p:cNvGrpSpPr/>
          <p:nvPr/>
        </p:nvGrpSpPr>
        <p:grpSpPr>
          <a:xfrm>
            <a:off x="5152976" y="3269273"/>
            <a:ext cx="1614714" cy="1982306"/>
            <a:chOff x="5070601" y="2549642"/>
            <a:chExt cx="1614714" cy="1982306"/>
          </a:xfrm>
        </p:grpSpPr>
        <p:pic>
          <p:nvPicPr>
            <p:cNvPr id="14" name="Graphic 13" descr="Checklist outline">
              <a:extLst>
                <a:ext uri="{FF2B5EF4-FFF2-40B4-BE49-F238E27FC236}">
                  <a16:creationId xmlns:a16="http://schemas.microsoft.com/office/drawing/2014/main" id="{E1BCFE72-533C-449B-8C8D-31799E4AEC7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5396912" y="2549642"/>
              <a:ext cx="961610" cy="961610"/>
            </a:xfrm>
            <a:prstGeom prst="rect">
              <a:avLst/>
            </a:prstGeom>
          </p:spPr>
        </p:pic>
        <p:sp>
          <p:nvSpPr>
            <p:cNvPr id="47" name="Content Placeholder 2">
              <a:extLst>
                <a:ext uri="{FF2B5EF4-FFF2-40B4-BE49-F238E27FC236}">
                  <a16:creationId xmlns:a16="http://schemas.microsoft.com/office/drawing/2014/main" id="{A59BBBF4-8266-46D4-A141-09E02BBA2D10}"/>
                </a:ext>
              </a:extLst>
            </p:cNvPr>
            <p:cNvSpPr txBox="1">
              <a:spLocks/>
            </p:cNvSpPr>
            <p:nvPr/>
          </p:nvSpPr>
          <p:spPr>
            <a:xfrm>
              <a:off x="5070601" y="3505857"/>
              <a:ext cx="1614714" cy="102609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sz="2000" dirty="0"/>
                <a:t>Position Description overview</a:t>
              </a:r>
            </a:p>
          </p:txBody>
        </p:sp>
      </p:grpSp>
      <p:grpSp>
        <p:nvGrpSpPr>
          <p:cNvPr id="53" name="Group 52">
            <a:extLst>
              <a:ext uri="{FF2B5EF4-FFF2-40B4-BE49-F238E27FC236}">
                <a16:creationId xmlns:a16="http://schemas.microsoft.com/office/drawing/2014/main" id="{BEB6E857-99A9-412E-B52C-BD12DFBCE30C}"/>
              </a:ext>
            </a:extLst>
          </p:cNvPr>
          <p:cNvGrpSpPr/>
          <p:nvPr/>
        </p:nvGrpSpPr>
        <p:grpSpPr>
          <a:xfrm>
            <a:off x="3006604" y="3254217"/>
            <a:ext cx="1614714" cy="1982306"/>
            <a:chOff x="9798609" y="2549642"/>
            <a:chExt cx="1614714" cy="1982306"/>
          </a:xfrm>
        </p:grpSpPr>
        <p:pic>
          <p:nvPicPr>
            <p:cNvPr id="7" name="Graphic 6" descr="Research outline">
              <a:extLst>
                <a:ext uri="{FF2B5EF4-FFF2-40B4-BE49-F238E27FC236}">
                  <a16:creationId xmlns:a16="http://schemas.microsoft.com/office/drawing/2014/main" id="{E34B548A-A48B-407B-95D3-FC70C96917D0}"/>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10125161" y="2549642"/>
              <a:ext cx="961609" cy="961609"/>
            </a:xfrm>
            <a:prstGeom prst="rect">
              <a:avLst/>
            </a:prstGeom>
          </p:spPr>
        </p:pic>
        <p:sp>
          <p:nvSpPr>
            <p:cNvPr id="48" name="Content Placeholder 2">
              <a:extLst>
                <a:ext uri="{FF2B5EF4-FFF2-40B4-BE49-F238E27FC236}">
                  <a16:creationId xmlns:a16="http://schemas.microsoft.com/office/drawing/2014/main" id="{B1092AAF-A0C1-4A9F-BC41-40F5415CD415}"/>
                </a:ext>
              </a:extLst>
            </p:cNvPr>
            <p:cNvSpPr txBox="1">
              <a:spLocks/>
            </p:cNvSpPr>
            <p:nvPr/>
          </p:nvSpPr>
          <p:spPr>
            <a:xfrm>
              <a:off x="9798609" y="3448581"/>
              <a:ext cx="1614714" cy="108336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sz="2000" dirty="0"/>
                <a:t>Interpreting Data</a:t>
              </a:r>
            </a:p>
          </p:txBody>
        </p:sp>
      </p:grpSp>
      <p:grpSp>
        <p:nvGrpSpPr>
          <p:cNvPr id="55" name="Group 54">
            <a:extLst>
              <a:ext uri="{FF2B5EF4-FFF2-40B4-BE49-F238E27FC236}">
                <a16:creationId xmlns:a16="http://schemas.microsoft.com/office/drawing/2014/main" id="{128EB431-37EC-4F2B-A80E-842E204ACD73}"/>
              </a:ext>
            </a:extLst>
          </p:cNvPr>
          <p:cNvGrpSpPr/>
          <p:nvPr/>
        </p:nvGrpSpPr>
        <p:grpSpPr>
          <a:xfrm>
            <a:off x="9693893" y="3357780"/>
            <a:ext cx="1614714" cy="1977857"/>
            <a:chOff x="7198130" y="4531949"/>
            <a:chExt cx="1614714" cy="1977857"/>
          </a:xfrm>
        </p:grpSpPr>
        <p:pic>
          <p:nvPicPr>
            <p:cNvPr id="46" name="Graphic 45" descr="Chevron arrows outline">
              <a:extLst>
                <a:ext uri="{FF2B5EF4-FFF2-40B4-BE49-F238E27FC236}">
                  <a16:creationId xmlns:a16="http://schemas.microsoft.com/office/drawing/2014/main" id="{27466B81-520D-4C01-A788-86CD166FF41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7550450" y="4531949"/>
              <a:ext cx="910073" cy="910073"/>
            </a:xfrm>
            <a:prstGeom prst="rect">
              <a:avLst/>
            </a:prstGeom>
          </p:spPr>
        </p:pic>
        <p:sp>
          <p:nvSpPr>
            <p:cNvPr id="49" name="Content Placeholder 2">
              <a:extLst>
                <a:ext uri="{FF2B5EF4-FFF2-40B4-BE49-F238E27FC236}">
                  <a16:creationId xmlns:a16="http://schemas.microsoft.com/office/drawing/2014/main" id="{2DA09058-BEE7-4986-B4F3-B898B41CC15F}"/>
                </a:ext>
              </a:extLst>
            </p:cNvPr>
            <p:cNvSpPr txBox="1">
              <a:spLocks/>
            </p:cNvSpPr>
            <p:nvPr/>
          </p:nvSpPr>
          <p:spPr>
            <a:xfrm>
              <a:off x="7198130" y="5426439"/>
              <a:ext cx="1614714" cy="108336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sz="2000" dirty="0"/>
                <a:t>Delegation Policy and Framework</a:t>
              </a:r>
            </a:p>
          </p:txBody>
        </p:sp>
      </p:grpSp>
      <p:grpSp>
        <p:nvGrpSpPr>
          <p:cNvPr id="54" name="Group 53">
            <a:extLst>
              <a:ext uri="{FF2B5EF4-FFF2-40B4-BE49-F238E27FC236}">
                <a16:creationId xmlns:a16="http://schemas.microsoft.com/office/drawing/2014/main" id="{724A6489-F028-4F3A-8DF5-B7FE5D24442C}"/>
              </a:ext>
            </a:extLst>
          </p:cNvPr>
          <p:cNvGrpSpPr/>
          <p:nvPr/>
        </p:nvGrpSpPr>
        <p:grpSpPr>
          <a:xfrm>
            <a:off x="7298866" y="3357780"/>
            <a:ext cx="1900043" cy="1977857"/>
            <a:chOff x="2703463" y="4531948"/>
            <a:chExt cx="1900043" cy="1977857"/>
          </a:xfrm>
        </p:grpSpPr>
        <p:pic>
          <p:nvPicPr>
            <p:cNvPr id="20" name="Graphic 19" descr="Universal access outline">
              <a:extLst>
                <a:ext uri="{FF2B5EF4-FFF2-40B4-BE49-F238E27FC236}">
                  <a16:creationId xmlns:a16="http://schemas.microsoft.com/office/drawing/2014/main" id="{5BCD8FAB-8575-43AF-83A9-D785035AA86B}"/>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98447" y="4531948"/>
              <a:ext cx="910074" cy="910074"/>
            </a:xfrm>
            <a:prstGeom prst="rect">
              <a:avLst/>
            </a:prstGeom>
          </p:spPr>
        </p:pic>
        <p:sp>
          <p:nvSpPr>
            <p:cNvPr id="50" name="Content Placeholder 2">
              <a:extLst>
                <a:ext uri="{FF2B5EF4-FFF2-40B4-BE49-F238E27FC236}">
                  <a16:creationId xmlns:a16="http://schemas.microsoft.com/office/drawing/2014/main" id="{4F95BFA4-0210-4B47-BA34-2CF7B815FEB8}"/>
                </a:ext>
              </a:extLst>
            </p:cNvPr>
            <p:cNvSpPr txBox="1">
              <a:spLocks/>
            </p:cNvSpPr>
            <p:nvPr/>
          </p:nvSpPr>
          <p:spPr>
            <a:xfrm>
              <a:off x="2703463" y="5426438"/>
              <a:ext cx="1900043" cy="1083367"/>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mi-NZ" sz="2000" dirty="0"/>
                <a:t>Equity &amp; Understanding your population</a:t>
              </a:r>
            </a:p>
          </p:txBody>
        </p:sp>
      </p:grpSp>
    </p:spTree>
    <p:extLst>
      <p:ext uri="{BB962C8B-B14F-4D97-AF65-F5344CB8AC3E}">
        <p14:creationId xmlns:p14="http://schemas.microsoft.com/office/powerpoint/2010/main" val="2773768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0123CA-6AC9-43A8-8DB7-157499427421}"/>
              </a:ext>
            </a:extLst>
          </p:cNvPr>
          <p:cNvSpPr/>
          <p:nvPr/>
        </p:nvSpPr>
        <p:spPr>
          <a:xfrm>
            <a:off x="0" y="1603226"/>
            <a:ext cx="12192000" cy="868680"/>
          </a:xfrm>
          <a:prstGeom prst="rect">
            <a:avLst/>
          </a:prstGeom>
          <a:solidFill>
            <a:srgbClr val="257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itle 1">
            <a:extLst>
              <a:ext uri="{FF2B5EF4-FFF2-40B4-BE49-F238E27FC236}">
                <a16:creationId xmlns:a16="http://schemas.microsoft.com/office/drawing/2014/main" id="{36777575-15E5-459E-8347-784283654582}"/>
              </a:ext>
            </a:extLst>
          </p:cNvPr>
          <p:cNvSpPr>
            <a:spLocks noGrp="1"/>
          </p:cNvSpPr>
          <p:nvPr>
            <p:ph type="title"/>
          </p:nvPr>
        </p:nvSpPr>
        <p:spPr/>
        <p:txBody>
          <a:bodyPr/>
          <a:lstStyle/>
          <a:p>
            <a:r>
              <a:rPr lang="mi-NZ" sz="3200"/>
              <a:t>Delegation Policy</a:t>
            </a:r>
            <a:endParaRPr lang="en-NZ" sz="3200"/>
          </a:p>
        </p:txBody>
      </p:sp>
      <p:sp>
        <p:nvSpPr>
          <p:cNvPr id="7" name="TextBox 6">
            <a:extLst>
              <a:ext uri="{FF2B5EF4-FFF2-40B4-BE49-F238E27FC236}">
                <a16:creationId xmlns:a16="http://schemas.microsoft.com/office/drawing/2014/main" id="{863078E9-07B4-4D52-9AC5-C80C1A988073}"/>
              </a:ext>
            </a:extLst>
          </p:cNvPr>
          <p:cNvSpPr txBox="1"/>
          <p:nvPr/>
        </p:nvSpPr>
        <p:spPr>
          <a:xfrm>
            <a:off x="1172416" y="2525971"/>
            <a:ext cx="10036144" cy="276999"/>
          </a:xfrm>
          <a:prstGeom prst="rect">
            <a:avLst/>
          </a:prstGeom>
          <a:noFill/>
        </p:spPr>
        <p:txBody>
          <a:bodyPr wrap="square" rtlCol="0">
            <a:spAutoFit/>
          </a:bodyPr>
          <a:lstStyle/>
          <a:p>
            <a:r>
              <a:rPr lang="en-NZ" sz="1200" i="1"/>
              <a:t>The Delegation Policy is adapted from the Delegation of Care by a Registered Nurse to a Health Care Assistant, Nursing Council of NZ, May 2011</a:t>
            </a:r>
          </a:p>
        </p:txBody>
      </p:sp>
      <p:sp>
        <p:nvSpPr>
          <p:cNvPr id="8" name="Content Placeholder 2">
            <a:extLst>
              <a:ext uri="{FF2B5EF4-FFF2-40B4-BE49-F238E27FC236}">
                <a16:creationId xmlns:a16="http://schemas.microsoft.com/office/drawing/2014/main" id="{05B5E19F-3C7C-4A57-9ADA-D77632A1E2D4}"/>
              </a:ext>
            </a:extLst>
          </p:cNvPr>
          <p:cNvSpPr txBox="1">
            <a:spLocks/>
          </p:cNvSpPr>
          <p:nvPr/>
        </p:nvSpPr>
        <p:spPr>
          <a:xfrm>
            <a:off x="838200" y="1694240"/>
            <a:ext cx="10515600" cy="1325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1404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1404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1404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140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NZ" sz="2000" b="1" i="1">
                <a:solidFill>
                  <a:schemeClr val="bg1"/>
                </a:solidFill>
              </a:rPr>
              <a:t>Delegation:  </a:t>
            </a:r>
            <a:r>
              <a:rPr lang="en-NZ" sz="2000" i="1">
                <a:solidFill>
                  <a:schemeClr val="bg1"/>
                </a:solidFill>
              </a:rPr>
              <a:t>The transfer of responsibility for the performance of an activity from one person to another, with the original person retaining accountability for the outcome</a:t>
            </a:r>
          </a:p>
        </p:txBody>
      </p:sp>
      <p:graphicFrame>
        <p:nvGraphicFramePr>
          <p:cNvPr id="9" name="Diagram 8">
            <a:extLst>
              <a:ext uri="{FF2B5EF4-FFF2-40B4-BE49-F238E27FC236}">
                <a16:creationId xmlns:a16="http://schemas.microsoft.com/office/drawing/2014/main" id="{3D4D05BC-FCDF-4881-98F5-A9441321B6B5}"/>
              </a:ext>
            </a:extLst>
          </p:cNvPr>
          <p:cNvGraphicFramePr/>
          <p:nvPr>
            <p:extLst>
              <p:ext uri="{D42A27DB-BD31-4B8C-83A1-F6EECF244321}">
                <p14:modId xmlns:p14="http://schemas.microsoft.com/office/powerpoint/2010/main" val="1404141105"/>
              </p:ext>
            </p:extLst>
          </p:nvPr>
        </p:nvGraphicFramePr>
        <p:xfrm>
          <a:off x="2652456" y="2777052"/>
          <a:ext cx="6887088" cy="4027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a:extLst>
              <a:ext uri="{FF2B5EF4-FFF2-40B4-BE49-F238E27FC236}">
                <a16:creationId xmlns:a16="http://schemas.microsoft.com/office/drawing/2014/main" id="{E08391F8-4E16-42E7-9076-A4E31B9221CE}"/>
              </a:ext>
            </a:extLst>
          </p:cNvPr>
          <p:cNvSpPr txBox="1"/>
          <p:nvPr/>
        </p:nvSpPr>
        <p:spPr>
          <a:xfrm>
            <a:off x="8069094" y="4117583"/>
            <a:ext cx="1017714" cy="430887"/>
          </a:xfrm>
          <a:prstGeom prst="rect">
            <a:avLst/>
          </a:prstGeom>
          <a:noFill/>
        </p:spPr>
        <p:txBody>
          <a:bodyPr wrap="square" rtlCol="0">
            <a:spAutoFit/>
          </a:bodyPr>
          <a:lstStyle/>
          <a:p>
            <a:pPr algn="ctr"/>
            <a:r>
              <a:rPr lang="mi-NZ" sz="1100"/>
              <a:t>Training &amp; Education</a:t>
            </a:r>
            <a:endParaRPr lang="en-NZ" sz="1100"/>
          </a:p>
        </p:txBody>
      </p:sp>
      <p:sp>
        <p:nvSpPr>
          <p:cNvPr id="12" name="TextBox 11">
            <a:extLst>
              <a:ext uri="{FF2B5EF4-FFF2-40B4-BE49-F238E27FC236}">
                <a16:creationId xmlns:a16="http://schemas.microsoft.com/office/drawing/2014/main" id="{736010A6-058F-4FC0-8118-2B449E6DDC97}"/>
              </a:ext>
            </a:extLst>
          </p:cNvPr>
          <p:cNvSpPr txBox="1"/>
          <p:nvPr/>
        </p:nvSpPr>
        <p:spPr>
          <a:xfrm>
            <a:off x="1998470" y="4090116"/>
            <a:ext cx="2034184" cy="600164"/>
          </a:xfrm>
          <a:prstGeom prst="rect">
            <a:avLst/>
          </a:prstGeom>
          <a:noFill/>
        </p:spPr>
        <p:txBody>
          <a:bodyPr wrap="square" rtlCol="0">
            <a:spAutoFit/>
          </a:bodyPr>
          <a:lstStyle/>
          <a:p>
            <a:pPr algn="ctr"/>
            <a:r>
              <a:rPr lang="mi-NZ" sz="1100"/>
              <a:t>Communicate information about delegation process and CA competence level</a:t>
            </a:r>
            <a:endParaRPr lang="en-NZ" sz="1100"/>
          </a:p>
        </p:txBody>
      </p:sp>
      <p:sp>
        <p:nvSpPr>
          <p:cNvPr id="15" name="Arrow: Left 14">
            <a:extLst>
              <a:ext uri="{FF2B5EF4-FFF2-40B4-BE49-F238E27FC236}">
                <a16:creationId xmlns:a16="http://schemas.microsoft.com/office/drawing/2014/main" id="{CA7A27FA-40A8-4019-A80A-50EC5EA1BF95}"/>
              </a:ext>
            </a:extLst>
          </p:cNvPr>
          <p:cNvSpPr/>
          <p:nvPr/>
        </p:nvSpPr>
        <p:spPr>
          <a:xfrm rot="574899">
            <a:off x="4032654" y="4256035"/>
            <a:ext cx="1256393" cy="349607"/>
          </a:xfrm>
          <a:prstGeom prst="leftArrow">
            <a:avLst/>
          </a:prstGeom>
          <a:solidFill>
            <a:srgbClr val="F3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6" name="Arrow: Left 15">
            <a:extLst>
              <a:ext uri="{FF2B5EF4-FFF2-40B4-BE49-F238E27FC236}">
                <a16:creationId xmlns:a16="http://schemas.microsoft.com/office/drawing/2014/main" id="{FF59242E-5971-46AC-B483-BE37376A384E}"/>
              </a:ext>
            </a:extLst>
          </p:cNvPr>
          <p:cNvSpPr/>
          <p:nvPr/>
        </p:nvSpPr>
        <p:spPr>
          <a:xfrm rot="21025101" flipH="1">
            <a:off x="6902954" y="4244228"/>
            <a:ext cx="1256393" cy="349607"/>
          </a:xfrm>
          <a:prstGeom prst="leftArrow">
            <a:avLst/>
          </a:prstGeom>
          <a:solidFill>
            <a:srgbClr val="F3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7" name="TextBox 16">
            <a:extLst>
              <a:ext uri="{FF2B5EF4-FFF2-40B4-BE49-F238E27FC236}">
                <a16:creationId xmlns:a16="http://schemas.microsoft.com/office/drawing/2014/main" id="{A725A71D-3479-426B-AD8A-92CC5F30C3AD}"/>
              </a:ext>
            </a:extLst>
          </p:cNvPr>
          <p:cNvSpPr txBox="1"/>
          <p:nvPr/>
        </p:nvSpPr>
        <p:spPr>
          <a:xfrm>
            <a:off x="5649229" y="4498213"/>
            <a:ext cx="893541" cy="584775"/>
          </a:xfrm>
          <a:prstGeom prst="rect">
            <a:avLst/>
          </a:prstGeom>
          <a:noFill/>
        </p:spPr>
        <p:txBody>
          <a:bodyPr wrap="square" rtlCol="0">
            <a:spAutoFit/>
          </a:bodyPr>
          <a:lstStyle/>
          <a:p>
            <a:pPr algn="ctr"/>
            <a:r>
              <a:rPr lang="mi-NZ" sz="1600" b="1"/>
              <a:t>Patient Care</a:t>
            </a:r>
            <a:endParaRPr lang="en-NZ" sz="1600" b="1"/>
          </a:p>
        </p:txBody>
      </p:sp>
      <p:sp>
        <p:nvSpPr>
          <p:cNvPr id="18" name="Content Placeholder 2">
            <a:extLst>
              <a:ext uri="{FF2B5EF4-FFF2-40B4-BE49-F238E27FC236}">
                <a16:creationId xmlns:a16="http://schemas.microsoft.com/office/drawing/2014/main" id="{DE8AA8A9-5E35-4950-924E-89D6D619862D}"/>
              </a:ext>
            </a:extLst>
          </p:cNvPr>
          <p:cNvSpPr txBox="1">
            <a:spLocks/>
          </p:cNvSpPr>
          <p:nvPr/>
        </p:nvSpPr>
        <p:spPr>
          <a:xfrm>
            <a:off x="838199" y="1161766"/>
            <a:ext cx="10515600" cy="4762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F37021"/>
                </a:solidFill>
                <a:latin typeface="+mj-lt"/>
                <a:ea typeface="+mj-ea"/>
                <a:cs typeface="+mj-cs"/>
              </a:defRPr>
            </a:lvl1pPr>
          </a:lstStyle>
          <a:p>
            <a:r>
              <a:rPr lang="en-NZ" sz="1600" b="0" i="1">
                <a:solidFill>
                  <a:schemeClr val="tx1"/>
                </a:solidFill>
              </a:rPr>
              <a:t>The Delegation Policy outlines the responsibilities of the Clinical Assistant, the clinician, and the employer</a:t>
            </a:r>
          </a:p>
        </p:txBody>
      </p:sp>
    </p:spTree>
    <p:extLst>
      <p:ext uri="{BB962C8B-B14F-4D97-AF65-F5344CB8AC3E}">
        <p14:creationId xmlns:p14="http://schemas.microsoft.com/office/powerpoint/2010/main" val="1144066108"/>
      </p:ext>
    </p:extLst>
  </p:cSld>
  <p:clrMapOvr>
    <a:masterClrMapping/>
  </p:clrMapOvr>
</p:sld>
</file>

<file path=ppt/theme/theme1.xml><?xml version="1.0" encoding="utf-8"?>
<a:theme xmlns:a="http://schemas.openxmlformats.org/drawingml/2006/main" name="Tu Ora Ligh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u Ora Powerpoint - light background.pptx" id="{4D746D62-A0F8-439D-9A96-7C2322A6BE14}" vid="{BDC4DEB0-D101-4BD3-9A05-FAC68C4D51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7F4CE4520D6F3469B020C8501506770" ma:contentTypeVersion="15" ma:contentTypeDescription="Create a new document." ma:contentTypeScope="" ma:versionID="5b625a9bc9c0f36cfb62d467c8396939">
  <xsd:schema xmlns:xsd="http://www.w3.org/2001/XMLSchema" xmlns:xs="http://www.w3.org/2001/XMLSchema" xmlns:p="http://schemas.microsoft.com/office/2006/metadata/properties" xmlns:ns1="http://schemas.microsoft.com/sharepoint/v3" xmlns:ns2="662774e8-ceb8-4889-889a-aa8b0aa1d1db" xmlns:ns3="9f0e7999-c8ed-4616-b0a4-fece3b66517b" targetNamespace="http://schemas.microsoft.com/office/2006/metadata/properties" ma:root="true" ma:fieldsID="3075302bc9a849f69c58e65c4f00e00d" ns1:_="" ns2:_="" ns3:_="">
    <xsd:import namespace="http://schemas.microsoft.com/sharepoint/v3"/>
    <xsd:import namespace="662774e8-ceb8-4889-889a-aa8b0aa1d1db"/>
    <xsd:import namespace="9f0e7999-c8ed-4616-b0a4-fece3b66517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2774e8-ceb8-4889-889a-aa8b0aa1d1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0e7999-c8ed-4616-b0a4-fece3b66517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1B619B-08FC-481A-93B5-1053C441D334}">
  <ds:schemaRefs>
    <ds:schemaRef ds:uri="http://schemas.microsoft.com/sharepoint/v3/contenttype/forms"/>
  </ds:schemaRefs>
</ds:datastoreItem>
</file>

<file path=customXml/itemProps2.xml><?xml version="1.0" encoding="utf-8"?>
<ds:datastoreItem xmlns:ds="http://schemas.openxmlformats.org/officeDocument/2006/customXml" ds:itemID="{43651F1C-8B46-4CC2-9D65-23909C42BCCB}">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B99049B8-AF37-42B5-A645-FAE8B5B737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2774e8-ceb8-4889-889a-aa8b0aa1d1db"/>
    <ds:schemaRef ds:uri="9f0e7999-c8ed-4616-b0a4-fece3b6651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Tu Ora Powerpoint - light background</Template>
  <TotalTime>799</TotalTime>
  <Words>2336</Words>
  <Application>Microsoft Office PowerPoint</Application>
  <PresentationFormat>Widescreen</PresentationFormat>
  <Paragraphs>258</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Courier New</vt:lpstr>
      <vt:lpstr>Quattrocento Sans</vt:lpstr>
      <vt:lpstr>Tu Ora Light</vt:lpstr>
      <vt:lpstr>Clinical Assistant</vt:lpstr>
      <vt:lpstr>Background</vt:lpstr>
      <vt:lpstr>Purpose</vt:lpstr>
      <vt:lpstr>Roll Out and EOI Process</vt:lpstr>
      <vt:lpstr>Outcome of Expression of Interest</vt:lpstr>
      <vt:lpstr>12-month Pilot Programme: PHO committment</vt:lpstr>
      <vt:lpstr>12-month Pilot Programme:  Practice committment</vt:lpstr>
      <vt:lpstr>Clinical Assistant Bootcamp</vt:lpstr>
      <vt:lpstr>Delegation Policy</vt:lpstr>
      <vt:lpstr>PowerPoint Presentation</vt:lpstr>
      <vt:lpstr>The Supervisor must ensure that the Clinical Assistant who has been delegated the activity:</vt:lpstr>
      <vt:lpstr>Responsibility of the Clinical Assistant</vt:lpstr>
      <vt:lpstr>The employer of the Clinical Assistant must:</vt:lpstr>
      <vt:lpstr>Delegation Framework</vt:lpstr>
      <vt:lpstr>Clinical Documents</vt:lpstr>
      <vt:lpstr>Inbox results examples – Case 1</vt:lpstr>
      <vt:lpstr>Feedback...</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Assistant</dc:title>
  <dc:creator>Kim Teofilo</dc:creator>
  <cp:lastModifiedBy>Jess White</cp:lastModifiedBy>
  <cp:revision>21</cp:revision>
  <dcterms:created xsi:type="dcterms:W3CDTF">2021-10-04T17:28:59Z</dcterms:created>
  <dcterms:modified xsi:type="dcterms:W3CDTF">2022-03-23T08:19:56Z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0x01010067F4CE4520D6F3469B020C8501506770</vt:lpwstr>
  </property>
</Properties>
</file>