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9"/>
  </p:notesMasterIdLst>
  <p:sldIdLst>
    <p:sldId id="263" r:id="rId3"/>
    <p:sldId id="264" r:id="rId4"/>
    <p:sldId id="262" r:id="rId5"/>
    <p:sldId id="261" r:id="rId6"/>
    <p:sldId id="260" r:id="rId7"/>
    <p:sldId id="265" r:id="rId8"/>
    <p:sldId id="266" r:id="rId9"/>
    <p:sldId id="268" r:id="rId10"/>
    <p:sldId id="267" r:id="rId11"/>
    <p:sldId id="271" r:id="rId12"/>
    <p:sldId id="270" r:id="rId13"/>
    <p:sldId id="269" r:id="rId14"/>
    <p:sldId id="275" r:id="rId15"/>
    <p:sldId id="277" r:id="rId16"/>
    <p:sldId id="276"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69123-E08B-3B0D-9C6D-2311B156CACE}" v="967" dt="2023-09-18T05:03:09.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Scott-Jones" userId="S::drjo@pinnacle.health.nz::fdb4c7f6-d35d-42e1-ab09-0e3eca0aebf8" providerId="AD" clId="Web-{35669123-E08B-3B0D-9C6D-2311B156CACE}"/>
    <pc:docChg chg="addSld delSld modSld sldOrd addMainMaster modMainMaster">
      <pc:chgData name="Jo Scott-Jones" userId="S::drjo@pinnacle.health.nz::fdb4c7f6-d35d-42e1-ab09-0e3eca0aebf8" providerId="AD" clId="Web-{35669123-E08B-3B0D-9C6D-2311B156CACE}" dt="2023-09-18T05:03:09.073" v="811"/>
      <pc:docMkLst>
        <pc:docMk/>
      </pc:docMkLst>
      <pc:sldChg chg="del">
        <pc:chgData name="Jo Scott-Jones" userId="S::drjo@pinnacle.health.nz::fdb4c7f6-d35d-42e1-ab09-0e3eca0aebf8" providerId="AD" clId="Web-{35669123-E08B-3B0D-9C6D-2311B156CACE}" dt="2023-09-18T02:16:00.963" v="7"/>
        <pc:sldMkLst>
          <pc:docMk/>
          <pc:sldMk cId="109857222" sldId="256"/>
        </pc:sldMkLst>
      </pc:sldChg>
      <pc:sldChg chg="addSp delSp modSp add mod ord modTransition modClrScheme chgLayout">
        <pc:chgData name="Jo Scott-Jones" userId="S::drjo@pinnacle.health.nz::fdb4c7f6-d35d-42e1-ab09-0e3eca0aebf8" providerId="AD" clId="Web-{35669123-E08B-3B0D-9C6D-2311B156CACE}" dt="2023-09-18T05:03:09.073" v="811"/>
        <pc:sldMkLst>
          <pc:docMk/>
          <pc:sldMk cId="3697339550" sldId="257"/>
        </pc:sldMkLst>
        <pc:spChg chg="mod">
          <ac:chgData name="Jo Scott-Jones" userId="S::drjo@pinnacle.health.nz::fdb4c7f6-d35d-42e1-ab09-0e3eca0aebf8" providerId="AD" clId="Web-{35669123-E08B-3B0D-9C6D-2311B156CACE}" dt="2023-09-18T05:02:23.244" v="803" actId="1076"/>
          <ac:spMkLst>
            <pc:docMk/>
            <pc:sldMk cId="3697339550" sldId="257"/>
            <ac:spMk id="2" creationId="{9703DC19-6D43-4659-8317-E0966EB2CC6E}"/>
          </ac:spMkLst>
        </pc:spChg>
        <pc:spChg chg="add mod">
          <ac:chgData name="Jo Scott-Jones" userId="S::drjo@pinnacle.health.nz::fdb4c7f6-d35d-42e1-ab09-0e3eca0aebf8" providerId="AD" clId="Web-{35669123-E08B-3B0D-9C6D-2311B156CACE}" dt="2023-09-18T05:01:35.118" v="790" actId="1076"/>
          <ac:spMkLst>
            <pc:docMk/>
            <pc:sldMk cId="3697339550" sldId="257"/>
            <ac:spMk id="7" creationId="{9FC7BEEE-B6D1-8898-0AD7-729FC1687438}"/>
          </ac:spMkLst>
        </pc:spChg>
        <pc:picChg chg="add del">
          <ac:chgData name="Jo Scott-Jones" userId="S::drjo@pinnacle.health.nz::fdb4c7f6-d35d-42e1-ab09-0e3eca0aebf8" providerId="AD" clId="Web-{35669123-E08B-3B0D-9C6D-2311B156CACE}" dt="2023-09-18T04:32:53.354" v="722"/>
          <ac:picMkLst>
            <pc:docMk/>
            <pc:sldMk cId="3697339550" sldId="257"/>
            <ac:picMk id="4" creationId="{6FAF69DA-D29F-68B0-0B05-A29BA8B2BC11}"/>
          </ac:picMkLst>
        </pc:picChg>
      </pc:sldChg>
      <pc:sldChg chg="add del">
        <pc:chgData name="Jo Scott-Jones" userId="S::drjo@pinnacle.health.nz::fdb4c7f6-d35d-42e1-ab09-0e3eca0aebf8" providerId="AD" clId="Web-{35669123-E08B-3B0D-9C6D-2311B156CACE}" dt="2023-09-18T05:02:36.510" v="806"/>
        <pc:sldMkLst>
          <pc:docMk/>
          <pc:sldMk cId="4090053797" sldId="258"/>
        </pc:sldMkLst>
      </pc:sldChg>
      <pc:sldChg chg="add del">
        <pc:chgData name="Jo Scott-Jones" userId="S::drjo@pinnacle.health.nz::fdb4c7f6-d35d-42e1-ab09-0e3eca0aebf8" providerId="AD" clId="Web-{35669123-E08B-3B0D-9C6D-2311B156CACE}" dt="2023-09-18T05:02:36.026" v="805"/>
        <pc:sldMkLst>
          <pc:docMk/>
          <pc:sldMk cId="3495729579" sldId="259"/>
        </pc:sldMkLst>
      </pc:sldChg>
      <pc:sldChg chg="addSp delSp modSp add modTransition">
        <pc:chgData name="Jo Scott-Jones" userId="S::drjo@pinnacle.health.nz::fdb4c7f6-d35d-42e1-ab09-0e3eca0aebf8" providerId="AD" clId="Web-{35669123-E08B-3B0D-9C6D-2311B156CACE}" dt="2023-09-18T05:03:09.073" v="811"/>
        <pc:sldMkLst>
          <pc:docMk/>
          <pc:sldMk cId="1648118192" sldId="260"/>
        </pc:sldMkLst>
        <pc:spChg chg="add del mod">
          <ac:chgData name="Jo Scott-Jones" userId="S::drjo@pinnacle.health.nz::fdb4c7f6-d35d-42e1-ab09-0e3eca0aebf8" providerId="AD" clId="Web-{35669123-E08B-3B0D-9C6D-2311B156CACE}" dt="2023-09-18T03:20:37.491" v="444"/>
          <ac:spMkLst>
            <pc:docMk/>
            <pc:sldMk cId="1648118192" sldId="260"/>
            <ac:spMk id="3" creationId="{1C42AD4A-F35E-E1D8-8849-F836FA7E7504}"/>
          </ac:spMkLst>
        </pc:spChg>
        <pc:spChg chg="del">
          <ac:chgData name="Jo Scott-Jones" userId="S::drjo@pinnacle.health.nz::fdb4c7f6-d35d-42e1-ab09-0e3eca0aebf8" providerId="AD" clId="Web-{35669123-E08B-3B0D-9C6D-2311B156CACE}" dt="2023-09-18T02:54:36.527" v="441"/>
          <ac:spMkLst>
            <pc:docMk/>
            <pc:sldMk cId="1648118192" sldId="260"/>
            <ac:spMk id="6" creationId="{14D4EDD4-602F-4DD9-9D53-F080BE8D59F6}"/>
          </ac:spMkLst>
        </pc:spChg>
        <pc:picChg chg="add mod ord">
          <ac:chgData name="Jo Scott-Jones" userId="S::drjo@pinnacle.health.nz::fdb4c7f6-d35d-42e1-ab09-0e3eca0aebf8" providerId="AD" clId="Web-{35669123-E08B-3B0D-9C6D-2311B156CACE}" dt="2023-09-18T03:20:37.491" v="444"/>
          <ac:picMkLst>
            <pc:docMk/>
            <pc:sldMk cId="1648118192" sldId="260"/>
            <ac:picMk id="2" creationId="{39887ACD-7F39-AAA1-73E2-D8DA9A06B1D1}"/>
          </ac:picMkLst>
        </pc:picChg>
        <pc:picChg chg="del">
          <ac:chgData name="Jo Scott-Jones" userId="S::drjo@pinnacle.health.nz::fdb4c7f6-d35d-42e1-ab09-0e3eca0aebf8" providerId="AD" clId="Web-{35669123-E08B-3B0D-9C6D-2311B156CACE}" dt="2023-09-18T02:54:39.480" v="442"/>
          <ac:picMkLst>
            <pc:docMk/>
            <pc:sldMk cId="1648118192" sldId="260"/>
            <ac:picMk id="4" creationId="{112AEF4E-5B11-4096-8AE2-5195DEA14806}"/>
          </ac:picMkLst>
        </pc:picChg>
      </pc:sldChg>
      <pc:sldChg chg="addSp delSp modSp add modTransition">
        <pc:chgData name="Jo Scott-Jones" userId="S::drjo@pinnacle.health.nz::fdb4c7f6-d35d-42e1-ab09-0e3eca0aebf8" providerId="AD" clId="Web-{35669123-E08B-3B0D-9C6D-2311B156CACE}" dt="2023-09-18T05:03:09.073" v="811"/>
        <pc:sldMkLst>
          <pc:docMk/>
          <pc:sldMk cId="3928476150" sldId="261"/>
        </pc:sldMkLst>
        <pc:spChg chg="add del mod">
          <ac:chgData name="Jo Scott-Jones" userId="S::drjo@pinnacle.health.nz::fdb4c7f6-d35d-42e1-ab09-0e3eca0aebf8" providerId="AD" clId="Web-{35669123-E08B-3B0D-9C6D-2311B156CACE}" dt="2023-09-18T02:41:00.551" v="167"/>
          <ac:spMkLst>
            <pc:docMk/>
            <pc:sldMk cId="3928476150" sldId="261"/>
            <ac:spMk id="3" creationId="{5EFD9C26-1853-DAD5-52B1-231C255F2944}"/>
          </ac:spMkLst>
        </pc:spChg>
        <pc:picChg chg="del">
          <ac:chgData name="Jo Scott-Jones" userId="S::drjo@pinnacle.health.nz::fdb4c7f6-d35d-42e1-ab09-0e3eca0aebf8" providerId="AD" clId="Web-{35669123-E08B-3B0D-9C6D-2311B156CACE}" dt="2023-09-18T02:39:46.362" v="166"/>
          <ac:picMkLst>
            <pc:docMk/>
            <pc:sldMk cId="3928476150" sldId="261"/>
            <ac:picMk id="4" creationId="{90F6278B-5FB4-4875-904D-50D5D1A4844A}"/>
          </ac:picMkLst>
        </pc:picChg>
        <pc:picChg chg="add mod ord">
          <ac:chgData name="Jo Scott-Jones" userId="S::drjo@pinnacle.health.nz::fdb4c7f6-d35d-42e1-ab09-0e3eca0aebf8" providerId="AD" clId="Web-{35669123-E08B-3B0D-9C6D-2311B156CACE}" dt="2023-09-18T02:41:15.114" v="170" actId="14100"/>
          <ac:picMkLst>
            <pc:docMk/>
            <pc:sldMk cId="3928476150" sldId="261"/>
            <ac:picMk id="5" creationId="{AC68B47E-D914-1F73-4805-BEE2C520D252}"/>
          </ac:picMkLst>
        </pc:picChg>
      </pc:sldChg>
      <pc:sldChg chg="addSp delSp modSp add modTransition">
        <pc:chgData name="Jo Scott-Jones" userId="S::drjo@pinnacle.health.nz::fdb4c7f6-d35d-42e1-ab09-0e3eca0aebf8" providerId="AD" clId="Web-{35669123-E08B-3B0D-9C6D-2311B156CACE}" dt="2023-09-18T05:03:09.073" v="811"/>
        <pc:sldMkLst>
          <pc:docMk/>
          <pc:sldMk cId="1307817844" sldId="262"/>
        </pc:sldMkLst>
        <pc:spChg chg="add mod">
          <ac:chgData name="Jo Scott-Jones" userId="S::drjo@pinnacle.health.nz::fdb4c7f6-d35d-42e1-ab09-0e3eca0aebf8" providerId="AD" clId="Web-{35669123-E08B-3B0D-9C6D-2311B156CACE}" dt="2023-09-18T02:33:23.226" v="130" actId="20577"/>
          <ac:spMkLst>
            <pc:docMk/>
            <pc:sldMk cId="1307817844" sldId="262"/>
            <ac:spMk id="2" creationId="{E54288F4-E631-4BB8-FF3E-B2CF9CDCC082}"/>
          </ac:spMkLst>
        </pc:spChg>
        <pc:spChg chg="mod">
          <ac:chgData name="Jo Scott-Jones" userId="S::drjo@pinnacle.health.nz::fdb4c7f6-d35d-42e1-ab09-0e3eca0aebf8" providerId="AD" clId="Web-{35669123-E08B-3B0D-9C6D-2311B156CACE}" dt="2023-09-18T02:34:47.854" v="138" actId="1076"/>
          <ac:spMkLst>
            <pc:docMk/>
            <pc:sldMk cId="1307817844" sldId="262"/>
            <ac:spMk id="6" creationId="{77950E10-1F5F-4549-9DF6-D8D9E57B9354}"/>
          </ac:spMkLst>
        </pc:spChg>
        <pc:spChg chg="del">
          <ac:chgData name="Jo Scott-Jones" userId="S::drjo@pinnacle.health.nz::fdb4c7f6-d35d-42e1-ab09-0e3eca0aebf8" providerId="AD" clId="Web-{35669123-E08B-3B0D-9C6D-2311B156CACE}" dt="2023-09-18T02:31:20.004" v="59"/>
          <ac:spMkLst>
            <pc:docMk/>
            <pc:sldMk cId="1307817844" sldId="262"/>
            <ac:spMk id="7" creationId="{0228ED94-2544-46E6-A880-0C11BC3D8844}"/>
          </ac:spMkLst>
        </pc:spChg>
        <pc:picChg chg="add del mod">
          <ac:chgData name="Jo Scott-Jones" userId="S::drjo@pinnacle.health.nz::fdb4c7f6-d35d-42e1-ab09-0e3eca0aebf8" providerId="AD" clId="Web-{35669123-E08B-3B0D-9C6D-2311B156CACE}" dt="2023-09-18T02:33:51.118" v="132"/>
          <ac:picMkLst>
            <pc:docMk/>
            <pc:sldMk cId="1307817844" sldId="262"/>
            <ac:picMk id="3" creationId="{AD765577-FB5B-45B0-1AC6-3DD41D4C3162}"/>
          </ac:picMkLst>
        </pc:picChg>
        <pc:picChg chg="del mod">
          <ac:chgData name="Jo Scott-Jones" userId="S::drjo@pinnacle.health.nz::fdb4c7f6-d35d-42e1-ab09-0e3eca0aebf8" providerId="AD" clId="Web-{35669123-E08B-3B0D-9C6D-2311B156CACE}" dt="2023-09-18T02:31:13.144" v="58"/>
          <ac:picMkLst>
            <pc:docMk/>
            <pc:sldMk cId="1307817844" sldId="262"/>
            <ac:picMk id="4" creationId="{43E01C28-2C0D-4A9D-8690-7F642CC87FEF}"/>
          </ac:picMkLst>
        </pc:picChg>
        <pc:picChg chg="add mod">
          <ac:chgData name="Jo Scott-Jones" userId="S::drjo@pinnacle.health.nz::fdb4c7f6-d35d-42e1-ab09-0e3eca0aebf8" providerId="AD" clId="Web-{35669123-E08B-3B0D-9C6D-2311B156CACE}" dt="2023-09-18T02:34:54.588" v="140" actId="14100"/>
          <ac:picMkLst>
            <pc:docMk/>
            <pc:sldMk cId="1307817844" sldId="262"/>
            <ac:picMk id="5" creationId="{1B7F683A-E608-2387-2F30-440160801EF1}"/>
          </ac:picMkLst>
        </pc:picChg>
      </pc:sldChg>
      <pc:sldChg chg="modSp add modTransition">
        <pc:chgData name="Jo Scott-Jones" userId="S::drjo@pinnacle.health.nz::fdb4c7f6-d35d-42e1-ab09-0e3eca0aebf8" providerId="AD" clId="Web-{35669123-E08B-3B0D-9C6D-2311B156CACE}" dt="2023-09-18T05:03:09.073" v="811"/>
        <pc:sldMkLst>
          <pc:docMk/>
          <pc:sldMk cId="2132731406" sldId="263"/>
        </pc:sldMkLst>
        <pc:spChg chg="mod">
          <ac:chgData name="Jo Scott-Jones" userId="S::drjo@pinnacle.health.nz::fdb4c7f6-d35d-42e1-ab09-0e3eca0aebf8" providerId="AD" clId="Web-{35669123-E08B-3B0D-9C6D-2311B156CACE}" dt="2023-09-18T02:16:25.073" v="28" actId="20577"/>
          <ac:spMkLst>
            <pc:docMk/>
            <pc:sldMk cId="2132731406" sldId="263"/>
            <ac:spMk id="2" creationId="{0EA2B532-2345-4CD6-B5F9-87C5260D2C52}"/>
          </ac:spMkLst>
        </pc:spChg>
        <pc:spChg chg="mod">
          <ac:chgData name="Jo Scott-Jones" userId="S::drjo@pinnacle.health.nz::fdb4c7f6-d35d-42e1-ab09-0e3eca0aebf8" providerId="AD" clId="Web-{35669123-E08B-3B0D-9C6D-2311B156CACE}" dt="2023-09-18T05:02:58.808" v="809" actId="20577"/>
          <ac:spMkLst>
            <pc:docMk/>
            <pc:sldMk cId="2132731406" sldId="263"/>
            <ac:spMk id="3" creationId="{A87D37EA-F519-4714-B290-1F0ECCD02D22}"/>
          </ac:spMkLst>
        </pc:spChg>
      </pc:sldChg>
      <pc:sldChg chg="modSp add replId modTransition">
        <pc:chgData name="Jo Scott-Jones" userId="S::drjo@pinnacle.health.nz::fdb4c7f6-d35d-42e1-ab09-0e3eca0aebf8" providerId="AD" clId="Web-{35669123-E08B-3B0D-9C6D-2311B156CACE}" dt="2023-09-18T05:03:09.073" v="811"/>
        <pc:sldMkLst>
          <pc:docMk/>
          <pc:sldMk cId="2183851229" sldId="264"/>
        </pc:sldMkLst>
        <pc:spChg chg="mod">
          <ac:chgData name="Jo Scott-Jones" userId="S::drjo@pinnacle.health.nz::fdb4c7f6-d35d-42e1-ab09-0e3eca0aebf8" providerId="AD" clId="Web-{35669123-E08B-3B0D-9C6D-2311B156CACE}" dt="2023-09-18T02:42:25.069" v="177" actId="1076"/>
          <ac:spMkLst>
            <pc:docMk/>
            <pc:sldMk cId="2183851229" sldId="264"/>
            <ac:spMk id="2" creationId="{0EA2B532-2345-4CD6-B5F9-87C5260D2C52}"/>
          </ac:spMkLst>
        </pc:spChg>
        <pc:spChg chg="mod">
          <ac:chgData name="Jo Scott-Jones" userId="S::drjo@pinnacle.health.nz::fdb4c7f6-d35d-42e1-ab09-0e3eca0aebf8" providerId="AD" clId="Web-{35669123-E08B-3B0D-9C6D-2311B156CACE}" dt="2023-09-18T02:54:08.417" v="440" actId="20577"/>
          <ac:spMkLst>
            <pc:docMk/>
            <pc:sldMk cId="2183851229" sldId="264"/>
            <ac:spMk id="3" creationId="{A87D37EA-F519-4714-B290-1F0ECCD02D22}"/>
          </ac:spMkLst>
        </pc:spChg>
      </pc:sldChg>
      <pc:sldChg chg="addSp delSp modSp add replId modTransition">
        <pc:chgData name="Jo Scott-Jones" userId="S::drjo@pinnacle.health.nz::fdb4c7f6-d35d-42e1-ab09-0e3eca0aebf8" providerId="AD" clId="Web-{35669123-E08B-3B0D-9C6D-2311B156CACE}" dt="2023-09-18T05:03:09.073" v="811"/>
        <pc:sldMkLst>
          <pc:docMk/>
          <pc:sldMk cId="685927897" sldId="265"/>
        </pc:sldMkLst>
        <pc:spChg chg="add del mod">
          <ac:chgData name="Jo Scott-Jones" userId="S::drjo@pinnacle.health.nz::fdb4c7f6-d35d-42e1-ab09-0e3eca0aebf8" providerId="AD" clId="Web-{35669123-E08B-3B0D-9C6D-2311B156CACE}" dt="2023-09-18T03:21:53.118" v="447"/>
          <ac:spMkLst>
            <pc:docMk/>
            <pc:sldMk cId="685927897" sldId="265"/>
            <ac:spMk id="4" creationId="{3AA442F0-2641-EE5B-7028-8342E2FCC991}"/>
          </ac:spMkLst>
        </pc:spChg>
        <pc:picChg chg="del">
          <ac:chgData name="Jo Scott-Jones" userId="S::drjo@pinnacle.health.nz::fdb4c7f6-d35d-42e1-ab09-0e3eca0aebf8" providerId="AD" clId="Web-{35669123-E08B-3B0D-9C6D-2311B156CACE}" dt="2023-09-18T03:20:54.132" v="446"/>
          <ac:picMkLst>
            <pc:docMk/>
            <pc:sldMk cId="685927897" sldId="265"/>
            <ac:picMk id="2" creationId="{39887ACD-7F39-AAA1-73E2-D8DA9A06B1D1}"/>
          </ac:picMkLst>
        </pc:picChg>
        <pc:picChg chg="add mod">
          <ac:chgData name="Jo Scott-Jones" userId="S::drjo@pinnacle.health.nz::fdb4c7f6-d35d-42e1-ab09-0e3eca0aebf8" providerId="AD" clId="Web-{35669123-E08B-3B0D-9C6D-2311B156CACE}" dt="2023-09-18T03:22:26.573" v="453" actId="14100"/>
          <ac:picMkLst>
            <pc:docMk/>
            <pc:sldMk cId="685927897" sldId="265"/>
            <ac:picMk id="5" creationId="{47FD65AF-96F5-EF66-A2AD-99A802FE1386}"/>
          </ac:picMkLst>
        </pc:picChg>
      </pc:sldChg>
      <pc:sldChg chg="addSp modSp add replId modTransition">
        <pc:chgData name="Jo Scott-Jones" userId="S::drjo@pinnacle.health.nz::fdb4c7f6-d35d-42e1-ab09-0e3eca0aebf8" providerId="AD" clId="Web-{35669123-E08B-3B0D-9C6D-2311B156CACE}" dt="2023-09-18T05:03:09.073" v="811"/>
        <pc:sldMkLst>
          <pc:docMk/>
          <pc:sldMk cId="2376263012" sldId="266"/>
        </pc:sldMkLst>
        <pc:picChg chg="add mod">
          <ac:chgData name="Jo Scott-Jones" userId="S::drjo@pinnacle.health.nz::fdb4c7f6-d35d-42e1-ab09-0e3eca0aebf8" providerId="AD" clId="Web-{35669123-E08B-3B0D-9C6D-2311B156CACE}" dt="2023-09-18T03:23:43.246" v="457" actId="1076"/>
          <ac:picMkLst>
            <pc:docMk/>
            <pc:sldMk cId="2376263012" sldId="266"/>
            <ac:picMk id="2" creationId="{0D0E05A8-DEE1-622B-E35A-1F42F4B38ED8}"/>
          </ac:picMkLst>
        </pc:picChg>
      </pc:sldChg>
      <pc:sldChg chg="addSp modSp add replId modTransition">
        <pc:chgData name="Jo Scott-Jones" userId="S::drjo@pinnacle.health.nz::fdb4c7f6-d35d-42e1-ab09-0e3eca0aebf8" providerId="AD" clId="Web-{35669123-E08B-3B0D-9C6D-2311B156CACE}" dt="2023-09-18T05:03:09.073" v="811"/>
        <pc:sldMkLst>
          <pc:docMk/>
          <pc:sldMk cId="936816446" sldId="267"/>
        </pc:sldMkLst>
        <pc:picChg chg="add mod">
          <ac:chgData name="Jo Scott-Jones" userId="S::drjo@pinnacle.health.nz::fdb4c7f6-d35d-42e1-ab09-0e3eca0aebf8" providerId="AD" clId="Web-{35669123-E08B-3B0D-9C6D-2311B156CACE}" dt="2023-09-18T03:26:17.218" v="467" actId="14100"/>
          <ac:picMkLst>
            <pc:docMk/>
            <pc:sldMk cId="936816446" sldId="267"/>
            <ac:picMk id="2" creationId="{166CDE4C-1148-4DA0-CAFE-B4D661E69C95}"/>
          </ac:picMkLst>
        </pc:picChg>
        <pc:picChg chg="add mod">
          <ac:chgData name="Jo Scott-Jones" userId="S::drjo@pinnacle.health.nz::fdb4c7f6-d35d-42e1-ab09-0e3eca0aebf8" providerId="AD" clId="Web-{35669123-E08B-3B0D-9C6D-2311B156CACE}" dt="2023-09-18T03:30:34.413" v="471" actId="1076"/>
          <ac:picMkLst>
            <pc:docMk/>
            <pc:sldMk cId="936816446" sldId="267"/>
            <ac:picMk id="3" creationId="{5D9F5250-D430-B152-57E6-8893AE3022D3}"/>
          </ac:picMkLst>
        </pc:picChg>
      </pc:sldChg>
      <pc:sldChg chg="addSp modSp add replId modTransition">
        <pc:chgData name="Jo Scott-Jones" userId="S::drjo@pinnacle.health.nz::fdb4c7f6-d35d-42e1-ab09-0e3eca0aebf8" providerId="AD" clId="Web-{35669123-E08B-3B0D-9C6D-2311B156CACE}" dt="2023-09-18T05:03:09.073" v="811"/>
        <pc:sldMkLst>
          <pc:docMk/>
          <pc:sldMk cId="412099224" sldId="268"/>
        </pc:sldMkLst>
        <pc:picChg chg="add mod">
          <ac:chgData name="Jo Scott-Jones" userId="S::drjo@pinnacle.health.nz::fdb4c7f6-d35d-42e1-ab09-0e3eca0aebf8" providerId="AD" clId="Web-{35669123-E08B-3B0D-9C6D-2311B156CACE}" dt="2023-09-18T03:25:09.170" v="460" actId="14100"/>
          <ac:picMkLst>
            <pc:docMk/>
            <pc:sldMk cId="412099224" sldId="268"/>
            <ac:picMk id="2" creationId="{7C480A71-573A-29DB-8B6D-7E4D6841041D}"/>
          </ac:picMkLst>
        </pc:picChg>
      </pc:sldChg>
      <pc:sldChg chg="addSp modSp add replId modTransition">
        <pc:chgData name="Jo Scott-Jones" userId="S::drjo@pinnacle.health.nz::fdb4c7f6-d35d-42e1-ab09-0e3eca0aebf8" providerId="AD" clId="Web-{35669123-E08B-3B0D-9C6D-2311B156CACE}" dt="2023-09-18T05:03:09.073" v="811"/>
        <pc:sldMkLst>
          <pc:docMk/>
          <pc:sldMk cId="2684542751" sldId="269"/>
        </pc:sldMkLst>
        <pc:spChg chg="add mod">
          <ac:chgData name="Jo Scott-Jones" userId="S::drjo@pinnacle.health.nz::fdb4c7f6-d35d-42e1-ab09-0e3eca0aebf8" providerId="AD" clId="Web-{35669123-E08B-3B0D-9C6D-2311B156CACE}" dt="2023-09-18T04:49:43.615" v="761" actId="20577"/>
          <ac:spMkLst>
            <pc:docMk/>
            <pc:sldMk cId="2684542751" sldId="269"/>
            <ac:spMk id="2" creationId="{1929D247-256A-C085-8ACC-DFFE11A459E7}"/>
          </ac:spMkLst>
        </pc:spChg>
      </pc:sldChg>
      <pc:sldChg chg="addSp modSp add replId modTransition">
        <pc:chgData name="Jo Scott-Jones" userId="S::drjo@pinnacle.health.nz::fdb4c7f6-d35d-42e1-ab09-0e3eca0aebf8" providerId="AD" clId="Web-{35669123-E08B-3B0D-9C6D-2311B156CACE}" dt="2023-09-18T05:03:09.073" v="811"/>
        <pc:sldMkLst>
          <pc:docMk/>
          <pc:sldMk cId="2603323876" sldId="270"/>
        </pc:sldMkLst>
        <pc:picChg chg="add mod">
          <ac:chgData name="Jo Scott-Jones" userId="S::drjo@pinnacle.health.nz::fdb4c7f6-d35d-42e1-ab09-0e3eca0aebf8" providerId="AD" clId="Web-{35669123-E08B-3B0D-9C6D-2311B156CACE}" dt="2023-09-18T03:32:44.838" v="478" actId="14100"/>
          <ac:picMkLst>
            <pc:docMk/>
            <pc:sldMk cId="2603323876" sldId="270"/>
            <ac:picMk id="2" creationId="{31907535-5C4E-0F62-8140-E0F3DE664D57}"/>
          </ac:picMkLst>
        </pc:picChg>
      </pc:sldChg>
      <pc:sldChg chg="addSp modSp add replId modTransition">
        <pc:chgData name="Jo Scott-Jones" userId="S::drjo@pinnacle.health.nz::fdb4c7f6-d35d-42e1-ab09-0e3eca0aebf8" providerId="AD" clId="Web-{35669123-E08B-3B0D-9C6D-2311B156CACE}" dt="2023-09-18T05:03:09.073" v="811"/>
        <pc:sldMkLst>
          <pc:docMk/>
          <pc:sldMk cId="3305036241" sldId="271"/>
        </pc:sldMkLst>
        <pc:picChg chg="add mod">
          <ac:chgData name="Jo Scott-Jones" userId="S::drjo@pinnacle.health.nz::fdb4c7f6-d35d-42e1-ab09-0e3eca0aebf8" providerId="AD" clId="Web-{35669123-E08B-3B0D-9C6D-2311B156CACE}" dt="2023-09-18T04:36:32.672" v="740" actId="1076"/>
          <ac:picMkLst>
            <pc:docMk/>
            <pc:sldMk cId="3305036241" sldId="271"/>
            <ac:picMk id="2" creationId="{DCEC00CB-F92A-708D-E469-59E177FAAE79}"/>
          </ac:picMkLst>
        </pc:picChg>
      </pc:sldChg>
      <pc:sldChg chg="add del replId">
        <pc:chgData name="Jo Scott-Jones" userId="S::drjo@pinnacle.health.nz::fdb4c7f6-d35d-42e1-ab09-0e3eca0aebf8" providerId="AD" clId="Web-{35669123-E08B-3B0D-9C6D-2311B156CACE}" dt="2023-09-18T05:02:34.385" v="804"/>
        <pc:sldMkLst>
          <pc:docMk/>
          <pc:sldMk cId="2766435939" sldId="272"/>
        </pc:sldMkLst>
      </pc:sldChg>
      <pc:sldChg chg="add del replId">
        <pc:chgData name="Jo Scott-Jones" userId="S::drjo@pinnacle.health.nz::fdb4c7f6-d35d-42e1-ab09-0e3eca0aebf8" providerId="AD" clId="Web-{35669123-E08B-3B0D-9C6D-2311B156CACE}" dt="2023-09-18T05:02:37.838" v="807"/>
        <pc:sldMkLst>
          <pc:docMk/>
          <pc:sldMk cId="2336359865" sldId="273"/>
        </pc:sldMkLst>
      </pc:sldChg>
      <pc:sldChg chg="addSp modSp add del replId">
        <pc:chgData name="Jo Scott-Jones" userId="S::drjo@pinnacle.health.nz::fdb4c7f6-d35d-42e1-ab09-0e3eca0aebf8" providerId="AD" clId="Web-{35669123-E08B-3B0D-9C6D-2311B156CACE}" dt="2023-09-18T04:29:31.583" v="693"/>
        <pc:sldMkLst>
          <pc:docMk/>
          <pc:sldMk cId="3005125670" sldId="274"/>
        </pc:sldMkLst>
        <pc:spChg chg="add mod">
          <ac:chgData name="Jo Scott-Jones" userId="S::drjo@pinnacle.health.nz::fdb4c7f6-d35d-42e1-ab09-0e3eca0aebf8" providerId="AD" clId="Web-{35669123-E08B-3B0D-9C6D-2311B156CACE}" dt="2023-09-18T03:56:58.407" v="597" actId="20577"/>
          <ac:spMkLst>
            <pc:docMk/>
            <pc:sldMk cId="3005125670" sldId="274"/>
            <ac:spMk id="2" creationId="{6F64DC7C-0613-4FFD-B043-32CEDC04DC6D}"/>
          </ac:spMkLst>
        </pc:spChg>
      </pc:sldChg>
      <pc:sldChg chg="addSp modSp add replId modTransition">
        <pc:chgData name="Jo Scott-Jones" userId="S::drjo@pinnacle.health.nz::fdb4c7f6-d35d-42e1-ab09-0e3eca0aebf8" providerId="AD" clId="Web-{35669123-E08B-3B0D-9C6D-2311B156CACE}" dt="2023-09-18T05:03:09.073" v="811"/>
        <pc:sldMkLst>
          <pc:docMk/>
          <pc:sldMk cId="1084030120" sldId="275"/>
        </pc:sldMkLst>
        <pc:spChg chg="add mod">
          <ac:chgData name="Jo Scott-Jones" userId="S::drjo@pinnacle.health.nz::fdb4c7f6-d35d-42e1-ab09-0e3eca0aebf8" providerId="AD" clId="Web-{35669123-E08B-3B0D-9C6D-2311B156CACE}" dt="2023-09-18T04:38:41.207" v="755" actId="20577"/>
          <ac:spMkLst>
            <pc:docMk/>
            <pc:sldMk cId="1084030120" sldId="275"/>
            <ac:spMk id="2" creationId="{10DE3ABC-A7F5-046C-9289-A2DFF2BC27CE}"/>
          </ac:spMkLst>
        </pc:spChg>
      </pc:sldChg>
      <pc:sldChg chg="addSp modSp add replId modTransition">
        <pc:chgData name="Jo Scott-Jones" userId="S::drjo@pinnacle.health.nz::fdb4c7f6-d35d-42e1-ab09-0e3eca0aebf8" providerId="AD" clId="Web-{35669123-E08B-3B0D-9C6D-2311B156CACE}" dt="2023-09-18T05:03:09.073" v="811"/>
        <pc:sldMkLst>
          <pc:docMk/>
          <pc:sldMk cId="1145632134" sldId="276"/>
        </pc:sldMkLst>
        <pc:spChg chg="add mod">
          <ac:chgData name="Jo Scott-Jones" userId="S::drjo@pinnacle.health.nz::fdb4c7f6-d35d-42e1-ab09-0e3eca0aebf8" providerId="AD" clId="Web-{35669123-E08B-3B0D-9C6D-2311B156CACE}" dt="2023-09-18T04:31:24.852" v="698" actId="20577"/>
          <ac:spMkLst>
            <pc:docMk/>
            <pc:sldMk cId="1145632134" sldId="276"/>
            <ac:spMk id="2" creationId="{D154BAA4-9D19-C1EB-5CB7-851DE2216369}"/>
          </ac:spMkLst>
        </pc:spChg>
      </pc:sldChg>
      <pc:sldChg chg="addSp modSp add replId modTransition">
        <pc:chgData name="Jo Scott-Jones" userId="S::drjo@pinnacle.health.nz::fdb4c7f6-d35d-42e1-ab09-0e3eca0aebf8" providerId="AD" clId="Web-{35669123-E08B-3B0D-9C6D-2311B156CACE}" dt="2023-09-18T05:03:09.073" v="811"/>
        <pc:sldMkLst>
          <pc:docMk/>
          <pc:sldMk cId="1960601527" sldId="277"/>
        </pc:sldMkLst>
        <pc:spChg chg="add mod">
          <ac:chgData name="Jo Scott-Jones" userId="S::drjo@pinnacle.health.nz::fdb4c7f6-d35d-42e1-ab09-0e3eca0aebf8" providerId="AD" clId="Web-{35669123-E08B-3B0D-9C6D-2311B156CACE}" dt="2023-09-18T04:16:52.344" v="622" actId="20577"/>
          <ac:spMkLst>
            <pc:docMk/>
            <pc:sldMk cId="1960601527" sldId="277"/>
            <ac:spMk id="2" creationId="{526CBFAF-59A4-E1D0-3476-C79AF20E1C7F}"/>
          </ac:spMkLst>
        </pc:spChg>
      </pc:sldChg>
      <pc:sldMasterChg chg="add modTransition addSldLayout modSldLayout">
        <pc:chgData name="Jo Scott-Jones" userId="S::drjo@pinnacle.health.nz::fdb4c7f6-d35d-42e1-ab09-0e3eca0aebf8" providerId="AD" clId="Web-{35669123-E08B-3B0D-9C6D-2311B156CACE}" dt="2023-09-18T05:03:09.073" v="811"/>
        <pc:sldMasterMkLst>
          <pc:docMk/>
          <pc:sldMasterMk cId="1470681460" sldId="2147483648"/>
        </pc:sldMasterMkLst>
        <pc:sldLayoutChg chg="add modTransition">
          <pc:chgData name="Jo Scott-Jones" userId="S::drjo@pinnacle.health.nz::fdb4c7f6-d35d-42e1-ab09-0e3eca0aebf8" providerId="AD" clId="Web-{35669123-E08B-3B0D-9C6D-2311B156CACE}" dt="2023-09-18T05:03:09.073" v="811"/>
          <pc:sldLayoutMkLst>
            <pc:docMk/>
            <pc:sldMasterMk cId="1470681460" sldId="2147483648"/>
            <pc:sldLayoutMk cId="1925832008" sldId="2147483649"/>
          </pc:sldLayoutMkLst>
        </pc:sldLayoutChg>
        <pc:sldLayoutChg chg="add modTransition">
          <pc:chgData name="Jo Scott-Jones" userId="S::drjo@pinnacle.health.nz::fdb4c7f6-d35d-42e1-ab09-0e3eca0aebf8" providerId="AD" clId="Web-{35669123-E08B-3B0D-9C6D-2311B156CACE}" dt="2023-09-18T05:03:09.073" v="811"/>
          <pc:sldLayoutMkLst>
            <pc:docMk/>
            <pc:sldMasterMk cId="1470681460" sldId="2147483648"/>
            <pc:sldLayoutMk cId="4092225408" sldId="2147483650"/>
          </pc:sldLayoutMkLst>
        </pc:sldLayoutChg>
        <pc:sldLayoutChg chg="add modTransition">
          <pc:chgData name="Jo Scott-Jones" userId="S::drjo@pinnacle.health.nz::fdb4c7f6-d35d-42e1-ab09-0e3eca0aebf8" providerId="AD" clId="Web-{35669123-E08B-3B0D-9C6D-2311B156CACE}" dt="2023-09-18T05:03:09.073" v="811"/>
          <pc:sldLayoutMkLst>
            <pc:docMk/>
            <pc:sldMasterMk cId="1470681460" sldId="2147483648"/>
            <pc:sldLayoutMk cId="3144831531" sldId="2147483652"/>
          </pc:sldLayoutMkLst>
        </pc:sldLayoutChg>
        <pc:sldLayoutChg chg="add modTransition">
          <pc:chgData name="Jo Scott-Jones" userId="S::drjo@pinnacle.health.nz::fdb4c7f6-d35d-42e1-ab09-0e3eca0aebf8" providerId="AD" clId="Web-{35669123-E08B-3B0D-9C6D-2311B156CACE}" dt="2023-09-18T05:03:09.073" v="811"/>
          <pc:sldLayoutMkLst>
            <pc:docMk/>
            <pc:sldMasterMk cId="1470681460" sldId="2147483648"/>
            <pc:sldLayoutMk cId="2612128026" sldId="2147483653"/>
          </pc:sldLayoutMkLst>
        </pc:sldLayoutChg>
      </pc:sldMasterChg>
      <pc:sldMasterChg chg="modTransition modSldLayout">
        <pc:chgData name="Jo Scott-Jones" userId="S::drjo@pinnacle.health.nz::fdb4c7f6-d35d-42e1-ab09-0e3eca0aebf8" providerId="AD" clId="Web-{35669123-E08B-3B0D-9C6D-2311B156CACE}" dt="2023-09-18T05:03:09.073" v="811"/>
        <pc:sldMasterMkLst>
          <pc:docMk/>
          <pc:sldMasterMk cId="2460954070" sldId="2147483660"/>
        </pc:sldMasterMkLst>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2385387890" sldId="2147483661"/>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949138452" sldId="2147483662"/>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2591524520" sldId="2147483663"/>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1203092039" sldId="2147483664"/>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3733172339" sldId="2147483665"/>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3210312558" sldId="2147483666"/>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3146388984" sldId="2147483667"/>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3171841454" sldId="2147483668"/>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1718958274" sldId="2147483669"/>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2202905451" sldId="2147483670"/>
          </pc:sldLayoutMkLst>
        </pc:sldLayoutChg>
        <pc:sldLayoutChg chg="modTransition">
          <pc:chgData name="Jo Scott-Jones" userId="S::drjo@pinnacle.health.nz::fdb4c7f6-d35d-42e1-ab09-0e3eca0aebf8" providerId="AD" clId="Web-{35669123-E08B-3B0D-9C6D-2311B156CACE}" dt="2023-09-18T05:03:09.073" v="811"/>
          <pc:sldLayoutMkLst>
            <pc:docMk/>
            <pc:sldMasterMk cId="2460954070" sldId="2147483660"/>
            <pc:sldLayoutMk cId="347944565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B0CFC-33CC-4062-B983-66B1731BBEB0}" type="datetimeFigureOut">
              <a:t>9/17/2023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F705A-8342-4F95-A7B9-D1F1B9DE0FF8}" type="slidenum">
              <a:t>‹#›</a:t>
            </a:fld>
            <a:endParaRPr lang="en-US"/>
          </a:p>
        </p:txBody>
      </p:sp>
    </p:spTree>
    <p:extLst>
      <p:ext uri="{BB962C8B-B14F-4D97-AF65-F5344CB8AC3E}">
        <p14:creationId xmlns:p14="http://schemas.microsoft.com/office/powerpoint/2010/main" val="106519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Do we open with </a:t>
            </a:r>
            <a:r>
              <a:rPr lang="en-NZ" dirty="0" err="1"/>
              <a:t>karakia</a:t>
            </a:r>
            <a:r>
              <a:rPr lang="en-NZ" dirty="0"/>
              <a:t>?</a:t>
            </a:r>
          </a:p>
          <a:p>
            <a:r>
              <a:rPr lang="en-NZ" dirty="0"/>
              <a:t>Then go to INTRODUCTIONS (</a:t>
            </a:r>
            <a:r>
              <a:rPr lang="en-NZ" dirty="0" err="1"/>
              <a:t>Whaanauatanga</a:t>
            </a:r>
            <a:r>
              <a:rPr lang="en-NZ" dirty="0"/>
              <a:t>)</a:t>
            </a:r>
          </a:p>
          <a:p>
            <a:r>
              <a:rPr lang="en-NZ" dirty="0" err="1"/>
              <a:t>Whaanautanga</a:t>
            </a:r>
            <a:r>
              <a:rPr lang="en-NZ" dirty="0"/>
              <a:t> – everyone to give </a:t>
            </a:r>
            <a:r>
              <a:rPr lang="en-NZ" b="1" dirty="0"/>
              <a:t>brief introduction of self</a:t>
            </a:r>
            <a:r>
              <a:rPr lang="en-NZ" dirty="0"/>
              <a:t>. </a:t>
            </a:r>
          </a:p>
          <a:p>
            <a:r>
              <a:rPr lang="en-NZ" b="1" dirty="0"/>
              <a:t>Name</a:t>
            </a:r>
            <a:r>
              <a:rPr lang="en-NZ" dirty="0"/>
              <a:t> </a:t>
            </a:r>
            <a:r>
              <a:rPr lang="en-NZ" dirty="0">
                <a:sym typeface="Wingdings" panose="05000000000000000000" pitchFamily="2" charset="2"/>
              </a:rPr>
              <a:t> </a:t>
            </a:r>
            <a:r>
              <a:rPr lang="en-NZ" b="1" dirty="0">
                <a:sym typeface="Wingdings" panose="05000000000000000000" pitchFamily="2" charset="2"/>
              </a:rPr>
              <a:t>role</a:t>
            </a:r>
            <a:r>
              <a:rPr lang="en-NZ" dirty="0">
                <a:sym typeface="Wingdings" panose="05000000000000000000" pitchFamily="2" charset="2"/>
              </a:rPr>
              <a:t>  </a:t>
            </a:r>
            <a:r>
              <a:rPr lang="en-NZ" b="1" dirty="0">
                <a:sym typeface="Wingdings" panose="05000000000000000000" pitchFamily="2" charset="2"/>
              </a:rPr>
              <a:t>favourite song to sing in the shower or favourite movie of all time </a:t>
            </a:r>
            <a:r>
              <a:rPr lang="en-NZ" dirty="0">
                <a:sym typeface="Wingdings" panose="05000000000000000000" pitchFamily="2" charset="2"/>
              </a:rPr>
              <a:t>(this is for a bit of fun and getting to know each other)</a:t>
            </a:r>
          </a:p>
          <a:p>
            <a:endParaRPr lang="en-NZ" dirty="0">
              <a:sym typeface="Wingdings" panose="05000000000000000000" pitchFamily="2" charset="2"/>
            </a:endParaRPr>
          </a:p>
          <a:p>
            <a:r>
              <a:rPr lang="en-NZ" b="1" dirty="0">
                <a:sym typeface="Wingdings" panose="05000000000000000000" pitchFamily="2" charset="2"/>
              </a:rPr>
              <a:t>Then ask: </a:t>
            </a:r>
            <a:r>
              <a:rPr lang="en-NZ" dirty="0">
                <a:sym typeface="Wingdings" panose="05000000000000000000" pitchFamily="2" charset="2"/>
              </a:rPr>
              <a:t>show of hands who have experience of having goal setting conversations with their teams / who needs a refresher / anyone think they are a pro at setting and achieving goals </a:t>
            </a:r>
            <a:r>
              <a:rPr lang="en-NZ" b="1" dirty="0">
                <a:sym typeface="Wingdings" panose="05000000000000000000" pitchFamily="2" charset="2"/>
              </a:rPr>
              <a:t>(these are the guys we could call on for some examples from past experience)</a:t>
            </a:r>
            <a:endParaRPr lang="en-NZ" b="1" dirty="0"/>
          </a:p>
          <a:p>
            <a:endParaRPr lang="en-NZ" dirty="0"/>
          </a:p>
        </p:txBody>
      </p:sp>
      <p:sp>
        <p:nvSpPr>
          <p:cNvPr id="4" name="Slide Number Placeholder 3"/>
          <p:cNvSpPr>
            <a:spLocks noGrp="1"/>
          </p:cNvSpPr>
          <p:nvPr>
            <p:ph type="sldNum" sz="quarter" idx="5"/>
          </p:nvPr>
        </p:nvSpPr>
        <p:spPr/>
        <p:txBody>
          <a:bodyPr/>
          <a:lstStyle/>
          <a:p>
            <a:fld id="{D1843920-E2FA-4EF8-8FE9-774D51CF8922}" type="slidenum">
              <a:rPr lang="en-NZ" smtClean="0"/>
              <a:t>1</a:t>
            </a:fld>
            <a:endParaRPr lang="en-NZ"/>
          </a:p>
        </p:txBody>
      </p:sp>
    </p:spTree>
    <p:extLst>
      <p:ext uri="{BB962C8B-B14F-4D97-AF65-F5344CB8AC3E}">
        <p14:creationId xmlns:p14="http://schemas.microsoft.com/office/powerpoint/2010/main" val="198351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Do we open with </a:t>
            </a:r>
            <a:r>
              <a:rPr lang="en-NZ" dirty="0" err="1"/>
              <a:t>karakia</a:t>
            </a:r>
            <a:r>
              <a:rPr lang="en-NZ" dirty="0"/>
              <a:t>?</a:t>
            </a:r>
          </a:p>
          <a:p>
            <a:r>
              <a:rPr lang="en-NZ" dirty="0"/>
              <a:t>Then go to INTRODUCTIONS (</a:t>
            </a:r>
            <a:r>
              <a:rPr lang="en-NZ" dirty="0" err="1"/>
              <a:t>Whaanauatanga</a:t>
            </a:r>
            <a:r>
              <a:rPr lang="en-NZ" dirty="0"/>
              <a:t>)</a:t>
            </a:r>
          </a:p>
          <a:p>
            <a:r>
              <a:rPr lang="en-NZ" dirty="0" err="1"/>
              <a:t>Whaanautanga</a:t>
            </a:r>
            <a:r>
              <a:rPr lang="en-NZ" dirty="0"/>
              <a:t> – everyone to give </a:t>
            </a:r>
            <a:r>
              <a:rPr lang="en-NZ" b="1" dirty="0"/>
              <a:t>brief introduction of self</a:t>
            </a:r>
            <a:r>
              <a:rPr lang="en-NZ" dirty="0"/>
              <a:t>. </a:t>
            </a:r>
          </a:p>
          <a:p>
            <a:r>
              <a:rPr lang="en-NZ" b="1" dirty="0"/>
              <a:t>Name</a:t>
            </a:r>
            <a:r>
              <a:rPr lang="en-NZ" dirty="0"/>
              <a:t> </a:t>
            </a:r>
            <a:r>
              <a:rPr lang="en-NZ" dirty="0">
                <a:sym typeface="Wingdings" panose="05000000000000000000" pitchFamily="2" charset="2"/>
              </a:rPr>
              <a:t> </a:t>
            </a:r>
            <a:r>
              <a:rPr lang="en-NZ" b="1" dirty="0">
                <a:sym typeface="Wingdings" panose="05000000000000000000" pitchFamily="2" charset="2"/>
              </a:rPr>
              <a:t>role</a:t>
            </a:r>
            <a:r>
              <a:rPr lang="en-NZ" dirty="0">
                <a:sym typeface="Wingdings" panose="05000000000000000000" pitchFamily="2" charset="2"/>
              </a:rPr>
              <a:t>  </a:t>
            </a:r>
            <a:r>
              <a:rPr lang="en-NZ" b="1" dirty="0">
                <a:sym typeface="Wingdings" panose="05000000000000000000" pitchFamily="2" charset="2"/>
              </a:rPr>
              <a:t>favourite song to sing in the shower or favourite movie of all time </a:t>
            </a:r>
            <a:r>
              <a:rPr lang="en-NZ" dirty="0">
                <a:sym typeface="Wingdings" panose="05000000000000000000" pitchFamily="2" charset="2"/>
              </a:rPr>
              <a:t>(this is for a bit of fun and getting to know each other)</a:t>
            </a:r>
          </a:p>
          <a:p>
            <a:endParaRPr lang="en-NZ" dirty="0">
              <a:sym typeface="Wingdings" panose="05000000000000000000" pitchFamily="2" charset="2"/>
            </a:endParaRPr>
          </a:p>
          <a:p>
            <a:r>
              <a:rPr lang="en-NZ" b="1" dirty="0">
                <a:sym typeface="Wingdings" panose="05000000000000000000" pitchFamily="2" charset="2"/>
              </a:rPr>
              <a:t>Then ask: </a:t>
            </a:r>
            <a:r>
              <a:rPr lang="en-NZ" dirty="0">
                <a:sym typeface="Wingdings" panose="05000000000000000000" pitchFamily="2" charset="2"/>
              </a:rPr>
              <a:t>show of hands who have experience of having goal setting conversations with their teams / who needs a refresher / anyone think they are a pro at setting and achieving goals </a:t>
            </a:r>
            <a:r>
              <a:rPr lang="en-NZ" b="1" dirty="0">
                <a:sym typeface="Wingdings" panose="05000000000000000000" pitchFamily="2" charset="2"/>
              </a:rPr>
              <a:t>(these are the guys we could call on for some examples from past experience)</a:t>
            </a:r>
            <a:endParaRPr lang="en-NZ" b="1" dirty="0"/>
          </a:p>
          <a:p>
            <a:endParaRPr lang="en-NZ" dirty="0"/>
          </a:p>
        </p:txBody>
      </p:sp>
      <p:sp>
        <p:nvSpPr>
          <p:cNvPr id="4" name="Slide Number Placeholder 3"/>
          <p:cNvSpPr>
            <a:spLocks noGrp="1"/>
          </p:cNvSpPr>
          <p:nvPr>
            <p:ph type="sldNum" sz="quarter" idx="5"/>
          </p:nvPr>
        </p:nvSpPr>
        <p:spPr/>
        <p:txBody>
          <a:bodyPr/>
          <a:lstStyle/>
          <a:p>
            <a:fld id="{D1843920-E2FA-4EF8-8FE9-774D51CF8922}" type="slidenum">
              <a:rPr lang="en-NZ" smtClean="0"/>
              <a:t>2</a:t>
            </a:fld>
            <a:endParaRPr lang="en-NZ"/>
          </a:p>
        </p:txBody>
      </p:sp>
    </p:spTree>
    <p:extLst>
      <p:ext uri="{BB962C8B-B14F-4D97-AF65-F5344CB8AC3E}">
        <p14:creationId xmlns:p14="http://schemas.microsoft.com/office/powerpoint/2010/main" val="296537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D1843920-E2FA-4EF8-8FE9-774D51CF8922}" type="slidenum">
              <a:rPr lang="en-NZ" smtClean="0"/>
              <a:t>3</a:t>
            </a:fld>
            <a:endParaRPr lang="en-NZ"/>
          </a:p>
        </p:txBody>
      </p:sp>
    </p:spTree>
    <p:extLst>
      <p:ext uri="{BB962C8B-B14F-4D97-AF65-F5344CB8AC3E}">
        <p14:creationId xmlns:p14="http://schemas.microsoft.com/office/powerpoint/2010/main" val="405027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24000" y="897732"/>
            <a:ext cx="9144000" cy="2387600"/>
          </a:xfrm>
        </p:spPr>
        <p:txBody>
          <a:bodyPr anchor="b"/>
          <a:lstStyle>
            <a:lvl1pPr algn="ctr">
              <a:defRPr sz="6000">
                <a:solidFill>
                  <a:schemeClr val="bg1"/>
                </a:solidFill>
              </a:defRPr>
            </a:lvl1pPr>
          </a:lstStyle>
          <a:p>
            <a:r>
              <a:rPr lang="en-US" dirty="0"/>
              <a:t>Click to edit title style</a:t>
            </a:r>
            <a:endParaRPr lang="en-NZ" dirty="0"/>
          </a:p>
        </p:txBody>
      </p:sp>
      <p:sp>
        <p:nvSpPr>
          <p:cNvPr id="3" name="Subtitle 2"/>
          <p:cNvSpPr>
            <a:spLocks noGrp="1"/>
          </p:cNvSpPr>
          <p:nvPr>
            <p:ph type="subTitle" idx="1"/>
          </p:nvPr>
        </p:nvSpPr>
        <p:spPr>
          <a:xfrm>
            <a:off x="1524000" y="389731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1925832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07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092225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05075" y="2032000"/>
            <a:ext cx="7372350" cy="1325563"/>
          </a:xfrm>
        </p:spPr>
        <p:txBody>
          <a:bodyPr/>
          <a:lstStyle>
            <a:lvl1pPr algn="ctr">
              <a:defRPr>
                <a:solidFill>
                  <a:schemeClr val="bg1"/>
                </a:solidFill>
              </a:defRPr>
            </a:lvl1pPr>
          </a:lstStyle>
          <a:p>
            <a:r>
              <a:rPr lang="en-US" dirty="0"/>
              <a:t>Sub-heading</a:t>
            </a:r>
            <a:endParaRPr lang="en-NZ" dirty="0"/>
          </a:p>
        </p:txBody>
      </p:sp>
    </p:spTree>
    <p:extLst>
      <p:ext uri="{BB962C8B-B14F-4D97-AF65-F5344CB8AC3E}">
        <p14:creationId xmlns:p14="http://schemas.microsoft.com/office/powerpoint/2010/main" val="3144831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07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612128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19928" t="94257" r="24338" b="199"/>
          <a:stretch/>
        </p:blipFill>
        <p:spPr>
          <a:xfrm>
            <a:off x="0" y="6105526"/>
            <a:ext cx="9772650" cy="546872"/>
          </a:xfrm>
          <a:prstGeom prst="rect">
            <a:avLst/>
          </a:prstGeom>
        </p:spPr>
      </p:pic>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r="8251"/>
          <a:stretch/>
        </p:blipFill>
        <p:spPr>
          <a:xfrm>
            <a:off x="9943338" y="6064062"/>
            <a:ext cx="2069450" cy="590926"/>
          </a:xfrm>
          <a:prstGeom prst="rect">
            <a:avLst/>
          </a:prstGeom>
        </p:spPr>
      </p:pic>
    </p:spTree>
    <p:extLst>
      <p:ext uri="{BB962C8B-B14F-4D97-AF65-F5344CB8AC3E}">
        <p14:creationId xmlns:p14="http://schemas.microsoft.com/office/powerpoint/2010/main" val="147068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rgbClr val="9264A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jo@pinnacle.health.nz"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javascript:toggleBlock('978473')" TargetMode="External"/><Relationship Id="rId2" Type="http://schemas.openxmlformats.org/officeDocument/2006/relationships/hyperlink" Target="http://javascript:toggleDeepBlock('587574_2')" TargetMode="External"/><Relationship Id="rId1" Type="http://schemas.openxmlformats.org/officeDocument/2006/relationships/slideLayout" Target="../slideLayouts/slideLayout13.xml"/><Relationship Id="rId4" Type="http://schemas.openxmlformats.org/officeDocument/2006/relationships/hyperlink" Target="http://javascript:toggleBlock('587574_10')"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javascript:toggleBlock('339712')"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javascript:toggleBlock('930584')" TargetMode="External"/><Relationship Id="rId2" Type="http://schemas.openxmlformats.org/officeDocument/2006/relationships/hyperlink" Target="http://javascript:toggleBlock('381983')" TargetMode="External"/><Relationship Id="rId1" Type="http://schemas.openxmlformats.org/officeDocument/2006/relationships/slideLayout" Target="../slideLayouts/slideLayout13.xml"/><Relationship Id="rId5" Type="http://schemas.openxmlformats.org/officeDocument/2006/relationships/hyperlink" Target="http://javascript:toggleBlock('73851')" TargetMode="External"/><Relationship Id="rId4" Type="http://schemas.openxmlformats.org/officeDocument/2006/relationships/hyperlink" Target="http://javascript:toggleBlock('381983_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ebservice.nzf.org.nz/nzf?select=nzf_3078" TargetMode="External"/><Relationship Id="rId13" Type="http://schemas.openxmlformats.org/officeDocument/2006/relationships/hyperlink" Target="http://javascript:toggleBlock('320055')" TargetMode="External"/><Relationship Id="rId3" Type="http://schemas.openxmlformats.org/officeDocument/2006/relationships/hyperlink" Target="http://javascript:toggleReferenceDialog('ri1_2')" TargetMode="External"/><Relationship Id="rId7" Type="http://schemas.openxmlformats.org/officeDocument/2006/relationships/hyperlink" Target="http://webservice.nzf.org.nz/nzf?select=nzf_3108" TargetMode="External"/><Relationship Id="rId12" Type="http://schemas.openxmlformats.org/officeDocument/2006/relationships/hyperlink" Target="http://javascript:toggleBlock('225491_2')" TargetMode="External"/><Relationship Id="rId2" Type="http://schemas.openxmlformats.org/officeDocument/2006/relationships/hyperlink" Target="http://javascript:toggleReferenceDialog('ri1')" TargetMode="External"/><Relationship Id="rId1" Type="http://schemas.openxmlformats.org/officeDocument/2006/relationships/slideLayout" Target="../slideLayouts/slideLayout13.xml"/><Relationship Id="rId6" Type="http://schemas.openxmlformats.org/officeDocument/2006/relationships/hyperlink" Target="https://midland.communityhealthpathways.org/108275.htm" TargetMode="External"/><Relationship Id="rId11" Type="http://schemas.openxmlformats.org/officeDocument/2006/relationships/hyperlink" Target="http://javascript:toggleBlock('989759')" TargetMode="External"/><Relationship Id="rId5" Type="http://schemas.openxmlformats.org/officeDocument/2006/relationships/hyperlink" Target="https://midland.communityhealthpathways.org/108276.htm" TargetMode="External"/><Relationship Id="rId15" Type="http://schemas.openxmlformats.org/officeDocument/2006/relationships/hyperlink" Target="https://midland.communityhealthpathways.org/163804.htm" TargetMode="External"/><Relationship Id="rId10" Type="http://schemas.openxmlformats.org/officeDocument/2006/relationships/hyperlink" Target="http://javascript:toggleBlock('339712')" TargetMode="External"/><Relationship Id="rId4" Type="http://schemas.openxmlformats.org/officeDocument/2006/relationships/hyperlink" Target="http://webservice.nzf.org.nz/nzf?select=nzf_3264" TargetMode="External"/><Relationship Id="rId9" Type="http://schemas.openxmlformats.org/officeDocument/2006/relationships/hyperlink" Target="http://webservice.nzf.org.nz/nzf?select=nzf_3150" TargetMode="External"/><Relationship Id="rId14" Type="http://schemas.openxmlformats.org/officeDocument/2006/relationships/hyperlink" Target="http://javascript:toggleBlock('989764')"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Drjo@pinnacle.health.nz"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B532-2345-4CD6-B5F9-87C5260D2C52}"/>
              </a:ext>
            </a:extLst>
          </p:cNvPr>
          <p:cNvSpPr>
            <a:spLocks noGrp="1"/>
          </p:cNvSpPr>
          <p:nvPr>
            <p:ph type="ctrTitle"/>
          </p:nvPr>
        </p:nvSpPr>
        <p:spPr/>
        <p:txBody>
          <a:bodyPr/>
          <a:lstStyle/>
          <a:p>
            <a:r>
              <a:rPr lang="en-US" dirty="0">
                <a:latin typeface="Arial"/>
                <a:cs typeface="Arial"/>
              </a:rPr>
              <a:t>How we do things 'round here.... </a:t>
            </a:r>
            <a:endParaRPr lang="en-US" dirty="0"/>
          </a:p>
        </p:txBody>
      </p:sp>
      <p:sp>
        <p:nvSpPr>
          <p:cNvPr id="3" name="Subtitle 2">
            <a:extLst>
              <a:ext uri="{FF2B5EF4-FFF2-40B4-BE49-F238E27FC236}">
                <a16:creationId xmlns:a16="http://schemas.microsoft.com/office/drawing/2014/main" id="{A87D37EA-F519-4714-B290-1F0ECCD02D22}"/>
              </a:ext>
            </a:extLst>
          </p:cNvPr>
          <p:cNvSpPr>
            <a:spLocks noGrp="1"/>
          </p:cNvSpPr>
          <p:nvPr>
            <p:ph type="subTitle" idx="1"/>
          </p:nvPr>
        </p:nvSpPr>
        <p:spPr/>
        <p:txBody>
          <a:bodyPr vert="horz" lIns="91440" tIns="45720" rIns="91440" bIns="45720" rtlCol="0" anchor="t">
            <a:normAutofit lnSpcReduction="10000"/>
          </a:bodyPr>
          <a:lstStyle/>
          <a:p>
            <a:r>
              <a:rPr lang="en-NZ" err="1">
                <a:latin typeface="Arial"/>
                <a:cs typeface="Arial"/>
              </a:rPr>
              <a:t>Te</a:t>
            </a:r>
            <a:r>
              <a:rPr lang="en-NZ" dirty="0">
                <a:latin typeface="Arial"/>
                <a:cs typeface="Arial"/>
              </a:rPr>
              <a:t> Manawa Taki Community </a:t>
            </a:r>
            <a:r>
              <a:rPr lang="en-NZ" err="1">
                <a:latin typeface="Arial"/>
                <a:cs typeface="Arial"/>
              </a:rPr>
              <a:t>Healthpathways</a:t>
            </a:r>
            <a:r>
              <a:rPr lang="en-NZ" dirty="0">
                <a:latin typeface="Arial"/>
                <a:cs typeface="Arial"/>
              </a:rPr>
              <a:t> update </a:t>
            </a:r>
            <a:endParaRPr lang="en-US" dirty="0"/>
          </a:p>
          <a:p>
            <a:r>
              <a:rPr lang="en-NZ" dirty="0">
                <a:latin typeface="Arial"/>
                <a:cs typeface="Arial"/>
              </a:rPr>
              <a:t>Sexual health </a:t>
            </a:r>
            <a:endParaRPr lang="en-US" dirty="0"/>
          </a:p>
          <a:p>
            <a:endParaRPr lang="en-NZ" dirty="0">
              <a:latin typeface="Arial"/>
              <a:cs typeface="Arial"/>
            </a:endParaRPr>
          </a:p>
          <a:p>
            <a:r>
              <a:rPr lang="en-NZ" dirty="0">
                <a:latin typeface="Arial"/>
                <a:cs typeface="Arial"/>
              </a:rPr>
              <a:t>Dr Jo Scott-Jones : </a:t>
            </a:r>
            <a:r>
              <a:rPr lang="en-NZ" dirty="0">
                <a:solidFill>
                  <a:srgbClr val="FFC000"/>
                </a:solidFill>
                <a:latin typeface="Arial"/>
                <a:cs typeface="Arial"/>
              </a:rPr>
              <a:t> </a:t>
            </a:r>
            <a:r>
              <a:rPr lang="en-NZ" dirty="0">
                <a:solidFill>
                  <a:srgbClr val="FFC000"/>
                </a:solidFill>
                <a:latin typeface="Arial"/>
                <a:cs typeface="Arial"/>
                <a:hlinkClick r:id="rId3">
                  <a:extLst>
                    <a:ext uri="{A12FA001-AC4F-418D-AE19-62706E023703}">
                      <ahyp:hlinkClr xmlns:ahyp="http://schemas.microsoft.com/office/drawing/2018/hyperlinkcolor" val="tx"/>
                    </a:ext>
                  </a:extLst>
                </a:hlinkClick>
              </a:rPr>
              <a:t>drjo@pinnacle.health.nz</a:t>
            </a:r>
            <a:r>
              <a:rPr lang="en-NZ" dirty="0">
                <a:solidFill>
                  <a:srgbClr val="FFC000"/>
                </a:solidFill>
                <a:latin typeface="Arial"/>
                <a:cs typeface="Arial"/>
              </a:rPr>
              <a:t> </a:t>
            </a:r>
            <a:endParaRPr lang="en-NZ">
              <a:solidFill>
                <a:srgbClr val="FFC000"/>
              </a:solidFill>
            </a:endParaRPr>
          </a:p>
        </p:txBody>
      </p:sp>
    </p:spTree>
    <p:extLst>
      <p:ext uri="{BB962C8B-B14F-4D97-AF65-F5344CB8AC3E}">
        <p14:creationId xmlns:p14="http://schemas.microsoft.com/office/powerpoint/2010/main" val="2132731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report&#10;&#10;Description automatically generated">
            <a:extLst>
              <a:ext uri="{FF2B5EF4-FFF2-40B4-BE49-F238E27FC236}">
                <a16:creationId xmlns:a16="http://schemas.microsoft.com/office/drawing/2014/main" id="{DCEC00CB-F92A-708D-E469-59E177FAAE79}"/>
              </a:ext>
            </a:extLst>
          </p:cNvPr>
          <p:cNvPicPr>
            <a:picLocks noChangeAspect="1"/>
          </p:cNvPicPr>
          <p:nvPr/>
        </p:nvPicPr>
        <p:blipFill>
          <a:blip r:embed="rId2"/>
          <a:stretch>
            <a:fillRect/>
          </a:stretch>
        </p:blipFill>
        <p:spPr>
          <a:xfrm>
            <a:off x="2310" y="574000"/>
            <a:ext cx="12060380" cy="4451546"/>
          </a:xfrm>
          <a:prstGeom prst="rect">
            <a:avLst/>
          </a:prstGeom>
        </p:spPr>
      </p:pic>
    </p:spTree>
    <p:extLst>
      <p:ext uri="{BB962C8B-B14F-4D97-AF65-F5344CB8AC3E}">
        <p14:creationId xmlns:p14="http://schemas.microsoft.com/office/powerpoint/2010/main" val="3305036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information&#10;&#10;Description automatically generated">
            <a:extLst>
              <a:ext uri="{FF2B5EF4-FFF2-40B4-BE49-F238E27FC236}">
                <a16:creationId xmlns:a16="http://schemas.microsoft.com/office/drawing/2014/main" id="{31907535-5C4E-0F62-8140-E0F3DE664D57}"/>
              </a:ext>
            </a:extLst>
          </p:cNvPr>
          <p:cNvPicPr>
            <a:picLocks noChangeAspect="1"/>
          </p:cNvPicPr>
          <p:nvPr/>
        </p:nvPicPr>
        <p:blipFill>
          <a:blip r:embed="rId2"/>
          <a:stretch>
            <a:fillRect/>
          </a:stretch>
        </p:blipFill>
        <p:spPr>
          <a:xfrm>
            <a:off x="406400" y="-1162"/>
            <a:ext cx="11171381" cy="6733324"/>
          </a:xfrm>
          <a:prstGeom prst="rect">
            <a:avLst/>
          </a:prstGeom>
        </p:spPr>
      </p:pic>
    </p:spTree>
    <p:extLst>
      <p:ext uri="{BB962C8B-B14F-4D97-AF65-F5344CB8AC3E}">
        <p14:creationId xmlns:p14="http://schemas.microsoft.com/office/powerpoint/2010/main" val="2603323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29D247-256A-C085-8ACC-DFFE11A459E7}"/>
              </a:ext>
            </a:extLst>
          </p:cNvPr>
          <p:cNvSpPr txBox="1"/>
          <p:nvPr/>
        </p:nvSpPr>
        <p:spPr>
          <a:xfrm>
            <a:off x="519545" y="467591"/>
            <a:ext cx="10235045" cy="60170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212121"/>
                </a:solidFill>
                <a:ea typeface="+mn-lt"/>
                <a:cs typeface="+mn-lt"/>
              </a:rPr>
              <a:t>Chlamydia : </a:t>
            </a:r>
          </a:p>
          <a:p>
            <a:r>
              <a:rPr lang="en-US" sz="1600" dirty="0">
                <a:solidFill>
                  <a:srgbClr val="212121"/>
                </a:solidFill>
                <a:ea typeface="+mn-lt"/>
                <a:cs typeface="+mn-lt"/>
              </a:rPr>
              <a:t>Test opportunistically with cervical cancer screening, antenatal care, contraception advice, and travel medicine.</a:t>
            </a:r>
            <a:endParaRPr lang="en-US" sz="1600" dirty="0">
              <a:solidFill>
                <a:srgbClr val="212121"/>
              </a:solidFill>
              <a:ea typeface="Calibri" panose="020F0502020204030204"/>
              <a:cs typeface="Calibri" panose="020F0502020204030204"/>
            </a:endParaRPr>
          </a:p>
          <a:p>
            <a:r>
              <a:rPr lang="en-US" sz="1600" dirty="0">
                <a:solidFill>
                  <a:srgbClr val="212121"/>
                </a:solidFill>
                <a:ea typeface="+mn-lt"/>
                <a:cs typeface="+mn-lt"/>
              </a:rPr>
              <a:t>Symptoms  - </a:t>
            </a:r>
            <a:endParaRPr lang="en-US" sz="1600">
              <a:solidFill>
                <a:srgbClr val="000000"/>
              </a:solidFill>
              <a:ea typeface="+mn-lt"/>
              <a:cs typeface="+mn-lt"/>
            </a:endParaRPr>
          </a:p>
          <a:p>
            <a:r>
              <a:rPr lang="en-US" sz="1600" dirty="0">
                <a:solidFill>
                  <a:srgbClr val="212121"/>
                </a:solidFill>
                <a:ea typeface="+mn-lt"/>
                <a:cs typeface="+mn-lt"/>
              </a:rPr>
              <a:t>Anorectal symptoms (often absent) – Anal pain, tenesmus, discharge, rectal bleeding, irritation, change in bowel function, painful defecation</a:t>
            </a:r>
            <a:endParaRPr lang="en-US" sz="1600" dirty="0">
              <a:solidFill>
                <a:srgbClr val="212121"/>
              </a:solidFill>
              <a:ea typeface="Calibri"/>
              <a:cs typeface="Calibri"/>
            </a:endParaRPr>
          </a:p>
          <a:p>
            <a:endParaRPr lang="en-US" sz="1600" dirty="0">
              <a:solidFill>
                <a:srgbClr val="212121"/>
              </a:solidFill>
              <a:ea typeface="Calibri"/>
              <a:cs typeface="Calibri"/>
            </a:endParaRPr>
          </a:p>
          <a:p>
            <a:r>
              <a:rPr lang="en-US" sz="1600" b="1" dirty="0">
                <a:solidFill>
                  <a:srgbClr val="212121"/>
                </a:solidFill>
                <a:ea typeface="+mn-lt"/>
                <a:cs typeface="+mn-lt"/>
              </a:rPr>
              <a:t>Vaginal PCR/NAAT swab</a:t>
            </a:r>
            <a:endParaRPr lang="en-US" sz="1600">
              <a:ea typeface="Calibri"/>
              <a:cs typeface="Calibri"/>
            </a:endParaRPr>
          </a:p>
          <a:p>
            <a:pPr marL="285750" indent="-285750">
              <a:buFont typeface="Arial"/>
              <a:buChar char="•"/>
            </a:pPr>
            <a:r>
              <a:rPr lang="en-US" sz="1600" dirty="0">
                <a:solidFill>
                  <a:srgbClr val="212121"/>
                </a:solidFill>
                <a:ea typeface="+mn-lt"/>
                <a:cs typeface="+mn-lt"/>
              </a:rPr>
              <a:t>Wipe the swab around the vaginal entrance, then insert the swab 4 cm (a thumb’s length) into the vagina. Count slowly to 5 and replace in the swab container.</a:t>
            </a:r>
            <a:endParaRPr lang="en-US" sz="1600">
              <a:ea typeface="Calibri"/>
              <a:cs typeface="Calibri"/>
            </a:endParaRPr>
          </a:p>
          <a:p>
            <a:pPr marL="285750" indent="-285750">
              <a:buFont typeface="Arial"/>
              <a:buChar char="•"/>
            </a:pPr>
            <a:r>
              <a:rPr lang="en-US" sz="1600" dirty="0">
                <a:solidFill>
                  <a:srgbClr val="212121"/>
                </a:solidFill>
                <a:ea typeface="+mn-lt"/>
                <a:cs typeface="+mn-lt"/>
              </a:rPr>
              <a:t>Snap off the cotton bud at the black line and screw the lid on the container tightly. See </a:t>
            </a:r>
            <a:r>
              <a:rPr lang="en-US" sz="1600" dirty="0">
                <a:solidFill>
                  <a:srgbClr val="398ECC"/>
                </a:solidFill>
                <a:ea typeface="+mn-lt"/>
                <a:cs typeface="+mn-lt"/>
                <a:hlinkClick r:id="rId2"/>
              </a:rPr>
              <a:t>local swab guides</a:t>
            </a:r>
            <a:r>
              <a:rPr lang="en-US" sz="1600" dirty="0">
                <a:solidFill>
                  <a:srgbClr val="212121"/>
                </a:solidFill>
                <a:ea typeface="+mn-lt"/>
                <a:cs typeface="+mn-lt"/>
              </a:rPr>
              <a:t>.</a:t>
            </a:r>
            <a:endParaRPr lang="en-US" sz="1600">
              <a:ea typeface="Calibri"/>
              <a:cs typeface="Calibri"/>
            </a:endParaRPr>
          </a:p>
          <a:p>
            <a:endParaRPr lang="en-US" sz="1600" dirty="0">
              <a:solidFill>
                <a:srgbClr val="212121"/>
              </a:solidFill>
              <a:ea typeface="Calibri"/>
              <a:cs typeface="Calibri"/>
            </a:endParaRPr>
          </a:p>
          <a:p>
            <a:r>
              <a:rPr lang="en-US" sz="1600" dirty="0">
                <a:solidFill>
                  <a:srgbClr val="212121"/>
                </a:solidFill>
                <a:ea typeface="+mn-lt"/>
                <a:cs typeface="+mn-lt"/>
              </a:rPr>
              <a:t>Advise the patient to abstain from sex (including oral sex) or use condoms:</a:t>
            </a:r>
            <a:endParaRPr lang="en-US" sz="1600">
              <a:ea typeface="Calibri"/>
              <a:cs typeface="Calibri"/>
            </a:endParaRPr>
          </a:p>
          <a:p>
            <a:pPr marL="285750" indent="-285750">
              <a:buFont typeface="Arial"/>
              <a:buChar char="•"/>
            </a:pPr>
            <a:r>
              <a:rPr lang="en-US" sz="1600" dirty="0">
                <a:solidFill>
                  <a:srgbClr val="212121"/>
                </a:solidFill>
                <a:ea typeface="+mn-lt"/>
                <a:cs typeface="+mn-lt"/>
              </a:rPr>
              <a:t>until 7 days after treatment.</a:t>
            </a:r>
            <a:endParaRPr lang="en-US" sz="1600">
              <a:ea typeface="Calibri"/>
              <a:cs typeface="Calibri"/>
            </a:endParaRPr>
          </a:p>
          <a:p>
            <a:pPr marL="285750" indent="-285750">
              <a:buFont typeface="Arial"/>
              <a:buChar char="•"/>
            </a:pPr>
            <a:r>
              <a:rPr lang="en-US" sz="1600" dirty="0">
                <a:solidFill>
                  <a:srgbClr val="212121"/>
                </a:solidFill>
                <a:ea typeface="+mn-lt"/>
                <a:cs typeface="+mn-lt"/>
              </a:rPr>
              <a:t>until 7 days after their sexual contacts have been treated.</a:t>
            </a:r>
            <a:endParaRPr lang="en-US" sz="1600">
              <a:ea typeface="Calibri"/>
              <a:cs typeface="Calibri"/>
            </a:endParaRPr>
          </a:p>
          <a:p>
            <a:endParaRPr lang="en-US" sz="1600" dirty="0">
              <a:solidFill>
                <a:srgbClr val="212121"/>
              </a:solidFill>
              <a:ea typeface="Calibri"/>
              <a:cs typeface="Calibri"/>
            </a:endParaRPr>
          </a:p>
          <a:p>
            <a:r>
              <a:rPr lang="en-US" sz="1600" b="1" dirty="0">
                <a:solidFill>
                  <a:srgbClr val="212121"/>
                </a:solidFill>
                <a:ea typeface="+mn-lt"/>
                <a:cs typeface="+mn-lt"/>
              </a:rPr>
              <a:t>Manage sexual contacts</a:t>
            </a:r>
            <a:endParaRPr lang="en-US" sz="1600">
              <a:ea typeface="Calibri"/>
              <a:cs typeface="Calibri"/>
            </a:endParaRPr>
          </a:p>
          <a:p>
            <a:pPr marL="285750" indent="-285750">
              <a:buFont typeface="Arial"/>
              <a:buChar char="•"/>
            </a:pPr>
            <a:r>
              <a:rPr lang="en-US" sz="1600" dirty="0">
                <a:solidFill>
                  <a:srgbClr val="212121"/>
                </a:solidFill>
                <a:ea typeface="+mn-lt"/>
                <a:cs typeface="+mn-lt"/>
              </a:rPr>
              <a:t>Note that patient-delivered partner therapy is not legal in Aotearoa New Zealand.</a:t>
            </a:r>
            <a:endParaRPr lang="en-US" sz="1600" dirty="0">
              <a:ea typeface="Calibri"/>
              <a:cs typeface="Calibri"/>
            </a:endParaRPr>
          </a:p>
          <a:p>
            <a:endParaRPr lang="en-US" sz="1600" dirty="0">
              <a:solidFill>
                <a:srgbClr val="212121"/>
              </a:solidFill>
              <a:ea typeface="Calibri"/>
              <a:cs typeface="Calibri"/>
            </a:endParaRPr>
          </a:p>
          <a:p>
            <a:pPr>
              <a:buFont typeface="Arial"/>
            </a:pPr>
            <a:r>
              <a:rPr lang="en-US" sz="1600" dirty="0">
                <a:solidFill>
                  <a:srgbClr val="212121"/>
                </a:solidFill>
                <a:ea typeface="+mn-lt"/>
                <a:cs typeface="+mn-lt"/>
              </a:rPr>
              <a:t>If the patient is pregnant or has had anorectal chlamydia, arrange a </a:t>
            </a:r>
            <a:r>
              <a:rPr lang="en-US" sz="1600" dirty="0">
                <a:solidFill>
                  <a:srgbClr val="398ECC"/>
                </a:solidFill>
                <a:ea typeface="+mn-lt"/>
                <a:cs typeface="+mn-lt"/>
                <a:hlinkClick r:id="rId3"/>
              </a:rPr>
              <a:t>test of cure</a:t>
            </a:r>
            <a:r>
              <a:rPr lang="en-US" sz="1600" dirty="0">
                <a:solidFill>
                  <a:srgbClr val="212121"/>
                </a:solidFill>
                <a:ea typeface="+mn-lt"/>
                <a:cs typeface="+mn-lt"/>
              </a:rPr>
              <a:t>.</a:t>
            </a:r>
            <a:endParaRPr lang="en-US" sz="1600" dirty="0">
              <a:ea typeface="Calibri"/>
              <a:cs typeface="Calibri"/>
            </a:endParaRPr>
          </a:p>
          <a:p>
            <a:r>
              <a:rPr lang="en-US" sz="1600" b="1" dirty="0">
                <a:solidFill>
                  <a:srgbClr val="212121"/>
                </a:solidFill>
                <a:ea typeface="+mn-lt"/>
                <a:cs typeface="+mn-lt"/>
              </a:rPr>
              <a:t>Test of cure</a:t>
            </a:r>
            <a:endParaRPr lang="en-US" sz="1600">
              <a:ea typeface="Calibri"/>
              <a:cs typeface="Calibri"/>
            </a:endParaRPr>
          </a:p>
          <a:p>
            <a:pPr marL="742950" lvl="1" indent="-285750">
              <a:buFont typeface="Arial"/>
              <a:buChar char="•"/>
            </a:pPr>
            <a:r>
              <a:rPr lang="en-US" sz="1600" dirty="0">
                <a:solidFill>
                  <a:srgbClr val="212121"/>
                </a:solidFill>
                <a:ea typeface="+mn-lt"/>
                <a:cs typeface="+mn-lt"/>
              </a:rPr>
              <a:t>A test of cure is best performed at least 4 weeks after treatment is completed.</a:t>
            </a:r>
            <a:endParaRPr lang="en-US" sz="1600">
              <a:ea typeface="Calibri"/>
              <a:cs typeface="Calibri"/>
            </a:endParaRPr>
          </a:p>
          <a:p>
            <a:pPr marL="742950" lvl="1" indent="-285750">
              <a:buFont typeface="Arial"/>
              <a:buChar char="•"/>
            </a:pPr>
            <a:r>
              <a:rPr lang="en-US" sz="1600" dirty="0">
                <a:solidFill>
                  <a:srgbClr val="212121"/>
                </a:solidFill>
                <a:ea typeface="+mn-lt"/>
                <a:cs typeface="+mn-lt"/>
              </a:rPr>
              <a:t>A self-collected PCR/NAAT swab (see </a:t>
            </a:r>
            <a:r>
              <a:rPr lang="en-US" sz="1600" dirty="0">
                <a:solidFill>
                  <a:srgbClr val="398ECC"/>
                </a:solidFill>
                <a:ea typeface="+mn-lt"/>
                <a:cs typeface="+mn-lt"/>
                <a:hlinkClick r:id="rId4"/>
              </a:rPr>
              <a:t>local swab guides</a:t>
            </a:r>
            <a:r>
              <a:rPr lang="en-US" sz="1600" dirty="0">
                <a:solidFill>
                  <a:srgbClr val="212121"/>
                </a:solidFill>
                <a:ea typeface="+mn-lt"/>
                <a:cs typeface="+mn-lt"/>
              </a:rPr>
              <a:t>) is recommended.</a:t>
            </a:r>
            <a:endParaRPr lang="en-US" sz="1600">
              <a:ea typeface="Calibri"/>
              <a:cs typeface="Calibri"/>
            </a:endParaRPr>
          </a:p>
          <a:p>
            <a:endParaRPr lang="en-US" sz="1100" dirty="0">
              <a:solidFill>
                <a:srgbClr val="212121"/>
              </a:solidFill>
              <a:ea typeface="Calibri"/>
              <a:cs typeface="Calibri"/>
            </a:endParaRPr>
          </a:p>
          <a:p>
            <a:endParaRPr lang="en-US" sz="1100" dirty="0">
              <a:solidFill>
                <a:srgbClr val="212121"/>
              </a:solidFill>
              <a:ea typeface="Calibri"/>
              <a:cs typeface="Calibri"/>
            </a:endParaRPr>
          </a:p>
          <a:p>
            <a:endParaRPr lang="en-US" sz="1100" dirty="0">
              <a:solidFill>
                <a:srgbClr val="212121"/>
              </a:solidFill>
              <a:ea typeface="Calibri"/>
              <a:cs typeface="Calibri"/>
            </a:endParaRPr>
          </a:p>
        </p:txBody>
      </p:sp>
    </p:spTree>
    <p:extLst>
      <p:ext uri="{BB962C8B-B14F-4D97-AF65-F5344CB8AC3E}">
        <p14:creationId xmlns:p14="http://schemas.microsoft.com/office/powerpoint/2010/main" val="2684542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DE3ABC-A7F5-046C-9289-A2DFF2BC27CE}"/>
              </a:ext>
            </a:extLst>
          </p:cNvPr>
          <p:cNvSpPr txBox="1"/>
          <p:nvPr/>
        </p:nvSpPr>
        <p:spPr>
          <a:xfrm>
            <a:off x="450272" y="502227"/>
            <a:ext cx="10823863"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Genital Herpes </a:t>
            </a:r>
          </a:p>
          <a:p>
            <a:pPr marL="742950" lvl="1" indent="-285750">
              <a:buFont typeface="Arial"/>
              <a:buChar char="•"/>
            </a:pPr>
            <a:r>
              <a:rPr lang="en-US" sz="1400" dirty="0">
                <a:solidFill>
                  <a:srgbClr val="212121"/>
                </a:solidFill>
                <a:ea typeface="+mn-lt"/>
                <a:cs typeface="+mn-lt"/>
              </a:rPr>
              <a:t>Take herpes simplex virus (HSV) PCR swab using </a:t>
            </a:r>
            <a:r>
              <a:rPr lang="en-US" sz="1400" dirty="0">
                <a:solidFill>
                  <a:srgbClr val="398ECC"/>
                </a:solidFill>
                <a:ea typeface="+mn-lt"/>
                <a:cs typeface="+mn-lt"/>
                <a:hlinkClick r:id="rId2"/>
              </a:rPr>
              <a:t>universal transport media (UTM)</a:t>
            </a:r>
            <a:r>
              <a:rPr lang="en-US" sz="1400" dirty="0">
                <a:solidFill>
                  <a:srgbClr val="212121"/>
                </a:solidFill>
                <a:ea typeface="+mn-lt"/>
                <a:cs typeface="+mn-lt"/>
              </a:rPr>
              <a:t> – swab lesions from base of ulcer or de-roofed blister. If ulcer is dry, consider squeezing the lesion or adding a drop of saline before swabbing.</a:t>
            </a:r>
            <a:endParaRPr lang="en-US" sz="1400">
              <a:ea typeface="Calibri"/>
              <a:cs typeface="Calibri"/>
            </a:endParaRPr>
          </a:p>
          <a:p>
            <a:pPr marL="742950" lvl="1" indent="-285750">
              <a:buFont typeface="Arial"/>
              <a:buChar char="•"/>
            </a:pPr>
            <a:r>
              <a:rPr lang="en-US" sz="1400" dirty="0">
                <a:solidFill>
                  <a:srgbClr val="212121"/>
                </a:solidFill>
                <a:ea typeface="+mn-lt"/>
                <a:cs typeface="+mn-lt"/>
              </a:rPr>
              <a:t>If recurrent genital herpes is suspected but HSV swab results are negative, consider self-collection of swab at first onset of recurrent symptoms.</a:t>
            </a:r>
            <a:endParaRPr lang="en-US" sz="1400">
              <a:ea typeface="Calibri"/>
              <a:cs typeface="Calibri"/>
            </a:endParaRPr>
          </a:p>
          <a:p>
            <a:endParaRPr lang="en-US" sz="2400" dirty="0">
              <a:ea typeface="Calibri"/>
              <a:cs typeface="Calibri"/>
            </a:endParaRPr>
          </a:p>
          <a:p>
            <a:r>
              <a:rPr lang="en-US" sz="2400" dirty="0">
                <a:ea typeface="Calibri"/>
                <a:cs typeface="Calibri"/>
              </a:rPr>
              <a:t>Genital Warts </a:t>
            </a:r>
          </a:p>
          <a:p>
            <a:pPr marL="285750" indent="-285750">
              <a:buFont typeface="Arial,Sans-Serif"/>
              <a:buChar char="•"/>
            </a:pPr>
            <a:r>
              <a:rPr lang="en-US" sz="1400" dirty="0">
                <a:solidFill>
                  <a:srgbClr val="212121"/>
                </a:solidFill>
                <a:ea typeface="Calibri"/>
                <a:cs typeface="Calibri"/>
              </a:rPr>
              <a:t>Ninety per cent of genital warts are due to types 6 and 11.</a:t>
            </a:r>
          </a:p>
          <a:p>
            <a:pPr marL="285750" indent="-285750">
              <a:buFont typeface="Arial,Sans-Serif"/>
              <a:buChar char="•"/>
            </a:pPr>
            <a:r>
              <a:rPr lang="en-US" sz="1400" dirty="0">
                <a:solidFill>
                  <a:srgbClr val="212121"/>
                </a:solidFill>
                <a:ea typeface="Calibri"/>
                <a:cs typeface="Calibri"/>
              </a:rPr>
              <a:t>The more common high‑risk types 16 and 18 do not usually cause genital warts, and are found in pre-malignant conditions e.g., cervical intraepithelial neoplasia (CIN), vulval intraepithelial neoplasia (VIN), and anal intraepithelial neoplasia (AIN).</a:t>
            </a:r>
          </a:p>
          <a:p>
            <a:pPr marL="285750" indent="-285750">
              <a:buFont typeface="Arial,Sans-Serif"/>
              <a:buChar char="•"/>
            </a:pPr>
            <a:r>
              <a:rPr lang="en-US" sz="1400" dirty="0">
                <a:solidFill>
                  <a:srgbClr val="212121"/>
                </a:solidFill>
                <a:ea typeface="Calibri"/>
                <a:cs typeface="Calibri"/>
              </a:rPr>
              <a:t>No treatment is an option for asymptomatic warts. Thirty per cent of patients will experience spontaneous clearance of warts over a 6‑month period.</a:t>
            </a:r>
          </a:p>
          <a:p>
            <a:pPr marL="285750" indent="-285750">
              <a:buFont typeface="Arial,Sans-Serif"/>
              <a:buChar char="•"/>
            </a:pPr>
            <a:r>
              <a:rPr lang="en-US" sz="1400" dirty="0">
                <a:solidFill>
                  <a:srgbClr val="212121"/>
                </a:solidFill>
                <a:ea typeface="Calibri"/>
                <a:cs typeface="Calibri"/>
              </a:rPr>
              <a:t>Explain how new warts develop at sites of seeding, which requires introduction of the virus to the basal cells of the skin, often by small cuts or abrasions. In the genital area this may occur through shaving or waxing of pubic hair and should be avoided in affected individuals.</a:t>
            </a:r>
          </a:p>
          <a:p>
            <a:pPr marL="285750" indent="-285750">
              <a:buFont typeface="Arial,Sans-Serif"/>
              <a:buChar char="•"/>
            </a:pPr>
            <a:endParaRPr lang="en-US" sz="1400" dirty="0">
              <a:solidFill>
                <a:srgbClr val="212121"/>
              </a:solidFill>
              <a:ea typeface="Calibri"/>
              <a:cs typeface="Calibri"/>
            </a:endParaRPr>
          </a:p>
          <a:p>
            <a:pPr marL="285750" indent="-285750">
              <a:buFont typeface="Arial,Sans-Serif"/>
              <a:buChar char="•"/>
            </a:pPr>
            <a:r>
              <a:rPr lang="en-US" sz="1400" b="1" dirty="0">
                <a:solidFill>
                  <a:srgbClr val="212121"/>
                </a:solidFill>
                <a:ea typeface="Calibri"/>
                <a:cs typeface="Calibri"/>
              </a:rPr>
              <a:t>Breastfeeding patients</a:t>
            </a:r>
            <a:endParaRPr lang="en-US" sz="1400" dirty="0">
              <a:solidFill>
                <a:srgbClr val="212121"/>
              </a:solidFill>
              <a:ea typeface="Calibri"/>
              <a:cs typeface="Calibri"/>
            </a:endParaRPr>
          </a:p>
          <a:p>
            <a:pPr marL="285750" indent="-285750">
              <a:buFont typeface="Arial,Sans-Serif"/>
              <a:buChar char="•"/>
            </a:pPr>
            <a:r>
              <a:rPr lang="en-US" sz="1400" dirty="0">
                <a:solidFill>
                  <a:srgbClr val="212121"/>
                </a:solidFill>
                <a:ea typeface="Calibri"/>
                <a:cs typeface="Calibri"/>
              </a:rPr>
              <a:t>Cryotherapy or surgical options are recommended.</a:t>
            </a:r>
          </a:p>
          <a:p>
            <a:pPr marL="285750" indent="-285750">
              <a:buFont typeface="Arial,Sans-Serif"/>
              <a:buChar char="•"/>
            </a:pPr>
            <a:r>
              <a:rPr lang="en-US" sz="1400" dirty="0">
                <a:solidFill>
                  <a:srgbClr val="212121"/>
                </a:solidFill>
                <a:ea typeface="Calibri"/>
                <a:cs typeface="Calibri"/>
              </a:rPr>
              <a:t>Topical medication is not recommended.</a:t>
            </a:r>
          </a:p>
          <a:p>
            <a:pPr marL="285750" indent="-285750">
              <a:buFont typeface="Arial,Sans-Serif"/>
              <a:buChar char="•"/>
            </a:pPr>
            <a:endParaRPr lang="en-US" sz="1400" dirty="0">
              <a:solidFill>
                <a:srgbClr val="212121"/>
              </a:solidFill>
              <a:ea typeface="Calibri"/>
              <a:cs typeface="Calibri"/>
            </a:endParaRPr>
          </a:p>
          <a:p>
            <a:pPr marL="285750" indent="-285750">
              <a:buFont typeface="Arial,Sans-Serif"/>
              <a:buChar char="•"/>
            </a:pPr>
            <a:endParaRPr lang="en-US" sz="1400" dirty="0">
              <a:solidFill>
                <a:srgbClr val="212121"/>
              </a:solidFill>
              <a:ea typeface="Calibri"/>
              <a:cs typeface="Calibri"/>
            </a:endParaRPr>
          </a:p>
          <a:p>
            <a:pPr marL="285750" indent="-285750">
              <a:buFont typeface="Arial,Sans-Serif"/>
              <a:buChar char="•"/>
            </a:pPr>
            <a:r>
              <a:rPr lang="en-US" sz="1400" dirty="0">
                <a:solidFill>
                  <a:srgbClr val="212121"/>
                </a:solidFill>
                <a:ea typeface="Calibri"/>
                <a:cs typeface="Calibri"/>
              </a:rPr>
              <a:t>Be aware HPV is not a notifiable condition and contact tracing is not required as infection may occur 12 months or more prior to visible warts appearing. The patient may disclose to current partners who can be examined and treated.</a:t>
            </a: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084030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6CBFAF-59A4-E1D0-3476-C79AF20E1C7F}"/>
              </a:ext>
            </a:extLst>
          </p:cNvPr>
          <p:cNvSpPr txBox="1"/>
          <p:nvPr/>
        </p:nvSpPr>
        <p:spPr>
          <a:xfrm>
            <a:off x="535781" y="642937"/>
            <a:ext cx="11090671" cy="490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HIV </a:t>
            </a:r>
          </a:p>
          <a:p>
            <a:pPr marL="285750" indent="-285750">
              <a:buFont typeface="Arial"/>
              <a:buChar char="•"/>
            </a:pPr>
            <a:r>
              <a:rPr lang="en-US" sz="1100" dirty="0">
                <a:solidFill>
                  <a:srgbClr val="212121"/>
                </a:solidFill>
                <a:ea typeface="+mn-lt"/>
                <a:cs typeface="+mn-lt"/>
              </a:rPr>
              <a:t>Transmission by injecting drug use, paid sex, or perinatal exposure, is very rare in New Zealand.</a:t>
            </a:r>
            <a:endParaRPr lang="en-US" dirty="0"/>
          </a:p>
          <a:p>
            <a:pPr marL="285750" indent="-285750">
              <a:buFont typeface="Arial"/>
              <a:buChar char="•"/>
            </a:pPr>
            <a:r>
              <a:rPr lang="en-US" sz="1100" dirty="0">
                <a:solidFill>
                  <a:srgbClr val="212121"/>
                </a:solidFill>
                <a:ea typeface="+mn-lt"/>
                <a:cs typeface="+mn-lt"/>
              </a:rPr>
              <a:t>The incidence of HIV infection peaked in 2016, and has declined since then, probably due largely to the decision by </a:t>
            </a:r>
            <a:r>
              <a:rPr lang="en-US" sz="1100" dirty="0" err="1">
                <a:solidFill>
                  <a:srgbClr val="212121"/>
                </a:solidFill>
                <a:ea typeface="+mn-lt"/>
                <a:cs typeface="+mn-lt"/>
              </a:rPr>
              <a:t>Pharmac</a:t>
            </a:r>
            <a:r>
              <a:rPr lang="en-US" sz="1100" dirty="0">
                <a:solidFill>
                  <a:srgbClr val="212121"/>
                </a:solidFill>
                <a:ea typeface="+mn-lt"/>
                <a:cs typeface="+mn-lt"/>
              </a:rPr>
              <a:t> to fund pre-exposure prophylaxis (</a:t>
            </a:r>
            <a:r>
              <a:rPr lang="en-US" sz="1100" dirty="0" err="1">
                <a:solidFill>
                  <a:srgbClr val="212121"/>
                </a:solidFill>
                <a:ea typeface="+mn-lt"/>
                <a:cs typeface="+mn-lt"/>
              </a:rPr>
              <a:t>PreP</a:t>
            </a:r>
            <a:r>
              <a:rPr lang="en-US" sz="1100" dirty="0">
                <a:solidFill>
                  <a:srgbClr val="212121"/>
                </a:solidFill>
                <a:ea typeface="+mn-lt"/>
                <a:cs typeface="+mn-lt"/>
              </a:rPr>
              <a:t>) for MSM at high risk of acquiring infection.</a:t>
            </a:r>
            <a:endParaRPr lang="en-US" dirty="0"/>
          </a:p>
          <a:p>
            <a:pPr algn="l"/>
            <a:endParaRPr lang="en-US" dirty="0">
              <a:ea typeface="Calibri"/>
              <a:cs typeface="Calibri"/>
            </a:endParaRPr>
          </a:p>
          <a:p>
            <a:r>
              <a:rPr lang="en-US" dirty="0">
                <a:ea typeface="Calibri"/>
                <a:cs typeface="Calibri"/>
              </a:rPr>
              <a:t>PID </a:t>
            </a:r>
          </a:p>
          <a:p>
            <a:endParaRPr lang="en-US" dirty="0">
              <a:ea typeface="Calibri"/>
              <a:cs typeface="Calibri"/>
            </a:endParaRPr>
          </a:p>
          <a:p>
            <a:pPr marL="285750" indent="-285750">
              <a:buFont typeface="Arial"/>
              <a:buChar char="•"/>
            </a:pPr>
            <a:r>
              <a:rPr lang="en-US" sz="1100" dirty="0">
                <a:solidFill>
                  <a:srgbClr val="212121"/>
                </a:solidFill>
                <a:ea typeface="+mn-lt"/>
                <a:cs typeface="+mn-lt"/>
              </a:rPr>
              <a:t>Manage suspected mild to moderate PID immediately, according to type:</a:t>
            </a:r>
            <a:endParaRPr lang="en-US" dirty="0"/>
          </a:p>
          <a:p>
            <a:pPr marL="742950" lvl="1" indent="-285750">
              <a:buFont typeface="Arial"/>
              <a:buChar char="•"/>
            </a:pPr>
            <a:r>
              <a:rPr lang="en-US" sz="1100" dirty="0">
                <a:solidFill>
                  <a:srgbClr val="398ECC"/>
                </a:solidFill>
                <a:ea typeface="+mn-lt"/>
                <a:cs typeface="+mn-lt"/>
                <a:hlinkClick r:id="rId2"/>
              </a:rPr>
              <a:t>Sexually acquired PID</a:t>
            </a:r>
            <a:endParaRPr lang="en-US"/>
          </a:p>
          <a:p>
            <a:pPr marL="742950" lvl="1" indent="-285750">
              <a:buFont typeface="Arial"/>
              <a:buChar char="•"/>
            </a:pPr>
            <a:r>
              <a:rPr lang="en-US" sz="1100" dirty="0">
                <a:solidFill>
                  <a:srgbClr val="398ECC"/>
                </a:solidFill>
                <a:ea typeface="+mn-lt"/>
                <a:cs typeface="+mn-lt"/>
                <a:hlinkClick r:id="rId3"/>
              </a:rPr>
              <a:t>Non-sexually acquired PID</a:t>
            </a:r>
            <a:endParaRPr lang="en-US"/>
          </a:p>
          <a:p>
            <a:pPr marL="285750" indent="-285750">
              <a:buFont typeface="Arial"/>
              <a:buChar char="•"/>
            </a:pPr>
            <a:r>
              <a:rPr lang="en-US" sz="1100" dirty="0">
                <a:solidFill>
                  <a:srgbClr val="212121"/>
                </a:solidFill>
                <a:ea typeface="+mn-lt"/>
                <a:cs typeface="+mn-lt"/>
              </a:rPr>
              <a:t>If uncertain, manage as </a:t>
            </a:r>
            <a:r>
              <a:rPr lang="en-US" sz="1100" dirty="0">
                <a:solidFill>
                  <a:srgbClr val="398ECC"/>
                </a:solidFill>
                <a:ea typeface="+mn-lt"/>
                <a:cs typeface="+mn-lt"/>
                <a:hlinkClick r:id="rId4"/>
              </a:rPr>
              <a:t>sexually acquired PID</a:t>
            </a:r>
            <a:r>
              <a:rPr lang="en-US" sz="1100" dirty="0">
                <a:solidFill>
                  <a:srgbClr val="212121"/>
                </a:solidFill>
                <a:ea typeface="+mn-lt"/>
                <a:cs typeface="+mn-lt"/>
              </a:rPr>
              <a:t>:</a:t>
            </a:r>
            <a:endParaRPr lang="en-US" dirty="0"/>
          </a:p>
          <a:p>
            <a:pPr marL="742950" lvl="1" indent="-285750">
              <a:buFont typeface="Arial"/>
              <a:buChar char="•"/>
            </a:pPr>
            <a:r>
              <a:rPr lang="en-US" sz="1100" dirty="0">
                <a:solidFill>
                  <a:srgbClr val="212121"/>
                </a:solidFill>
                <a:ea typeface="+mn-lt"/>
                <a:cs typeface="+mn-lt"/>
              </a:rPr>
              <a:t>If a patient is </a:t>
            </a:r>
            <a:r>
              <a:rPr lang="en-US" sz="1100" dirty="0">
                <a:solidFill>
                  <a:srgbClr val="398ECC"/>
                </a:solidFill>
                <a:ea typeface="+mn-lt"/>
                <a:cs typeface="+mn-lt"/>
                <a:hlinkClick r:id="rId5"/>
              </a:rPr>
              <a:t>at risk of STIs</a:t>
            </a:r>
            <a:r>
              <a:rPr lang="en-US" sz="1100" dirty="0">
                <a:solidFill>
                  <a:srgbClr val="212121"/>
                </a:solidFill>
                <a:ea typeface="+mn-lt"/>
                <a:cs typeface="+mn-lt"/>
              </a:rPr>
              <a:t> (i.e., the patient was not investigated for STIs before the </a:t>
            </a:r>
            <a:r>
              <a:rPr lang="en-US" sz="1100" dirty="0" err="1">
                <a:solidFill>
                  <a:srgbClr val="212121"/>
                </a:solidFill>
                <a:ea typeface="+mn-lt"/>
                <a:cs typeface="+mn-lt"/>
              </a:rPr>
              <a:t>gynaecological</a:t>
            </a:r>
            <a:r>
              <a:rPr lang="en-US" sz="1100" dirty="0">
                <a:solidFill>
                  <a:srgbClr val="212121"/>
                </a:solidFill>
                <a:ea typeface="+mn-lt"/>
                <a:cs typeface="+mn-lt"/>
              </a:rPr>
              <a:t> procedure), then manage as sexually acquired PID.</a:t>
            </a:r>
            <a:endParaRPr lang="en-US" dirty="0"/>
          </a:p>
          <a:p>
            <a:pPr marL="742950" lvl="1" indent="-285750">
              <a:buFont typeface="Arial"/>
              <a:buChar char="•"/>
            </a:pPr>
            <a:r>
              <a:rPr lang="en-US" sz="1100" dirty="0">
                <a:solidFill>
                  <a:srgbClr val="212121"/>
                </a:solidFill>
                <a:ea typeface="+mn-lt"/>
                <a:cs typeface="+mn-lt"/>
              </a:rPr>
              <a:t>Have a low threshold for treating and do not wait for test results before starting treatment.</a:t>
            </a:r>
            <a:endParaRPr lang="en-US" dirty="0"/>
          </a:p>
          <a:p>
            <a:br>
              <a:rPr lang="en-US" dirty="0"/>
            </a:br>
            <a:r>
              <a:rPr lang="en-US" dirty="0">
                <a:ea typeface="Calibri" panose="020F0502020204030204"/>
                <a:cs typeface="Calibri" panose="020F0502020204030204"/>
              </a:rPr>
              <a:t>Syphilis </a:t>
            </a:r>
          </a:p>
          <a:p>
            <a:pPr marL="285750" indent="-285750">
              <a:buFont typeface="Arial"/>
              <a:buChar char="•"/>
            </a:pPr>
            <a:r>
              <a:rPr lang="en-US" sz="1100" dirty="0">
                <a:solidFill>
                  <a:srgbClr val="212121"/>
                </a:solidFill>
                <a:ea typeface="+mn-lt"/>
                <a:cs typeface="+mn-lt"/>
              </a:rPr>
              <a:t>Patients may present with constitutional symptoms such as fever, malaise, headache, and lymphadenopathy.</a:t>
            </a:r>
            <a:endParaRPr lang="en-US" dirty="0"/>
          </a:p>
          <a:p>
            <a:pPr marL="285750" indent="-285750">
              <a:buFont typeface="Arial"/>
              <a:buChar char="•"/>
            </a:pPr>
            <a:r>
              <a:rPr lang="en-US" sz="1100" dirty="0">
                <a:solidFill>
                  <a:srgbClr val="212121"/>
                </a:solidFill>
                <a:ea typeface="+mn-lt"/>
                <a:cs typeface="+mn-lt"/>
              </a:rPr>
              <a:t>The skin is involved in over 90% of cases but may have gone unnoticed by the patient.</a:t>
            </a:r>
            <a:endParaRPr lang="en-US" dirty="0"/>
          </a:p>
          <a:p>
            <a:pPr marL="285750" indent="-285750">
              <a:buFont typeface="Arial"/>
              <a:buChar char="•"/>
            </a:pPr>
            <a:r>
              <a:rPr lang="en-US" sz="1100" dirty="0">
                <a:solidFill>
                  <a:srgbClr val="212121"/>
                </a:solidFill>
                <a:ea typeface="+mn-lt"/>
                <a:cs typeface="+mn-lt"/>
              </a:rPr>
              <a:t>The rash is usually </a:t>
            </a:r>
            <a:r>
              <a:rPr lang="en-US" sz="1100" dirty="0" err="1">
                <a:solidFill>
                  <a:srgbClr val="212121"/>
                </a:solidFill>
                <a:ea typeface="+mn-lt"/>
                <a:cs typeface="+mn-lt"/>
              </a:rPr>
              <a:t>generalised</a:t>
            </a:r>
            <a:r>
              <a:rPr lang="en-US" sz="1100" dirty="0">
                <a:solidFill>
                  <a:srgbClr val="212121"/>
                </a:solidFill>
                <a:ea typeface="+mn-lt"/>
                <a:cs typeface="+mn-lt"/>
              </a:rPr>
              <a:t> involving the trunk but may just affect the palms and soles.</a:t>
            </a:r>
            <a:endParaRPr lang="en-US" dirty="0"/>
          </a:p>
          <a:p>
            <a:pPr marL="285750" indent="-285750">
              <a:buFont typeface="Arial"/>
              <a:buChar char="•"/>
            </a:pPr>
            <a:r>
              <a:rPr lang="en-US" sz="1100" dirty="0">
                <a:solidFill>
                  <a:srgbClr val="212121"/>
                </a:solidFill>
                <a:ea typeface="+mn-lt"/>
                <a:cs typeface="+mn-lt"/>
              </a:rPr>
              <a:t>The rash can be easily confused with drug eruptions, pityriasis rosea, or guttate psoriasis.</a:t>
            </a:r>
            <a:endParaRPr lang="en-US" dirty="0"/>
          </a:p>
          <a:p>
            <a:pPr marL="285750" indent="-285750">
              <a:buFont typeface="Arial"/>
              <a:buChar char="•"/>
            </a:pPr>
            <a:r>
              <a:rPr lang="en-US" sz="1100" dirty="0">
                <a:solidFill>
                  <a:srgbClr val="212121"/>
                </a:solidFill>
                <a:ea typeface="+mn-lt"/>
                <a:cs typeface="+mn-lt"/>
              </a:rPr>
              <a:t>There may be alopecia and </a:t>
            </a:r>
            <a:r>
              <a:rPr lang="en-US" sz="1100" dirty="0" err="1">
                <a:solidFill>
                  <a:srgbClr val="212121"/>
                </a:solidFill>
                <a:ea typeface="+mn-lt"/>
                <a:cs typeface="+mn-lt"/>
              </a:rPr>
              <a:t>condylomata</a:t>
            </a:r>
            <a:r>
              <a:rPr lang="en-US" sz="1100" dirty="0">
                <a:solidFill>
                  <a:srgbClr val="212121"/>
                </a:solidFill>
                <a:ea typeface="+mn-lt"/>
                <a:cs typeface="+mn-lt"/>
              </a:rPr>
              <a:t> </a:t>
            </a:r>
            <a:r>
              <a:rPr lang="en-US" sz="1100" dirty="0" err="1">
                <a:solidFill>
                  <a:srgbClr val="212121"/>
                </a:solidFill>
                <a:ea typeface="+mn-lt"/>
                <a:cs typeface="+mn-lt"/>
              </a:rPr>
              <a:t>lata</a:t>
            </a:r>
            <a:r>
              <a:rPr lang="en-US" sz="1100" dirty="0">
                <a:solidFill>
                  <a:srgbClr val="212121"/>
                </a:solidFill>
                <a:ea typeface="+mn-lt"/>
                <a:cs typeface="+mn-lt"/>
              </a:rPr>
              <a:t> (warty growths in the anogenital area).</a:t>
            </a:r>
            <a:endParaRPr lang="en-US" dirty="0"/>
          </a:p>
          <a:p>
            <a:pPr marL="285750" indent="-285750">
              <a:buFont typeface="Arial"/>
              <a:buChar char="•"/>
            </a:pPr>
            <a:r>
              <a:rPr lang="en-US" sz="1100" dirty="0">
                <a:solidFill>
                  <a:srgbClr val="212121"/>
                </a:solidFill>
                <a:ea typeface="+mn-lt"/>
                <a:cs typeface="+mn-lt"/>
              </a:rPr>
              <a:t>There may also neurological signs of cranial nerve palsies, ophthalmic signs, and meningitis.</a:t>
            </a:r>
            <a:endParaRPr lang="en-US" dirty="0"/>
          </a:p>
          <a:p>
            <a:pPr marL="285750" indent="-285750">
              <a:buFont typeface="Arial"/>
              <a:buChar char="•"/>
            </a:pPr>
            <a:r>
              <a:rPr lang="en-US" sz="1100" dirty="0">
                <a:solidFill>
                  <a:srgbClr val="212121"/>
                </a:solidFill>
                <a:ea typeface="+mn-lt"/>
                <a:cs typeface="+mn-lt"/>
              </a:rPr>
              <a:t>Incubation period 2 to 24 weeks (average 6 weeks).</a:t>
            </a:r>
            <a:endParaRPr lang="en-US" dirty="0"/>
          </a:p>
          <a:p>
            <a:pPr marL="285750" indent="-285750">
              <a:buFont typeface="Arial"/>
              <a:buChar char="•"/>
            </a:pPr>
            <a:r>
              <a:rPr lang="en-US" sz="1100" dirty="0">
                <a:solidFill>
                  <a:srgbClr val="212121"/>
                </a:solidFill>
                <a:ea typeface="+mn-lt"/>
                <a:cs typeface="+mn-lt"/>
              </a:rPr>
              <a:t>If untreated, symptoms slowly resolve over a period of weeks, but may recur.</a:t>
            </a:r>
            <a:endParaRPr lang="en-US" dirty="0"/>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960601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4BAA4-9D19-C1EB-5CB7-851DE2216369}"/>
              </a:ext>
            </a:extLst>
          </p:cNvPr>
          <p:cNvSpPr txBox="1"/>
          <p:nvPr/>
        </p:nvSpPr>
        <p:spPr>
          <a:xfrm>
            <a:off x="660797" y="642937"/>
            <a:ext cx="11001374" cy="53707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212121"/>
                </a:solidFill>
                <a:ea typeface="+mn-lt"/>
                <a:cs typeface="+mn-lt"/>
              </a:rPr>
              <a:t>Trichomonas Treatment failure</a:t>
            </a:r>
            <a:endParaRPr lang="en-US" dirty="0"/>
          </a:p>
          <a:p>
            <a:r>
              <a:rPr lang="en-US" sz="1100" dirty="0">
                <a:solidFill>
                  <a:srgbClr val="212121"/>
                </a:solidFill>
                <a:ea typeface="+mn-lt"/>
                <a:cs typeface="+mn-lt"/>
              </a:rPr>
              <a:t>Most treatment failure is due to sex with an untreated partner or non-adherence to treatment but resistance or reduced susceptibility can occur in approximately 4 to 10% of cases.</a:t>
            </a:r>
            <a:r>
              <a:rPr lang="en-US" sz="1100" dirty="0">
                <a:solidFill>
                  <a:srgbClr val="398ECC"/>
                </a:solidFill>
                <a:ea typeface="+mn-lt"/>
                <a:cs typeface="+mn-lt"/>
                <a:hlinkClick r:id="rId2"/>
              </a:rPr>
              <a:t> </a:t>
            </a:r>
            <a:r>
              <a:rPr lang="en-US" sz="800" baseline="30000" dirty="0">
                <a:solidFill>
                  <a:srgbClr val="398ECC"/>
                </a:solidFill>
                <a:ea typeface="+mn-lt"/>
                <a:cs typeface="+mn-lt"/>
                <a:hlinkClick r:id="rId3"/>
              </a:rPr>
              <a:t>1</a:t>
            </a:r>
            <a:endParaRPr lang="en-US"/>
          </a:p>
          <a:p>
            <a:r>
              <a:rPr lang="en-US" sz="1100" dirty="0">
                <a:solidFill>
                  <a:srgbClr val="212121"/>
                </a:solidFill>
                <a:ea typeface="+mn-lt"/>
                <a:cs typeface="+mn-lt"/>
              </a:rPr>
              <a:t>Check treatment adherence and the risk of reinfection, and try a repeat course. Give </a:t>
            </a:r>
            <a:r>
              <a:rPr lang="en-US" sz="1100" dirty="0">
                <a:solidFill>
                  <a:srgbClr val="398ECC"/>
                </a:solidFill>
                <a:ea typeface="+mn-lt"/>
                <a:cs typeface="+mn-lt"/>
                <a:hlinkClick r:id="rId4"/>
              </a:rPr>
              <a:t>metronidazole</a:t>
            </a:r>
            <a:r>
              <a:rPr lang="en-US" sz="1100" dirty="0">
                <a:solidFill>
                  <a:srgbClr val="212121"/>
                </a:solidFill>
                <a:ea typeface="+mn-lt"/>
                <a:cs typeface="+mn-lt"/>
              </a:rPr>
              <a:t> 400 mg orally with food, twice a daily for 7 days. 40% of patients respond to a repeat course of standard treatment.</a:t>
            </a:r>
            <a:r>
              <a:rPr lang="en-US" sz="1100" dirty="0">
                <a:solidFill>
                  <a:srgbClr val="398ECC"/>
                </a:solidFill>
                <a:ea typeface="+mn-lt"/>
                <a:cs typeface="+mn-lt"/>
                <a:hlinkClick r:id="rId3"/>
              </a:rPr>
              <a:t> </a:t>
            </a:r>
            <a:r>
              <a:rPr lang="en-US" sz="800" baseline="30000" dirty="0">
                <a:solidFill>
                  <a:srgbClr val="398ECC"/>
                </a:solidFill>
                <a:ea typeface="+mn-lt"/>
                <a:cs typeface="+mn-lt"/>
                <a:hlinkClick r:id="rId3"/>
              </a:rPr>
              <a:t>1</a:t>
            </a:r>
            <a:endParaRPr lang="en-US"/>
          </a:p>
          <a:p>
            <a:r>
              <a:rPr lang="en-US" sz="1100" dirty="0">
                <a:solidFill>
                  <a:srgbClr val="212121"/>
                </a:solidFill>
                <a:ea typeface="+mn-lt"/>
                <a:cs typeface="+mn-lt"/>
              </a:rPr>
              <a:t>If the patient fails to respond to two full 7-day courses, seek </a:t>
            </a:r>
            <a:r>
              <a:rPr lang="en-US" sz="1100" dirty="0">
                <a:solidFill>
                  <a:srgbClr val="398ECC"/>
                </a:solidFill>
                <a:ea typeface="+mn-lt"/>
                <a:cs typeface="+mn-lt"/>
                <a:hlinkClick r:id="rId5"/>
              </a:rPr>
              <a:t>sexual health advice</a:t>
            </a:r>
            <a:r>
              <a:rPr lang="en-US" sz="1100" dirty="0">
                <a:solidFill>
                  <a:srgbClr val="212121"/>
                </a:solidFill>
                <a:ea typeface="+mn-lt"/>
                <a:cs typeface="+mn-lt"/>
              </a:rPr>
              <a:t> or request </a:t>
            </a:r>
            <a:r>
              <a:rPr lang="en-US" sz="1100" dirty="0">
                <a:solidFill>
                  <a:srgbClr val="398ECC"/>
                </a:solidFill>
                <a:ea typeface="+mn-lt"/>
                <a:cs typeface="+mn-lt"/>
                <a:hlinkClick r:id="rId6"/>
              </a:rPr>
              <a:t>sexual health assessment</a:t>
            </a:r>
            <a:r>
              <a:rPr lang="en-US" sz="1100" dirty="0">
                <a:solidFill>
                  <a:srgbClr val="212121"/>
                </a:solidFill>
                <a:ea typeface="+mn-lt"/>
                <a:cs typeface="+mn-lt"/>
              </a:rPr>
              <a:t>. They can facilitate repeat </a:t>
            </a:r>
            <a:r>
              <a:rPr lang="en-US" sz="1100" i="1" dirty="0">
                <a:solidFill>
                  <a:srgbClr val="212121"/>
                </a:solidFill>
                <a:ea typeface="+mn-lt"/>
                <a:cs typeface="+mn-lt"/>
              </a:rPr>
              <a:t>Trichomonas</a:t>
            </a:r>
            <a:r>
              <a:rPr lang="en-US" sz="1100" dirty="0">
                <a:solidFill>
                  <a:srgbClr val="212121"/>
                </a:solidFill>
                <a:ea typeface="+mn-lt"/>
                <a:cs typeface="+mn-lt"/>
              </a:rPr>
              <a:t> PCR testing with additional culture and antiprotozoal sensitivities via a reference laboratory.</a:t>
            </a:r>
            <a:endParaRPr lang="en-US" dirty="0"/>
          </a:p>
          <a:p>
            <a:pPr algn="l"/>
            <a:endParaRPr lang="en-US" dirty="0">
              <a:ea typeface="Calibri"/>
              <a:cs typeface="Calibri"/>
            </a:endParaRPr>
          </a:p>
          <a:p>
            <a:endParaRPr lang="en-US" dirty="0">
              <a:ea typeface="Calibri"/>
              <a:cs typeface="Calibri"/>
            </a:endParaRPr>
          </a:p>
          <a:p>
            <a:r>
              <a:rPr lang="en-US" dirty="0">
                <a:ea typeface="Calibri"/>
                <a:cs typeface="Calibri"/>
              </a:rPr>
              <a:t>Non-</a:t>
            </a:r>
            <a:r>
              <a:rPr lang="en-US" dirty="0" err="1">
                <a:ea typeface="Calibri"/>
                <a:cs typeface="Calibri"/>
              </a:rPr>
              <a:t>gonoccoccal</a:t>
            </a:r>
            <a:r>
              <a:rPr lang="en-US" dirty="0">
                <a:ea typeface="Calibri"/>
                <a:cs typeface="Calibri"/>
              </a:rPr>
              <a:t> urethritis </a:t>
            </a:r>
          </a:p>
          <a:p>
            <a:endParaRPr lang="en-US" dirty="0">
              <a:ea typeface="Calibri"/>
              <a:cs typeface="Calibri"/>
            </a:endParaRPr>
          </a:p>
          <a:p>
            <a:r>
              <a:rPr lang="en-US" sz="1100" b="1" dirty="0">
                <a:solidFill>
                  <a:srgbClr val="212121"/>
                </a:solidFill>
                <a:ea typeface="+mn-lt"/>
                <a:cs typeface="+mn-lt"/>
              </a:rPr>
              <a:t>Manage sexual contacts</a:t>
            </a:r>
            <a:endParaRPr lang="en-US" dirty="0"/>
          </a:p>
          <a:p>
            <a:pPr marL="285750" indent="-285750">
              <a:buFont typeface="Arial"/>
              <a:buChar char="•"/>
            </a:pPr>
            <a:r>
              <a:rPr lang="en-US" sz="1100" dirty="0">
                <a:solidFill>
                  <a:srgbClr val="212121"/>
                </a:solidFill>
                <a:ea typeface="+mn-lt"/>
                <a:cs typeface="+mn-lt"/>
              </a:rPr>
              <a:t>For non-gonococcal urethritis contacts, prescribe empirical treatment with </a:t>
            </a:r>
            <a:r>
              <a:rPr lang="en-US" sz="1100" dirty="0">
                <a:solidFill>
                  <a:srgbClr val="398ECC"/>
                </a:solidFill>
                <a:ea typeface="+mn-lt"/>
                <a:cs typeface="+mn-lt"/>
                <a:hlinkClick r:id="rId7"/>
              </a:rPr>
              <a:t>doxycycline</a:t>
            </a:r>
            <a:r>
              <a:rPr lang="en-US" sz="1100" dirty="0">
                <a:solidFill>
                  <a:srgbClr val="212121"/>
                </a:solidFill>
                <a:ea typeface="+mn-lt"/>
                <a:cs typeface="+mn-lt"/>
              </a:rPr>
              <a:t> 100 mg orally twice a day for 7 days, assuming no allergies or contraindications.</a:t>
            </a:r>
            <a:endParaRPr lang="en-US" dirty="0"/>
          </a:p>
          <a:p>
            <a:pPr marL="285750" indent="-285750">
              <a:buFont typeface="Arial"/>
              <a:buChar char="•"/>
            </a:pPr>
            <a:r>
              <a:rPr lang="en-US" sz="1100" dirty="0">
                <a:solidFill>
                  <a:srgbClr val="212121"/>
                </a:solidFill>
                <a:ea typeface="+mn-lt"/>
                <a:cs typeface="+mn-lt"/>
              </a:rPr>
              <a:t>If </a:t>
            </a:r>
            <a:r>
              <a:rPr lang="en-US" sz="1100" err="1">
                <a:solidFill>
                  <a:srgbClr val="212121"/>
                </a:solidFill>
                <a:ea typeface="+mn-lt"/>
                <a:cs typeface="+mn-lt"/>
              </a:rPr>
              <a:t>gonorrhoea</a:t>
            </a:r>
            <a:r>
              <a:rPr lang="en-US" sz="1100" dirty="0">
                <a:solidFill>
                  <a:srgbClr val="212121"/>
                </a:solidFill>
                <a:ea typeface="+mn-lt"/>
                <a:cs typeface="+mn-lt"/>
              </a:rPr>
              <a:t> is suspected in the index case, use </a:t>
            </a:r>
            <a:r>
              <a:rPr lang="en-US" sz="1100" dirty="0">
                <a:solidFill>
                  <a:srgbClr val="398ECC"/>
                </a:solidFill>
                <a:ea typeface="+mn-lt"/>
                <a:cs typeface="+mn-lt"/>
                <a:hlinkClick r:id="rId8"/>
              </a:rPr>
              <a:t>ceftriaxone</a:t>
            </a:r>
            <a:r>
              <a:rPr lang="en-US" sz="1100" dirty="0">
                <a:solidFill>
                  <a:srgbClr val="212121"/>
                </a:solidFill>
                <a:ea typeface="+mn-lt"/>
                <a:cs typeface="+mn-lt"/>
              </a:rPr>
              <a:t> 500 mg as a single dose, plus </a:t>
            </a:r>
            <a:r>
              <a:rPr lang="en-US" sz="1100" dirty="0">
                <a:solidFill>
                  <a:srgbClr val="398ECC"/>
                </a:solidFill>
                <a:ea typeface="+mn-lt"/>
                <a:cs typeface="+mn-lt"/>
                <a:hlinkClick r:id="rId9"/>
              </a:rPr>
              <a:t>azithromycin</a:t>
            </a:r>
            <a:r>
              <a:rPr lang="en-US" sz="1100" dirty="0">
                <a:solidFill>
                  <a:srgbClr val="212121"/>
                </a:solidFill>
                <a:ea typeface="+mn-lt"/>
                <a:cs typeface="+mn-lt"/>
              </a:rPr>
              <a:t> 1 g orally.</a:t>
            </a:r>
            <a:endParaRPr lang="en-US">
              <a:ea typeface="Calibri" panose="020F0502020204030204"/>
              <a:cs typeface="Calibri" panose="020F0502020204030204"/>
            </a:endParaRPr>
          </a:p>
          <a:p>
            <a:pPr marL="285750" indent="-285750">
              <a:buFont typeface="Arial"/>
              <a:buChar char="•"/>
            </a:pPr>
            <a:endParaRPr lang="en-US" sz="1100" dirty="0">
              <a:solidFill>
                <a:srgbClr val="212121"/>
              </a:solidFill>
              <a:ea typeface="Calibri"/>
              <a:cs typeface="Calibri"/>
            </a:endParaRPr>
          </a:p>
          <a:p>
            <a:r>
              <a:rPr lang="en-US" sz="1100" b="1" dirty="0">
                <a:solidFill>
                  <a:srgbClr val="212121"/>
                </a:solidFill>
                <a:ea typeface="+mn-lt"/>
                <a:cs typeface="+mn-lt"/>
              </a:rPr>
              <a:t>Investigations</a:t>
            </a:r>
            <a:endParaRPr lang="en-US" dirty="0"/>
          </a:p>
          <a:p>
            <a:pPr marL="742950" lvl="1" indent="-285750">
              <a:buFont typeface="Arial"/>
              <a:buChar char="•"/>
            </a:pPr>
            <a:r>
              <a:rPr lang="en-US" sz="1100" dirty="0">
                <a:solidFill>
                  <a:srgbClr val="212121"/>
                </a:solidFill>
                <a:ea typeface="+mn-lt"/>
                <a:cs typeface="+mn-lt"/>
              </a:rPr>
              <a:t>Consider taking a herpes simplex virus (HSV) PCR swab of the urethral meatus using </a:t>
            </a:r>
            <a:r>
              <a:rPr lang="en-US" sz="1100" dirty="0">
                <a:solidFill>
                  <a:srgbClr val="398ECC"/>
                </a:solidFill>
                <a:ea typeface="+mn-lt"/>
                <a:cs typeface="+mn-lt"/>
                <a:hlinkClick r:id="rId10"/>
              </a:rPr>
              <a:t>universal transport media (UTM)</a:t>
            </a:r>
            <a:r>
              <a:rPr lang="en-US" sz="1100" dirty="0">
                <a:solidFill>
                  <a:srgbClr val="212121"/>
                </a:solidFill>
                <a:ea typeface="+mn-lt"/>
                <a:cs typeface="+mn-lt"/>
              </a:rPr>
              <a:t> if:.</a:t>
            </a:r>
            <a:endParaRPr lang="en-US" dirty="0">
              <a:ea typeface="Calibri" panose="020F0502020204030204"/>
              <a:cs typeface="Calibri" panose="020F0502020204030204"/>
            </a:endParaRPr>
          </a:p>
          <a:p>
            <a:pPr marL="285750" indent="-285750">
              <a:buFont typeface="Arial"/>
              <a:buChar char="•"/>
            </a:pPr>
            <a:r>
              <a:rPr lang="en-US" sz="1100" dirty="0">
                <a:solidFill>
                  <a:srgbClr val="212121"/>
                </a:solidFill>
                <a:ea typeface="+mn-lt"/>
                <a:cs typeface="+mn-lt"/>
              </a:rPr>
              <a:t>If </a:t>
            </a:r>
            <a:r>
              <a:rPr lang="en-US" sz="1100" dirty="0">
                <a:solidFill>
                  <a:srgbClr val="398ECC"/>
                </a:solidFill>
                <a:ea typeface="+mn-lt"/>
                <a:cs typeface="+mn-lt"/>
                <a:hlinkClick r:id="rId11"/>
              </a:rPr>
              <a:t>persistent or recurrent urethritis</a:t>
            </a:r>
            <a:r>
              <a:rPr lang="en-US" sz="1100" dirty="0">
                <a:solidFill>
                  <a:srgbClr val="212121"/>
                </a:solidFill>
                <a:ea typeface="+mn-lt"/>
                <a:cs typeface="+mn-lt"/>
              </a:rPr>
              <a:t>, collect a </a:t>
            </a:r>
            <a:r>
              <a:rPr lang="en-US" sz="1100" dirty="0">
                <a:solidFill>
                  <a:srgbClr val="398ECC"/>
                </a:solidFill>
                <a:ea typeface="+mn-lt"/>
                <a:cs typeface="+mn-lt"/>
                <a:hlinkClick r:id="rId12"/>
              </a:rPr>
              <a:t>first-catch urine</a:t>
            </a:r>
            <a:r>
              <a:rPr lang="en-US" sz="1100" dirty="0">
                <a:solidFill>
                  <a:srgbClr val="212121"/>
                </a:solidFill>
                <a:ea typeface="+mn-lt"/>
                <a:cs typeface="+mn-lt"/>
              </a:rPr>
              <a:t> for:</a:t>
            </a:r>
            <a:endParaRPr lang="en-US" dirty="0"/>
          </a:p>
          <a:p>
            <a:pPr marL="742950" lvl="1" indent="-285750">
              <a:buFont typeface="Arial"/>
              <a:buChar char="•"/>
            </a:pPr>
            <a:r>
              <a:rPr lang="en-US" sz="1100" dirty="0">
                <a:solidFill>
                  <a:srgbClr val="212121"/>
                </a:solidFill>
                <a:ea typeface="+mn-lt"/>
                <a:cs typeface="+mn-lt"/>
              </a:rPr>
              <a:t>Repeat chlamydia and </a:t>
            </a:r>
            <a:r>
              <a:rPr lang="en-US" sz="1100" dirty="0" err="1">
                <a:solidFill>
                  <a:srgbClr val="212121"/>
                </a:solidFill>
                <a:ea typeface="+mn-lt"/>
                <a:cs typeface="+mn-lt"/>
              </a:rPr>
              <a:t>gonorrhoea</a:t>
            </a:r>
            <a:r>
              <a:rPr lang="en-US" sz="1100" dirty="0">
                <a:solidFill>
                  <a:srgbClr val="212121"/>
                </a:solidFill>
                <a:ea typeface="+mn-lt"/>
                <a:cs typeface="+mn-lt"/>
              </a:rPr>
              <a:t> PCR testing</a:t>
            </a:r>
            <a:endParaRPr lang="en-US" dirty="0"/>
          </a:p>
          <a:p>
            <a:pPr marL="742950" lvl="1" indent="-285750">
              <a:buFont typeface="Arial"/>
              <a:buChar char="•"/>
            </a:pPr>
            <a:r>
              <a:rPr lang="en-US" sz="1100" dirty="0">
                <a:solidFill>
                  <a:srgbClr val="398ECC"/>
                </a:solidFill>
                <a:ea typeface="+mn-lt"/>
                <a:cs typeface="+mn-lt"/>
                <a:hlinkClick r:id="rId13"/>
              </a:rPr>
              <a:t>Trichomonas</a:t>
            </a:r>
            <a:endParaRPr lang="en-US"/>
          </a:p>
          <a:p>
            <a:pPr marL="742950" lvl="1" indent="-285750">
              <a:buFont typeface="Arial"/>
              <a:buChar char="•"/>
            </a:pPr>
            <a:r>
              <a:rPr lang="en-US" sz="1100" dirty="0">
                <a:solidFill>
                  <a:srgbClr val="398ECC"/>
                </a:solidFill>
                <a:ea typeface="+mn-lt"/>
                <a:cs typeface="+mn-lt"/>
                <a:hlinkClick r:id="rId14"/>
              </a:rPr>
              <a:t>Mycoplasma genitalium</a:t>
            </a:r>
            <a:endParaRPr lang="en-US"/>
          </a:p>
          <a:p>
            <a:pPr marL="742950" lvl="1" indent="-285750">
              <a:buFont typeface="Arial"/>
              <a:buChar char="•"/>
            </a:pPr>
            <a:endParaRPr lang="en-US" sz="1100" dirty="0">
              <a:solidFill>
                <a:srgbClr val="398ECC"/>
              </a:solidFill>
              <a:ea typeface="+mn-lt"/>
              <a:cs typeface="+mn-lt"/>
            </a:endParaRPr>
          </a:p>
          <a:p>
            <a:pPr lvl="1"/>
            <a:r>
              <a:rPr lang="en-US" sz="1100" b="1" dirty="0">
                <a:solidFill>
                  <a:srgbClr val="212121"/>
                </a:solidFill>
                <a:ea typeface="+mn-lt"/>
                <a:cs typeface="+mn-lt"/>
              </a:rPr>
              <a:t>Mycoplasma </a:t>
            </a:r>
            <a:r>
              <a:rPr lang="en-US" sz="1100" b="1" dirty="0" err="1">
                <a:solidFill>
                  <a:srgbClr val="212121"/>
                </a:solidFill>
                <a:ea typeface="+mn-lt"/>
                <a:cs typeface="+mn-lt"/>
              </a:rPr>
              <a:t>genitalium</a:t>
            </a:r>
            <a:endParaRPr lang="en-US" dirty="0" err="1"/>
          </a:p>
          <a:p>
            <a:pPr marL="1200150" lvl="2" indent="-285750">
              <a:buFont typeface="Arial"/>
              <a:buChar char="•"/>
            </a:pPr>
            <a:r>
              <a:rPr lang="en-US" sz="1100" dirty="0">
                <a:solidFill>
                  <a:srgbClr val="212121"/>
                </a:solidFill>
                <a:ea typeface="+mn-lt"/>
                <a:cs typeface="+mn-lt"/>
              </a:rPr>
              <a:t>Consider testing if persistent symptoms of urethritis, other tests are negative, and not responding to treatment.</a:t>
            </a:r>
            <a:endParaRPr lang="en-US" dirty="0"/>
          </a:p>
          <a:p>
            <a:pPr marL="1200150" lvl="2" indent="-285750">
              <a:buFont typeface="Arial"/>
              <a:buChar char="•"/>
            </a:pPr>
            <a:r>
              <a:rPr lang="en-US" sz="1100" dirty="0">
                <a:solidFill>
                  <a:srgbClr val="212121"/>
                </a:solidFill>
                <a:ea typeface="+mn-lt"/>
                <a:cs typeface="+mn-lt"/>
              </a:rPr>
              <a:t>Seek </a:t>
            </a:r>
            <a:r>
              <a:rPr lang="en-US" sz="1100" dirty="0">
                <a:solidFill>
                  <a:srgbClr val="398ECC"/>
                </a:solidFill>
                <a:ea typeface="+mn-lt"/>
                <a:cs typeface="+mn-lt"/>
                <a:hlinkClick r:id="rId5"/>
              </a:rPr>
              <a:t>sexual health advice</a:t>
            </a:r>
            <a:r>
              <a:rPr lang="en-US" sz="1100" dirty="0">
                <a:solidFill>
                  <a:srgbClr val="212121"/>
                </a:solidFill>
                <a:ea typeface="+mn-lt"/>
                <a:cs typeface="+mn-lt"/>
              </a:rPr>
              <a:t> or </a:t>
            </a:r>
            <a:r>
              <a:rPr lang="en-US" sz="1100" dirty="0">
                <a:solidFill>
                  <a:srgbClr val="398ECC"/>
                </a:solidFill>
                <a:ea typeface="+mn-lt"/>
                <a:cs typeface="+mn-lt"/>
                <a:hlinkClick r:id="rId15"/>
              </a:rPr>
              <a:t>clinical microbiologist advice</a:t>
            </a:r>
            <a:r>
              <a:rPr lang="en-US" sz="1100" dirty="0">
                <a:solidFill>
                  <a:srgbClr val="212121"/>
                </a:solidFill>
                <a:ea typeface="+mn-lt"/>
                <a:cs typeface="+mn-lt"/>
              </a:rPr>
              <a:t> first.</a:t>
            </a:r>
            <a:endParaRPr lang="en-US" dirty="0"/>
          </a:p>
          <a:p>
            <a:pPr marL="1200150" lvl="2" indent="-285750">
              <a:buFont typeface="Arial"/>
              <a:buChar char="•"/>
            </a:pPr>
            <a:r>
              <a:rPr lang="en-US" sz="1100" dirty="0">
                <a:solidFill>
                  <a:srgbClr val="212121"/>
                </a:solidFill>
                <a:ea typeface="+mn-lt"/>
                <a:cs typeface="+mn-lt"/>
              </a:rPr>
              <a:t>Clinical details on laboratory request forms are essential.</a:t>
            </a:r>
            <a:endParaRPr lang="en-US" dirty="0"/>
          </a:p>
          <a:p>
            <a:pPr marL="285750" indent="-285750">
              <a:buFont typeface="Arial"/>
              <a:buChar char="•"/>
            </a:pPr>
            <a:endParaRPr lang="en-US" sz="1100" dirty="0">
              <a:solidFill>
                <a:srgbClr val="212121"/>
              </a:solidFill>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145632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DC19-6D43-4659-8317-E0966EB2CC6E}"/>
              </a:ext>
            </a:extLst>
          </p:cNvPr>
          <p:cNvSpPr>
            <a:spLocks noGrp="1"/>
          </p:cNvSpPr>
          <p:nvPr>
            <p:ph type="ctrTitle"/>
          </p:nvPr>
        </p:nvSpPr>
        <p:spPr>
          <a:xfrm>
            <a:off x="1524000" y="3433762"/>
            <a:ext cx="9144000" cy="2387600"/>
          </a:xfrm>
        </p:spPr>
        <p:txBody>
          <a:bodyPr anchor="b">
            <a:normAutofit fontScale="90000"/>
          </a:bodyPr>
          <a:lstStyle/>
          <a:p>
            <a:r>
              <a:rPr lang="en-NZ" sz="2400" dirty="0">
                <a:latin typeface="Arial"/>
                <a:cs typeface="Arial"/>
              </a:rPr>
              <a:t>Have a look around ! </a:t>
            </a:r>
            <a:br>
              <a:rPr lang="en-NZ" sz="2400" dirty="0"/>
            </a:br>
            <a:br>
              <a:rPr lang="en-NZ" sz="2400" dirty="0">
                <a:latin typeface="Arial"/>
                <a:cs typeface="Arial"/>
              </a:rPr>
            </a:br>
            <a:r>
              <a:rPr lang="en-NZ" sz="2400" dirty="0">
                <a:latin typeface="Arial"/>
                <a:cs typeface="Arial"/>
              </a:rPr>
              <a:t>(&amp; claim some MOPS Points) </a:t>
            </a:r>
            <a:br>
              <a:rPr lang="en-NZ" sz="2400" dirty="0"/>
            </a:br>
            <a:br>
              <a:rPr lang="en-NZ" sz="2400" dirty="0">
                <a:latin typeface="Arial"/>
                <a:cs typeface="Arial"/>
              </a:rPr>
            </a:br>
            <a:r>
              <a:rPr lang="en-NZ" sz="1700" dirty="0">
                <a:latin typeface="Arial"/>
                <a:cs typeface="Arial"/>
              </a:rPr>
              <a:t>What were the key learnings from this activity?</a:t>
            </a:r>
            <a:br>
              <a:rPr lang="en-NZ" sz="1700" dirty="0">
                <a:latin typeface="Arial"/>
                <a:cs typeface="Arial"/>
              </a:rPr>
            </a:br>
            <a:br>
              <a:rPr lang="en-NZ" sz="1700" dirty="0">
                <a:latin typeface="Arial"/>
                <a:cs typeface="Arial"/>
              </a:rPr>
            </a:br>
            <a:r>
              <a:rPr lang="en-NZ" sz="1700" dirty="0">
                <a:latin typeface="Arial"/>
                <a:cs typeface="Arial"/>
              </a:rPr>
              <a:t>If you apply your learning, what are the benefits or implications for others?</a:t>
            </a:r>
            <a:br>
              <a:rPr lang="en-NZ" sz="1700" dirty="0">
                <a:latin typeface="Arial"/>
                <a:cs typeface="Arial"/>
              </a:rPr>
            </a:br>
            <a:br>
              <a:rPr lang="en-NZ" sz="1700" dirty="0">
                <a:latin typeface="Arial"/>
                <a:cs typeface="Arial"/>
              </a:rPr>
            </a:br>
            <a:r>
              <a:rPr lang="en-NZ" sz="1700" dirty="0">
                <a:latin typeface="Arial"/>
                <a:cs typeface="Arial"/>
              </a:rPr>
              <a:t>Think of a situation where you could apply this learning. What would you do differently now?</a:t>
            </a:r>
            <a:br>
              <a:rPr lang="en-NZ" sz="2400" dirty="0">
                <a:latin typeface="Arial"/>
                <a:cs typeface="Arial"/>
              </a:rPr>
            </a:br>
            <a:br>
              <a:rPr lang="en-NZ" sz="2400" dirty="0">
                <a:latin typeface="Arial"/>
                <a:cs typeface="Arial"/>
              </a:rPr>
            </a:br>
            <a:r>
              <a:rPr lang="en-NZ" sz="2400" dirty="0">
                <a:latin typeface="Arial"/>
                <a:cs typeface="Arial"/>
              </a:rPr>
              <a:t>He </a:t>
            </a:r>
            <a:r>
              <a:rPr lang="en-NZ" sz="2400" dirty="0" err="1">
                <a:latin typeface="Arial"/>
                <a:cs typeface="Arial"/>
              </a:rPr>
              <a:t>ngā</a:t>
            </a:r>
            <a:r>
              <a:rPr lang="en-NZ" sz="2400" dirty="0">
                <a:latin typeface="Arial"/>
                <a:cs typeface="Arial"/>
              </a:rPr>
              <a:t> </a:t>
            </a:r>
            <a:r>
              <a:rPr lang="en-NZ" sz="2400" dirty="0" err="1">
                <a:latin typeface="Arial"/>
                <a:cs typeface="Arial"/>
              </a:rPr>
              <a:t>patai</a:t>
            </a:r>
            <a:r>
              <a:rPr lang="en-NZ" sz="2400" dirty="0">
                <a:latin typeface="Arial"/>
                <a:cs typeface="Arial"/>
              </a:rPr>
              <a:t> ? </a:t>
            </a:r>
            <a:br>
              <a:rPr lang="en-NZ" sz="2400" dirty="0"/>
            </a:br>
            <a:br>
              <a:rPr lang="en-NZ" sz="2400" dirty="0"/>
            </a:br>
            <a:br>
              <a:rPr lang="en-US" sz="2400" dirty="0"/>
            </a:br>
            <a:endParaRPr lang="en-NZ" sz="2400"/>
          </a:p>
        </p:txBody>
      </p:sp>
      <p:sp>
        <p:nvSpPr>
          <p:cNvPr id="7" name="Subtitle 2">
            <a:extLst>
              <a:ext uri="{FF2B5EF4-FFF2-40B4-BE49-F238E27FC236}">
                <a16:creationId xmlns:a16="http://schemas.microsoft.com/office/drawing/2014/main" id="{9FC7BEEE-B6D1-8898-0AD7-729FC1687438}"/>
              </a:ext>
            </a:extLst>
          </p:cNvPr>
          <p:cNvSpPr>
            <a:spLocks noGrp="1"/>
          </p:cNvSpPr>
          <p:nvPr>
            <p:ph type="subTitle" idx="1"/>
          </p:nvPr>
        </p:nvSpPr>
        <p:spPr>
          <a:xfrm>
            <a:off x="1524000" y="6123782"/>
            <a:ext cx="9144000" cy="1655762"/>
          </a:xfrm>
        </p:spPr>
        <p:txBody>
          <a:bodyPr vert="horz" lIns="91440" tIns="45720" rIns="91440" bIns="45720" rtlCol="0" anchor="t">
            <a:normAutofit/>
          </a:bodyPr>
          <a:lstStyle/>
          <a:p>
            <a:r>
              <a:rPr lang="en-US" dirty="0">
                <a:solidFill>
                  <a:schemeClr val="accent2">
                    <a:lumMod val="20000"/>
                    <a:lumOff val="80000"/>
                  </a:schemeClr>
                </a:solidFill>
                <a:latin typeface="Arial"/>
                <a:cs typeface="Arial"/>
                <a:hlinkClick r:id="rId2">
                  <a:extLst>
                    <a:ext uri="{A12FA001-AC4F-418D-AE19-62706E023703}">
                      <ahyp:hlinkClr xmlns:ahyp="http://schemas.microsoft.com/office/drawing/2018/hyperlinkcolor" val="tx"/>
                    </a:ext>
                  </a:extLst>
                </a:hlinkClick>
              </a:rPr>
              <a:t>drjo@pinnacle.health.nz</a:t>
            </a:r>
            <a:r>
              <a:rPr lang="en-US" dirty="0">
                <a:solidFill>
                  <a:schemeClr val="accent2">
                    <a:lumMod val="20000"/>
                    <a:lumOff val="80000"/>
                  </a:schemeClr>
                </a:solidFill>
                <a:latin typeface="Arial"/>
                <a:cs typeface="Arial"/>
              </a:rPr>
              <a:t> </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3697339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B532-2345-4CD6-B5F9-87C5260D2C52}"/>
              </a:ext>
            </a:extLst>
          </p:cNvPr>
          <p:cNvSpPr>
            <a:spLocks noGrp="1"/>
          </p:cNvSpPr>
          <p:nvPr>
            <p:ph type="ctrTitle"/>
          </p:nvPr>
        </p:nvSpPr>
        <p:spPr>
          <a:xfrm>
            <a:off x="103909" y="239641"/>
            <a:ext cx="5183910" cy="828964"/>
          </a:xfrm>
        </p:spPr>
        <p:txBody>
          <a:bodyPr>
            <a:normAutofit fontScale="90000"/>
          </a:bodyPr>
          <a:lstStyle/>
          <a:p>
            <a:r>
              <a:rPr lang="en-US" dirty="0" err="1">
                <a:latin typeface="Arial"/>
                <a:cs typeface="Arial"/>
              </a:rPr>
              <a:t>Ngā</a:t>
            </a:r>
            <a:r>
              <a:rPr lang="en-US" dirty="0">
                <a:latin typeface="Arial"/>
                <a:cs typeface="Arial"/>
              </a:rPr>
              <a:t> mihi </a:t>
            </a:r>
            <a:r>
              <a:rPr lang="en-US" dirty="0" err="1">
                <a:latin typeface="Arial"/>
                <a:cs typeface="Arial"/>
              </a:rPr>
              <a:t>nui</a:t>
            </a:r>
            <a:r>
              <a:rPr lang="en-US" dirty="0">
                <a:latin typeface="Arial"/>
                <a:cs typeface="Arial"/>
              </a:rPr>
              <a:t> </a:t>
            </a:r>
            <a:endParaRPr lang="en-US" dirty="0"/>
          </a:p>
        </p:txBody>
      </p:sp>
      <p:sp>
        <p:nvSpPr>
          <p:cNvPr id="3" name="Subtitle 2">
            <a:extLst>
              <a:ext uri="{FF2B5EF4-FFF2-40B4-BE49-F238E27FC236}">
                <a16:creationId xmlns:a16="http://schemas.microsoft.com/office/drawing/2014/main" id="{A87D37EA-F519-4714-B290-1F0ECCD02D22}"/>
              </a:ext>
            </a:extLst>
          </p:cNvPr>
          <p:cNvSpPr>
            <a:spLocks noGrp="1"/>
          </p:cNvSpPr>
          <p:nvPr>
            <p:ph type="subTitle" idx="1"/>
          </p:nvPr>
        </p:nvSpPr>
        <p:spPr>
          <a:xfrm>
            <a:off x="196273" y="1461222"/>
            <a:ext cx="9144000" cy="4542125"/>
          </a:xfrm>
        </p:spPr>
        <p:txBody>
          <a:bodyPr vert="horz" lIns="91440" tIns="45720" rIns="91440" bIns="45720" rtlCol="0" anchor="t">
            <a:normAutofit/>
          </a:bodyPr>
          <a:lstStyle/>
          <a:p>
            <a:r>
              <a:rPr lang="en-NZ" dirty="0">
                <a:solidFill>
                  <a:srgbClr val="FFFFFF"/>
                </a:solidFill>
                <a:latin typeface="Arial"/>
                <a:cs typeface="Arial"/>
              </a:rPr>
              <a:t>Drs – Lisa Hughes ( Lakes ) Sarah Callaghan (Taranaki) Chris </a:t>
            </a:r>
            <a:r>
              <a:rPr lang="en-NZ" err="1">
                <a:solidFill>
                  <a:srgbClr val="FFFFFF"/>
                </a:solidFill>
                <a:latin typeface="Arial"/>
                <a:cs typeface="Arial"/>
              </a:rPr>
              <a:t>Tofield</a:t>
            </a:r>
            <a:r>
              <a:rPr lang="en-NZ" dirty="0">
                <a:solidFill>
                  <a:srgbClr val="FFFFFF"/>
                </a:solidFill>
                <a:latin typeface="Arial"/>
                <a:cs typeface="Arial"/>
              </a:rPr>
              <a:t> ( BOP ) Landi </a:t>
            </a:r>
            <a:r>
              <a:rPr lang="en-NZ" err="1">
                <a:solidFill>
                  <a:srgbClr val="FFFFFF"/>
                </a:solidFill>
                <a:latin typeface="Arial"/>
                <a:cs typeface="Arial"/>
              </a:rPr>
              <a:t>Cranstoun</a:t>
            </a:r>
            <a:r>
              <a:rPr lang="en-NZ" dirty="0">
                <a:solidFill>
                  <a:srgbClr val="FFFFFF"/>
                </a:solidFill>
                <a:latin typeface="Arial"/>
                <a:cs typeface="Arial"/>
              </a:rPr>
              <a:t> (Taranaki) Angela Fairweather, Geraldine Tennant, Mark Taylor, Fiona Campbell ( Waikato ) </a:t>
            </a:r>
          </a:p>
          <a:p>
            <a:r>
              <a:rPr lang="en-NZ" dirty="0">
                <a:solidFill>
                  <a:srgbClr val="FFFFFF"/>
                </a:solidFill>
                <a:latin typeface="Arial"/>
                <a:cs typeface="Arial"/>
              </a:rPr>
              <a:t>Who are your clinical editors and </a:t>
            </a:r>
            <a:r>
              <a:rPr lang="en-NZ" err="1">
                <a:solidFill>
                  <a:srgbClr val="FFFFFF"/>
                </a:solidFill>
                <a:latin typeface="Arial"/>
                <a:cs typeface="Arial"/>
              </a:rPr>
              <a:t>healthpathways</a:t>
            </a:r>
            <a:r>
              <a:rPr lang="en-NZ" dirty="0">
                <a:solidFill>
                  <a:srgbClr val="FFFFFF"/>
                </a:solidFill>
                <a:latin typeface="Arial"/>
                <a:cs typeface="Arial"/>
              </a:rPr>
              <a:t> clinical advisors as well as your TWO GP liaisons</a:t>
            </a:r>
          </a:p>
          <a:p>
            <a:endParaRPr lang="en-NZ" dirty="0">
              <a:solidFill>
                <a:srgbClr val="FFFFFF"/>
              </a:solidFill>
              <a:latin typeface="Arial"/>
              <a:cs typeface="Arial"/>
            </a:endParaRPr>
          </a:p>
          <a:p>
            <a:r>
              <a:rPr lang="en-NZ" dirty="0">
                <a:solidFill>
                  <a:srgbClr val="FFFFFF"/>
                </a:solidFill>
                <a:latin typeface="Arial"/>
                <a:cs typeface="Arial"/>
              </a:rPr>
              <a:t>Jo </a:t>
            </a:r>
            <a:r>
              <a:rPr lang="en-NZ" err="1">
                <a:solidFill>
                  <a:srgbClr val="FFFFFF"/>
                </a:solidFill>
                <a:latin typeface="Arial"/>
                <a:cs typeface="Arial"/>
              </a:rPr>
              <a:t>Hollobon</a:t>
            </a:r>
            <a:r>
              <a:rPr lang="en-NZ" dirty="0">
                <a:solidFill>
                  <a:srgbClr val="FFFFFF"/>
                </a:solidFill>
                <a:latin typeface="Arial"/>
                <a:cs typeface="Arial"/>
              </a:rPr>
              <a:t>, Angela Francis, Christine Scott – who make things happen </a:t>
            </a:r>
          </a:p>
          <a:p>
            <a:endParaRPr lang="en-NZ" dirty="0">
              <a:solidFill>
                <a:srgbClr val="FFFFFF"/>
              </a:solidFill>
              <a:latin typeface="Arial"/>
              <a:cs typeface="Arial"/>
            </a:endParaRPr>
          </a:p>
          <a:p>
            <a:r>
              <a:rPr lang="en-NZ" dirty="0">
                <a:solidFill>
                  <a:srgbClr val="FFFFFF"/>
                </a:solidFill>
                <a:latin typeface="Arial"/>
                <a:cs typeface="Arial"/>
              </a:rPr>
              <a:t>Nina Scott, </a:t>
            </a:r>
            <a:r>
              <a:rPr lang="en-NZ" dirty="0" err="1">
                <a:solidFill>
                  <a:srgbClr val="FFFFFF"/>
                </a:solidFill>
                <a:latin typeface="Arial"/>
                <a:cs typeface="Arial"/>
              </a:rPr>
              <a:t>Ngāpei</a:t>
            </a:r>
            <a:r>
              <a:rPr lang="en-NZ" dirty="0">
                <a:solidFill>
                  <a:srgbClr val="FFFFFF"/>
                </a:solidFill>
                <a:latin typeface="Arial"/>
                <a:cs typeface="Arial"/>
              </a:rPr>
              <a:t> </a:t>
            </a:r>
            <a:r>
              <a:rPr lang="en-NZ" dirty="0" err="1">
                <a:solidFill>
                  <a:srgbClr val="FFFFFF"/>
                </a:solidFill>
                <a:latin typeface="Arial"/>
                <a:cs typeface="Arial"/>
              </a:rPr>
              <a:t>Ngatai</a:t>
            </a:r>
            <a:r>
              <a:rPr lang="en-NZ" dirty="0">
                <a:solidFill>
                  <a:srgbClr val="FFFFFF"/>
                </a:solidFill>
                <a:latin typeface="Arial"/>
                <a:cs typeface="Arial"/>
              </a:rPr>
              <a:t>, Liza Lack, Jane Abel who provide oversight and guidance to the programme across the region </a:t>
            </a:r>
          </a:p>
        </p:txBody>
      </p:sp>
    </p:spTree>
    <p:extLst>
      <p:ext uri="{BB962C8B-B14F-4D97-AF65-F5344CB8AC3E}">
        <p14:creationId xmlns:p14="http://schemas.microsoft.com/office/powerpoint/2010/main" val="2183851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950E10-1F5F-4549-9DF6-D8D9E57B9354}"/>
              </a:ext>
            </a:extLst>
          </p:cNvPr>
          <p:cNvSpPr txBox="1"/>
          <p:nvPr/>
        </p:nvSpPr>
        <p:spPr>
          <a:xfrm>
            <a:off x="-545" y="5604"/>
            <a:ext cx="11340522" cy="830997"/>
          </a:xfrm>
          <a:prstGeom prst="rect">
            <a:avLst/>
          </a:prstGeom>
          <a:noFill/>
        </p:spPr>
        <p:txBody>
          <a:bodyPr wrap="square" lIns="91440" tIns="45720" rIns="91440" bIns="45720" rtlCol="0" anchor="t">
            <a:spAutoFit/>
          </a:bodyPr>
          <a:lstStyle/>
          <a:p>
            <a:r>
              <a:rPr lang="en-NZ" sz="4800" dirty="0">
                <a:cs typeface="Calibri"/>
              </a:rPr>
              <a:t>Key messages – sexual health pathways </a:t>
            </a:r>
          </a:p>
        </p:txBody>
      </p:sp>
      <p:sp>
        <p:nvSpPr>
          <p:cNvPr id="2" name="TextBox 1">
            <a:extLst>
              <a:ext uri="{FF2B5EF4-FFF2-40B4-BE49-F238E27FC236}">
                <a16:creationId xmlns:a16="http://schemas.microsoft.com/office/drawing/2014/main" id="{E54288F4-E631-4BB8-FF3E-B2CF9CDCC082}"/>
              </a:ext>
            </a:extLst>
          </p:cNvPr>
          <p:cNvSpPr txBox="1"/>
          <p:nvPr/>
        </p:nvSpPr>
        <p:spPr>
          <a:xfrm>
            <a:off x="559954" y="1645227"/>
            <a:ext cx="102523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endParaRPr lang="en-US" dirty="0">
              <a:cs typeface="Calibri"/>
            </a:endParaRPr>
          </a:p>
        </p:txBody>
      </p:sp>
      <p:pic>
        <p:nvPicPr>
          <p:cNvPr id="5" name="Picture 4" descr="A screenshot of a web page&#10;&#10;Description automatically generated">
            <a:extLst>
              <a:ext uri="{FF2B5EF4-FFF2-40B4-BE49-F238E27FC236}">
                <a16:creationId xmlns:a16="http://schemas.microsoft.com/office/drawing/2014/main" id="{1B7F683A-E608-2387-2F30-440160801EF1}"/>
              </a:ext>
            </a:extLst>
          </p:cNvPr>
          <p:cNvPicPr>
            <a:picLocks noChangeAspect="1"/>
          </p:cNvPicPr>
          <p:nvPr/>
        </p:nvPicPr>
        <p:blipFill>
          <a:blip r:embed="rId3"/>
          <a:stretch>
            <a:fillRect/>
          </a:stretch>
        </p:blipFill>
        <p:spPr>
          <a:xfrm>
            <a:off x="2310" y="839734"/>
            <a:ext cx="12025745" cy="6021349"/>
          </a:xfrm>
          <a:prstGeom prst="rect">
            <a:avLst/>
          </a:prstGeom>
        </p:spPr>
      </p:pic>
    </p:spTree>
    <p:extLst>
      <p:ext uri="{BB962C8B-B14F-4D97-AF65-F5344CB8AC3E}">
        <p14:creationId xmlns:p14="http://schemas.microsoft.com/office/powerpoint/2010/main" val="1307817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AC68B47E-D914-1F73-4805-BEE2C520D252}"/>
              </a:ext>
            </a:extLst>
          </p:cNvPr>
          <p:cNvPicPr>
            <a:picLocks noGrp="1" noChangeAspect="1"/>
          </p:cNvPicPr>
          <p:nvPr>
            <p:ph idx="1"/>
          </p:nvPr>
        </p:nvPicPr>
        <p:blipFill>
          <a:blip r:embed="rId2"/>
          <a:stretch>
            <a:fillRect/>
          </a:stretch>
        </p:blipFill>
        <p:spPr>
          <a:xfrm>
            <a:off x="-2045" y="1443"/>
            <a:ext cx="12207636" cy="6850783"/>
          </a:xfrm>
        </p:spPr>
      </p:pic>
    </p:spTree>
    <p:extLst>
      <p:ext uri="{BB962C8B-B14F-4D97-AF65-F5344CB8AC3E}">
        <p14:creationId xmlns:p14="http://schemas.microsoft.com/office/powerpoint/2010/main" val="3928476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A screenshot of a computer&#10;&#10;Description automatically generated">
            <a:extLst>
              <a:ext uri="{FF2B5EF4-FFF2-40B4-BE49-F238E27FC236}">
                <a16:creationId xmlns:a16="http://schemas.microsoft.com/office/drawing/2014/main" id="{39887ACD-7F39-AAA1-73E2-D8DA9A06B1D1}"/>
              </a:ext>
            </a:extLst>
          </p:cNvPr>
          <p:cNvPicPr>
            <a:picLocks noGrp="1" noChangeAspect="1"/>
          </p:cNvPicPr>
          <p:nvPr>
            <p:ph idx="1"/>
          </p:nvPr>
        </p:nvPicPr>
        <p:blipFill>
          <a:blip r:embed="rId2"/>
          <a:stretch>
            <a:fillRect/>
          </a:stretch>
        </p:blipFill>
        <p:spPr>
          <a:xfrm>
            <a:off x="353291" y="409415"/>
            <a:ext cx="11000509" cy="5376750"/>
          </a:xfrm>
        </p:spPr>
      </p:pic>
    </p:spTree>
    <p:extLst>
      <p:ext uri="{BB962C8B-B14F-4D97-AF65-F5344CB8AC3E}">
        <p14:creationId xmlns:p14="http://schemas.microsoft.com/office/powerpoint/2010/main" val="1648118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47FD65AF-96F5-EF66-A2AD-99A802FE1386}"/>
              </a:ext>
            </a:extLst>
          </p:cNvPr>
          <p:cNvPicPr>
            <a:picLocks noChangeAspect="1"/>
          </p:cNvPicPr>
          <p:nvPr/>
        </p:nvPicPr>
        <p:blipFill>
          <a:blip r:embed="rId2"/>
          <a:stretch>
            <a:fillRect/>
          </a:stretch>
        </p:blipFill>
        <p:spPr>
          <a:xfrm>
            <a:off x="441037" y="-4960"/>
            <a:ext cx="9693563" cy="5909648"/>
          </a:xfrm>
          <a:prstGeom prst="rect">
            <a:avLst/>
          </a:prstGeom>
        </p:spPr>
      </p:pic>
    </p:spTree>
    <p:extLst>
      <p:ext uri="{BB962C8B-B14F-4D97-AF65-F5344CB8AC3E}">
        <p14:creationId xmlns:p14="http://schemas.microsoft.com/office/powerpoint/2010/main" val="685927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message&#10;&#10;Description automatically generated">
            <a:extLst>
              <a:ext uri="{FF2B5EF4-FFF2-40B4-BE49-F238E27FC236}">
                <a16:creationId xmlns:a16="http://schemas.microsoft.com/office/drawing/2014/main" id="{0D0E05A8-DEE1-622B-E35A-1F42F4B38ED8}"/>
              </a:ext>
            </a:extLst>
          </p:cNvPr>
          <p:cNvPicPr>
            <a:picLocks noChangeAspect="1"/>
          </p:cNvPicPr>
          <p:nvPr/>
        </p:nvPicPr>
        <p:blipFill>
          <a:blip r:embed="rId2"/>
          <a:stretch>
            <a:fillRect/>
          </a:stretch>
        </p:blipFill>
        <p:spPr>
          <a:xfrm>
            <a:off x="2309" y="65084"/>
            <a:ext cx="12037290" cy="5169195"/>
          </a:xfrm>
          <a:prstGeom prst="rect">
            <a:avLst/>
          </a:prstGeom>
        </p:spPr>
      </p:pic>
    </p:spTree>
    <p:extLst>
      <p:ext uri="{BB962C8B-B14F-4D97-AF65-F5344CB8AC3E}">
        <p14:creationId xmlns:p14="http://schemas.microsoft.com/office/powerpoint/2010/main" val="2376263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C480A71-573A-29DB-8B6D-7E4D6841041D}"/>
              </a:ext>
            </a:extLst>
          </p:cNvPr>
          <p:cNvPicPr>
            <a:picLocks noChangeAspect="1"/>
          </p:cNvPicPr>
          <p:nvPr/>
        </p:nvPicPr>
        <p:blipFill>
          <a:blip r:embed="rId2"/>
          <a:stretch>
            <a:fillRect/>
          </a:stretch>
        </p:blipFill>
        <p:spPr>
          <a:xfrm>
            <a:off x="117764" y="415787"/>
            <a:ext cx="11390745" cy="5737789"/>
          </a:xfrm>
          <a:prstGeom prst="rect">
            <a:avLst/>
          </a:prstGeom>
        </p:spPr>
      </p:pic>
    </p:spTree>
    <p:extLst>
      <p:ext uri="{BB962C8B-B14F-4D97-AF65-F5344CB8AC3E}">
        <p14:creationId xmlns:p14="http://schemas.microsoft.com/office/powerpoint/2010/main" val="412099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test&#10;&#10;Description automatically generated">
            <a:extLst>
              <a:ext uri="{FF2B5EF4-FFF2-40B4-BE49-F238E27FC236}">
                <a16:creationId xmlns:a16="http://schemas.microsoft.com/office/drawing/2014/main" id="{166CDE4C-1148-4DA0-CAFE-B4D661E69C95}"/>
              </a:ext>
            </a:extLst>
          </p:cNvPr>
          <p:cNvPicPr>
            <a:picLocks noChangeAspect="1"/>
          </p:cNvPicPr>
          <p:nvPr/>
        </p:nvPicPr>
        <p:blipFill>
          <a:blip r:embed="rId2"/>
          <a:stretch>
            <a:fillRect/>
          </a:stretch>
        </p:blipFill>
        <p:spPr>
          <a:xfrm>
            <a:off x="140855" y="125143"/>
            <a:ext cx="12037290" cy="2832350"/>
          </a:xfrm>
          <a:prstGeom prst="rect">
            <a:avLst/>
          </a:prstGeom>
        </p:spPr>
      </p:pic>
      <p:pic>
        <p:nvPicPr>
          <p:cNvPr id="3" name="Picture 2" descr="A screenshot of a medical survey&#10;&#10;Description automatically generated">
            <a:extLst>
              <a:ext uri="{FF2B5EF4-FFF2-40B4-BE49-F238E27FC236}">
                <a16:creationId xmlns:a16="http://schemas.microsoft.com/office/drawing/2014/main" id="{5D9F5250-D430-B152-57E6-8893AE3022D3}"/>
              </a:ext>
            </a:extLst>
          </p:cNvPr>
          <p:cNvPicPr>
            <a:picLocks noChangeAspect="1"/>
          </p:cNvPicPr>
          <p:nvPr/>
        </p:nvPicPr>
        <p:blipFill>
          <a:blip r:embed="rId3"/>
          <a:stretch>
            <a:fillRect/>
          </a:stretch>
        </p:blipFill>
        <p:spPr>
          <a:xfrm>
            <a:off x="1988127" y="2851948"/>
            <a:ext cx="7107381" cy="3878830"/>
          </a:xfrm>
          <a:prstGeom prst="rect">
            <a:avLst/>
          </a:prstGeom>
        </p:spPr>
      </p:pic>
    </p:spTree>
    <p:extLst>
      <p:ext uri="{BB962C8B-B14F-4D97-AF65-F5344CB8AC3E}">
        <p14:creationId xmlns:p14="http://schemas.microsoft.com/office/powerpoint/2010/main" val="936816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N PowerPoint template" id="{095D9982-200A-430C-A5CB-1740133486D0}" vid="{322F9BB0-C357-42D4-B08E-ECE71506B5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Office Theme</vt:lpstr>
      <vt:lpstr>How we do things 'round here.... </vt:lpstr>
      <vt:lpstr>Ngā mihi nui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look around !   (&amp; claim some MOPS Points)   What were the key learnings from this activity?  If you apply your learning, what are the benefits or implications for others?  Think of a situation where you could apply this learning. What would you do differently now?  He ngā patai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262</cp:revision>
  <dcterms:created xsi:type="dcterms:W3CDTF">2023-09-18T02:15:46Z</dcterms:created>
  <dcterms:modified xsi:type="dcterms:W3CDTF">2023-09-18T05:03:11Z</dcterms:modified>
</cp:coreProperties>
</file>