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4" r:id="rId3"/>
    <p:sldId id="295" r:id="rId4"/>
    <p:sldId id="298" r:id="rId5"/>
    <p:sldId id="300" r:id="rId6"/>
    <p:sldId id="304" r:id="rId7"/>
    <p:sldId id="261" r:id="rId8"/>
    <p:sldId id="296" r:id="rId9"/>
    <p:sldId id="291" r:id="rId10"/>
    <p:sldId id="294" r:id="rId11"/>
    <p:sldId id="292" r:id="rId12"/>
    <p:sldId id="271" r:id="rId13"/>
    <p:sldId id="270" r:id="rId14"/>
    <p:sldId id="297" r:id="rId15"/>
    <p:sldId id="257" r:id="rId16"/>
    <p:sldId id="278" r:id="rId17"/>
    <p:sldId id="286" r:id="rId18"/>
    <p:sldId id="287" r:id="rId19"/>
    <p:sldId id="289" r:id="rId20"/>
    <p:sldId id="303" r:id="rId21"/>
    <p:sldId id="299" r:id="rId22"/>
    <p:sldId id="293" r:id="rId23"/>
    <p:sldId id="301" r:id="rId24"/>
    <p:sldId id="281" r:id="rId25"/>
    <p:sldId id="302" r:id="rId26"/>
    <p:sldId id="25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D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7" d="100"/>
          <a:sy n="117" d="100"/>
        </p:scale>
        <p:origin x="9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0D380A-7119-4095-A339-68A47D9D5DBA}" type="datetimeFigureOut">
              <a:rPr lang="en-NZ" smtClean="0"/>
              <a:t>16/06/2021</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812A90-73D4-4475-B6ED-265F589D4F5D}" type="slidenum">
              <a:rPr lang="en-NZ" smtClean="0"/>
              <a:t>‹#›</a:t>
            </a:fld>
            <a:endParaRPr lang="en-NZ"/>
          </a:p>
        </p:txBody>
      </p:sp>
    </p:spTree>
    <p:extLst>
      <p:ext uri="{BB962C8B-B14F-4D97-AF65-F5344CB8AC3E}">
        <p14:creationId xmlns:p14="http://schemas.microsoft.com/office/powerpoint/2010/main" val="1601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Made changes within my first week … 1 nurse NOT happy, 1 nurse happy to change.  2 x docs VERY UNHAPPY, 1 VERY HAPPY – director not sure</a:t>
            </a:r>
          </a:p>
          <a:p>
            <a:r>
              <a:rPr lang="en-GB" dirty="0"/>
              <a:t>The senior nurse had only been working in a practice for a year;  other young nurse quite new to primary care</a:t>
            </a:r>
          </a:p>
          <a:p>
            <a:r>
              <a:rPr lang="en-GB" dirty="0"/>
              <a:t>2 doctors set in their ways, 1 doctor knew things needed to change but didn’t know how to do it ….. Unfortunately he left after 2 months</a:t>
            </a:r>
          </a:p>
          <a:p>
            <a:endParaRPr lang="en-NZ" dirty="0"/>
          </a:p>
        </p:txBody>
      </p:sp>
      <p:sp>
        <p:nvSpPr>
          <p:cNvPr id="4" name="Slide Number Placeholder 3"/>
          <p:cNvSpPr>
            <a:spLocks noGrp="1"/>
          </p:cNvSpPr>
          <p:nvPr>
            <p:ph type="sldNum" sz="quarter" idx="10"/>
          </p:nvPr>
        </p:nvSpPr>
        <p:spPr/>
        <p:txBody>
          <a:bodyPr/>
          <a:lstStyle/>
          <a:p>
            <a:fld id="{9C812A90-73D4-4475-B6ED-265F589D4F5D}" type="slidenum">
              <a:rPr lang="en-NZ" smtClean="0"/>
              <a:t>19</a:t>
            </a:fld>
            <a:endParaRPr lang="en-NZ"/>
          </a:p>
        </p:txBody>
      </p:sp>
    </p:spTree>
    <p:extLst>
      <p:ext uri="{BB962C8B-B14F-4D97-AF65-F5344CB8AC3E}">
        <p14:creationId xmlns:p14="http://schemas.microsoft.com/office/powerpoint/2010/main" val="403317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C812A90-73D4-4475-B6ED-265F589D4F5D}" type="slidenum">
              <a:rPr lang="en-NZ" smtClean="0"/>
              <a:t>21</a:t>
            </a:fld>
            <a:endParaRPr lang="en-NZ"/>
          </a:p>
        </p:txBody>
      </p:sp>
    </p:spTree>
    <p:extLst>
      <p:ext uri="{BB962C8B-B14F-4D97-AF65-F5344CB8AC3E}">
        <p14:creationId xmlns:p14="http://schemas.microsoft.com/office/powerpoint/2010/main" val="286686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thing they all wanted – a pay rise!</a:t>
            </a:r>
          </a:p>
          <a:p>
            <a:r>
              <a:rPr lang="en-GB" dirty="0"/>
              <a:t>There had been no clinical leadership for some time … had to reset some mindsets re their importance</a:t>
            </a:r>
          </a:p>
          <a:p>
            <a:r>
              <a:rPr lang="en-GB" dirty="0"/>
              <a:t>Had to have difficult conversations with those not performing – eventually they left.  Recruited for personality not experience – WORKS!</a:t>
            </a:r>
          </a:p>
          <a:p>
            <a:r>
              <a:rPr lang="en-GB" dirty="0"/>
              <a:t>Realised very early on that my role was too big to keep a personal eye on them – tried to too hard to meet one on one.  Set up leadership in each group</a:t>
            </a:r>
          </a:p>
          <a:p>
            <a:r>
              <a:rPr lang="en-GB" dirty="0"/>
              <a:t>Difficult systems and different approaches, some great, some not so great.  After seeing which nurses used it well, put process in place for all nurses to do same</a:t>
            </a:r>
          </a:p>
          <a:p>
            <a:r>
              <a:rPr lang="en-GB" dirty="0"/>
              <a:t>As there had been lack of leadership, put performance reviews in place … showed aware of there needs, wants and aspirations</a:t>
            </a:r>
          </a:p>
          <a:p>
            <a:r>
              <a:rPr lang="en-GB" dirty="0"/>
              <a:t>Couldn’t do much about their locations, but we beautified the area and moved desks;  made sure they stopped feeling isolated from rest of Tui Ora by inviting them to morning </a:t>
            </a:r>
            <a:r>
              <a:rPr lang="en-GB" dirty="0" err="1"/>
              <a:t>karakia</a:t>
            </a:r>
            <a:r>
              <a:rPr lang="en-GB" dirty="0"/>
              <a:t>, encouraged them to join the social club;</a:t>
            </a:r>
          </a:p>
          <a:p>
            <a:r>
              <a:rPr lang="en-GB" dirty="0"/>
              <a:t>BASICALLY, STUCK UP FOR THEM ….. WAS A VOICE FOR THEM.    TWO EXCELLENT STAFF HAD LEFT BEFORE I GOT THERE …. THEY BOTH RETURNED!</a:t>
            </a:r>
            <a:endParaRPr lang="en-NZ" dirty="0"/>
          </a:p>
        </p:txBody>
      </p:sp>
      <p:sp>
        <p:nvSpPr>
          <p:cNvPr id="4" name="Slide Number Placeholder 3"/>
          <p:cNvSpPr>
            <a:spLocks noGrp="1"/>
          </p:cNvSpPr>
          <p:nvPr>
            <p:ph type="sldNum" sz="quarter" idx="10"/>
          </p:nvPr>
        </p:nvSpPr>
        <p:spPr/>
        <p:txBody>
          <a:bodyPr/>
          <a:lstStyle/>
          <a:p>
            <a:fld id="{9C812A90-73D4-4475-B6ED-265F589D4F5D}" type="slidenum">
              <a:rPr lang="en-NZ" smtClean="0"/>
              <a:t>23</a:t>
            </a:fld>
            <a:endParaRPr lang="en-NZ"/>
          </a:p>
        </p:txBody>
      </p:sp>
    </p:spTree>
    <p:extLst>
      <p:ext uri="{BB962C8B-B14F-4D97-AF65-F5344CB8AC3E}">
        <p14:creationId xmlns:p14="http://schemas.microsoft.com/office/powerpoint/2010/main" val="200621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3984-A3E4-4FDB-92C5-EEE529CED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38DCD5B-AE05-46B2-B754-0753ECC8D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BA8FAEC-FFD1-42A5-BCF0-65BD07D3506B}"/>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5" name="Footer Placeholder 4">
            <a:extLst>
              <a:ext uri="{FF2B5EF4-FFF2-40B4-BE49-F238E27FC236}">
                <a16:creationId xmlns:a16="http://schemas.microsoft.com/office/drawing/2014/main" id="{2088E73D-ED7C-4D2C-B14D-4801D0A5140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E1EB368-3415-4C90-B56D-9EBD8DCF7313}"/>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426923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B92E-9D50-434E-AF33-BB5AC899E77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9B1855F-38CC-4CFE-9359-5CE4A00A37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F903D44-4415-4579-873A-A9CE2A7FD356}"/>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5" name="Footer Placeholder 4">
            <a:extLst>
              <a:ext uri="{FF2B5EF4-FFF2-40B4-BE49-F238E27FC236}">
                <a16:creationId xmlns:a16="http://schemas.microsoft.com/office/drawing/2014/main" id="{DA7AAA94-D472-4B0A-BF59-8872F979E17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D4E4471-4584-414B-9CD6-49D7F57F3581}"/>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403215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37B08-CEEE-4873-ABD0-503DE6BDB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4BEB15B-BAE0-47B9-AC0C-54FC5A5B3D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55CD705-3788-4E73-B333-088030B32FE1}"/>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5" name="Footer Placeholder 4">
            <a:extLst>
              <a:ext uri="{FF2B5EF4-FFF2-40B4-BE49-F238E27FC236}">
                <a16:creationId xmlns:a16="http://schemas.microsoft.com/office/drawing/2014/main" id="{93EA9709-4C7D-45B4-9C7F-DBB06E01B95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ED49D24-C62E-45AF-86B8-37709DA4C058}"/>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344633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C4EC-86F4-4A76-A92F-5CE311AA1B6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C40D4DF-9B7D-44A6-9810-FC5C400991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616D6C3-E5E0-4DDB-86DB-9C2796345D7D}"/>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5" name="Footer Placeholder 4">
            <a:extLst>
              <a:ext uri="{FF2B5EF4-FFF2-40B4-BE49-F238E27FC236}">
                <a16:creationId xmlns:a16="http://schemas.microsoft.com/office/drawing/2014/main" id="{26D31F3A-BDF8-4C8C-B6D9-8B813CA92B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8576FC5-69AC-4F7F-9BA0-BD5AFE00D7E4}"/>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217044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97F7-1E56-4B59-B429-230100F69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2C7AB62-1986-4FDE-92E6-B1BC92A23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5BFC62-178C-415E-8C7B-8166A9EE4AF3}"/>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5" name="Footer Placeholder 4">
            <a:extLst>
              <a:ext uri="{FF2B5EF4-FFF2-40B4-BE49-F238E27FC236}">
                <a16:creationId xmlns:a16="http://schemas.microsoft.com/office/drawing/2014/main" id="{77B6B3C8-F743-4FC5-882F-232061A439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CAE6923-6A5E-4016-B5CF-3A1849ADC1EC}"/>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248475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F5ED-5600-46F0-9F58-2B62449E24B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2E766B7-3D3A-4F65-B2EF-8C51AF4A46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DF66E7C-8657-42E1-9E2A-4C7208F63B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AB7508F-636B-4A36-96ED-C10DA53B17EE}"/>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6" name="Footer Placeholder 5">
            <a:extLst>
              <a:ext uri="{FF2B5EF4-FFF2-40B4-BE49-F238E27FC236}">
                <a16:creationId xmlns:a16="http://schemas.microsoft.com/office/drawing/2014/main" id="{C6EB5C11-4606-4BC7-966F-52D7E2246F2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8E9FF0F-EAAB-4D6A-8CC6-2B738A07B71A}"/>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419443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FFC7-81BA-478E-8075-F21AF9866CCA}"/>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45AB4A4-C7C5-447B-B9C0-E611E91C5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C67B35-A9F3-4BB2-AA29-B5BBAD6173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96D8510-1059-4D98-96B3-69F98CE99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9042E8-465B-45DA-A6D7-77A023B39F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67BC334-B946-41BF-BE00-735662CDED85}"/>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8" name="Footer Placeholder 7">
            <a:extLst>
              <a:ext uri="{FF2B5EF4-FFF2-40B4-BE49-F238E27FC236}">
                <a16:creationId xmlns:a16="http://schemas.microsoft.com/office/drawing/2014/main" id="{7A420A94-F073-4AA6-A2BA-6F8A5E1E7AD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56CD0EE-9293-4E6B-B012-D9A8E5B5C536}"/>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10886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AAB3-829F-492D-85E5-2EA981C6D36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B9D4113-F758-47CE-B4D9-8D9A26DDF32C}"/>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4" name="Footer Placeholder 3">
            <a:extLst>
              <a:ext uri="{FF2B5EF4-FFF2-40B4-BE49-F238E27FC236}">
                <a16:creationId xmlns:a16="http://schemas.microsoft.com/office/drawing/2014/main" id="{9985B748-23B7-427E-8986-3B39D1F6057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8B7D0FD8-F335-4EB1-8A1A-E4F0A85A5076}"/>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25855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718DD-574F-4C5A-96B0-10D02B96AC64}"/>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3" name="Footer Placeholder 2">
            <a:extLst>
              <a:ext uri="{FF2B5EF4-FFF2-40B4-BE49-F238E27FC236}">
                <a16:creationId xmlns:a16="http://schemas.microsoft.com/office/drawing/2014/main" id="{15C557B3-8B02-4754-BDE7-DBA5E368BF69}"/>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2DCC9FF-974A-46BF-AC9E-65F30B7718E6}"/>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35453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677C-5716-4BB3-AFB6-C3CC1B36B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7AC497E-58CC-4F12-ADF7-D4A70BCB4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C164713-5A29-47FE-AB4F-484515485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3301DF-BF14-4ABE-867D-4365F26EA48B}"/>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6" name="Footer Placeholder 5">
            <a:extLst>
              <a:ext uri="{FF2B5EF4-FFF2-40B4-BE49-F238E27FC236}">
                <a16:creationId xmlns:a16="http://schemas.microsoft.com/office/drawing/2014/main" id="{1F8C5F05-EDBF-41B3-BF4A-4A15353D65B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403D1A8-2F22-4F00-875F-10120C446835}"/>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134940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DB18-62F2-4CC8-9AB9-8FF628960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E306866-7DB6-4F7A-80C0-9A7181363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9EBD7EA-7A21-4505-A490-C26A5C33F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9A25DD-7C8D-44D5-973C-24BAB5BFF6EB}"/>
              </a:ext>
            </a:extLst>
          </p:cNvPr>
          <p:cNvSpPr>
            <a:spLocks noGrp="1"/>
          </p:cNvSpPr>
          <p:nvPr>
            <p:ph type="dt" sz="half" idx="10"/>
          </p:nvPr>
        </p:nvSpPr>
        <p:spPr/>
        <p:txBody>
          <a:bodyPr/>
          <a:lstStyle/>
          <a:p>
            <a:fld id="{3D58ACC4-223E-4270-BA9B-58600F9F8ED2}" type="datetimeFigureOut">
              <a:rPr lang="en-NZ" smtClean="0"/>
              <a:t>16/06/2021</a:t>
            </a:fld>
            <a:endParaRPr lang="en-NZ"/>
          </a:p>
        </p:txBody>
      </p:sp>
      <p:sp>
        <p:nvSpPr>
          <p:cNvPr id="6" name="Footer Placeholder 5">
            <a:extLst>
              <a:ext uri="{FF2B5EF4-FFF2-40B4-BE49-F238E27FC236}">
                <a16:creationId xmlns:a16="http://schemas.microsoft.com/office/drawing/2014/main" id="{7ABB4D14-D56D-44F3-B3EE-E5E41141FB5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29BAE37-F4F7-4FCB-B32B-CD18623514C4}"/>
              </a:ext>
            </a:extLst>
          </p:cNvPr>
          <p:cNvSpPr>
            <a:spLocks noGrp="1"/>
          </p:cNvSpPr>
          <p:nvPr>
            <p:ph type="sldNum" sz="quarter" idx="12"/>
          </p:nvPr>
        </p:nvSpPr>
        <p:spPr/>
        <p:txBody>
          <a:bodyPr/>
          <a:lstStyle/>
          <a:p>
            <a:fld id="{33DB9C6D-19B9-42EA-9A2C-96ED0A5DE5CE}" type="slidenum">
              <a:rPr lang="en-NZ" smtClean="0"/>
              <a:t>‹#›</a:t>
            </a:fld>
            <a:endParaRPr lang="en-NZ"/>
          </a:p>
        </p:txBody>
      </p:sp>
    </p:spTree>
    <p:extLst>
      <p:ext uri="{BB962C8B-B14F-4D97-AF65-F5344CB8AC3E}">
        <p14:creationId xmlns:p14="http://schemas.microsoft.com/office/powerpoint/2010/main" val="222311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8D89-C1AC-4515-A218-D50569AA9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0A58998-EE69-4584-BAFC-6141B7CAA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4E20335-362E-4A62-B027-9C11CED31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8ACC4-223E-4270-BA9B-58600F9F8ED2}" type="datetimeFigureOut">
              <a:rPr lang="en-NZ" smtClean="0"/>
              <a:t>16/06/2021</a:t>
            </a:fld>
            <a:endParaRPr lang="en-NZ"/>
          </a:p>
        </p:txBody>
      </p:sp>
      <p:sp>
        <p:nvSpPr>
          <p:cNvPr id="5" name="Footer Placeholder 4">
            <a:extLst>
              <a:ext uri="{FF2B5EF4-FFF2-40B4-BE49-F238E27FC236}">
                <a16:creationId xmlns:a16="http://schemas.microsoft.com/office/drawing/2014/main" id="{FE63BAF3-BACF-41C6-B904-E62333838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4C5485D-DEB7-4B2F-8A17-304DF5DB7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B9C6D-19B9-42EA-9A2C-96ED0A5DE5CE}" type="slidenum">
              <a:rPr lang="en-NZ" smtClean="0"/>
              <a:t>‹#›</a:t>
            </a:fld>
            <a:endParaRPr lang="en-NZ"/>
          </a:p>
        </p:txBody>
      </p:sp>
    </p:spTree>
    <p:extLst>
      <p:ext uri="{BB962C8B-B14F-4D97-AF65-F5344CB8AC3E}">
        <p14:creationId xmlns:p14="http://schemas.microsoft.com/office/powerpoint/2010/main" val="123244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252C396-7107-4078-9AB1-3BBDB49E8FEF}"/>
              </a:ext>
            </a:extLst>
          </p:cNvPr>
          <p:cNvSpPr>
            <a:spLocks noGrp="1"/>
          </p:cNvSpPr>
          <p:nvPr>
            <p:ph type="ctrTitle"/>
          </p:nvPr>
        </p:nvSpPr>
        <p:spPr>
          <a:xfrm>
            <a:off x="7407479" y="-547876"/>
            <a:ext cx="4784521" cy="2468880"/>
          </a:xfrm>
        </p:spPr>
        <p:txBody>
          <a:bodyPr>
            <a:normAutofit/>
          </a:bodyPr>
          <a:lstStyle/>
          <a:p>
            <a:r>
              <a:rPr lang="en-GB" sz="4400" dirty="0">
                <a:solidFill>
                  <a:schemeClr val="bg1"/>
                </a:solidFill>
                <a:latin typeface="Arial Black" panose="020B0A04020102020204" pitchFamily="34" charset="0"/>
              </a:rPr>
              <a:t>Managing Change</a:t>
            </a:r>
            <a:endParaRPr lang="en-NZ" sz="4400" dirty="0">
              <a:solidFill>
                <a:schemeClr val="bg1"/>
              </a:solidFill>
              <a:latin typeface="Arial Black" panose="020B0A04020102020204" pitchFamily="34" charset="0"/>
            </a:endParaRPr>
          </a:p>
        </p:txBody>
      </p:sp>
      <p:sp>
        <p:nvSpPr>
          <p:cNvPr id="3" name="Subtitle 2">
            <a:extLst>
              <a:ext uri="{FF2B5EF4-FFF2-40B4-BE49-F238E27FC236}">
                <a16:creationId xmlns:a16="http://schemas.microsoft.com/office/drawing/2014/main" id="{C8A1DC25-E447-451A-86BE-DFA985135951}"/>
              </a:ext>
            </a:extLst>
          </p:cNvPr>
          <p:cNvSpPr>
            <a:spLocks noGrp="1"/>
          </p:cNvSpPr>
          <p:nvPr>
            <p:ph type="subTitle" idx="1"/>
          </p:nvPr>
        </p:nvSpPr>
        <p:spPr>
          <a:xfrm>
            <a:off x="8079712" y="2582735"/>
            <a:ext cx="3547267" cy="1307592"/>
          </a:xfrm>
        </p:spPr>
        <p:txBody>
          <a:bodyPr>
            <a:noAutofit/>
          </a:bodyPr>
          <a:lstStyle/>
          <a:p>
            <a:pPr>
              <a:lnSpc>
                <a:spcPct val="100000"/>
              </a:lnSpc>
            </a:pPr>
            <a:r>
              <a:rPr lang="en-GB" sz="3200" dirty="0">
                <a:solidFill>
                  <a:schemeClr val="bg1"/>
                </a:solidFill>
              </a:rPr>
              <a:t>for myself </a:t>
            </a:r>
          </a:p>
          <a:p>
            <a:pPr>
              <a:lnSpc>
                <a:spcPct val="100000"/>
              </a:lnSpc>
            </a:pPr>
            <a:r>
              <a:rPr lang="en-GB" sz="3200" dirty="0">
                <a:solidFill>
                  <a:schemeClr val="bg1"/>
                </a:solidFill>
              </a:rPr>
              <a:t>and </a:t>
            </a:r>
          </a:p>
          <a:p>
            <a:pPr>
              <a:lnSpc>
                <a:spcPct val="100000"/>
              </a:lnSpc>
            </a:pPr>
            <a:r>
              <a:rPr lang="en-GB" sz="3200" dirty="0">
                <a:solidFill>
                  <a:schemeClr val="bg1"/>
                </a:solidFill>
              </a:rPr>
              <a:t>my team</a:t>
            </a:r>
            <a:endParaRPr lang="en-NZ" sz="3200" dirty="0">
              <a:solidFill>
                <a:schemeClr val="bg1"/>
              </a:solidFill>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CBAFE0C1-0885-4548-85EA-3A3702CC9340}"/>
              </a:ext>
            </a:extLst>
          </p:cNvPr>
          <p:cNvPicPr>
            <a:picLocks noChangeAspect="1"/>
          </p:cNvPicPr>
          <p:nvPr/>
        </p:nvPicPr>
        <p:blipFill rotWithShape="1">
          <a:blip r:embed="rId2"/>
          <a:srcRect l="4454" r="1119"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650E4FFD-631E-42C0-A135-AE7BCEE0D08C}"/>
              </a:ext>
            </a:extLst>
          </p:cNvPr>
          <p:cNvSpPr txBox="1"/>
          <p:nvPr/>
        </p:nvSpPr>
        <p:spPr>
          <a:xfrm>
            <a:off x="8421588" y="4884979"/>
            <a:ext cx="3119415" cy="923330"/>
          </a:xfrm>
          <a:prstGeom prst="rect">
            <a:avLst/>
          </a:prstGeom>
          <a:noFill/>
        </p:spPr>
        <p:txBody>
          <a:bodyPr wrap="square" rtlCol="0">
            <a:spAutoFit/>
          </a:bodyPr>
          <a:lstStyle/>
          <a:p>
            <a:pPr algn="ctr"/>
            <a:r>
              <a:rPr lang="en-GB" b="1" dirty="0">
                <a:solidFill>
                  <a:schemeClr val="bg1"/>
                </a:solidFill>
              </a:rPr>
              <a:t>Robyn Taylor RN MPHC</a:t>
            </a:r>
          </a:p>
          <a:p>
            <a:pPr algn="ctr"/>
            <a:r>
              <a:rPr lang="en-GB" b="1" dirty="0">
                <a:solidFill>
                  <a:schemeClr val="bg1"/>
                </a:solidFill>
              </a:rPr>
              <a:t>Clinical Nurse Leader</a:t>
            </a:r>
          </a:p>
          <a:p>
            <a:pPr algn="ctr"/>
            <a:r>
              <a:rPr lang="en-GB" b="1" dirty="0">
                <a:solidFill>
                  <a:schemeClr val="bg1"/>
                </a:solidFill>
              </a:rPr>
              <a:t>Tui Ora</a:t>
            </a:r>
            <a:endParaRPr lang="en-NZ" b="1" dirty="0">
              <a:solidFill>
                <a:schemeClr val="bg1"/>
              </a:solidFill>
            </a:endParaRPr>
          </a:p>
        </p:txBody>
      </p:sp>
    </p:spTree>
    <p:extLst>
      <p:ext uri="{BB962C8B-B14F-4D97-AF65-F5344CB8AC3E}">
        <p14:creationId xmlns:p14="http://schemas.microsoft.com/office/powerpoint/2010/main" val="62238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2EFCDF-5F25-43E9-9E12-B7957241F2C4}"/>
              </a:ext>
            </a:extLst>
          </p:cNvPr>
          <p:cNvSpPr/>
          <p:nvPr/>
        </p:nvSpPr>
        <p:spPr>
          <a:xfrm>
            <a:off x="430106" y="1983831"/>
            <a:ext cx="6020475" cy="3407275"/>
          </a:xfrm>
          <a:prstGeom prst="rect">
            <a:avLst/>
          </a:prstGeom>
        </p:spPr>
        <p:txBody>
          <a:bodyPr vert="horz" lIns="91440" tIns="45720" rIns="91440" bIns="45720" rtlCol="0">
            <a:noAutofit/>
          </a:bodyPr>
          <a:lstStyle/>
          <a:p>
            <a:pPr marL="57150">
              <a:lnSpc>
                <a:spcPct val="90000"/>
              </a:lnSpc>
              <a:spcAft>
                <a:spcPts val="600"/>
              </a:spcAft>
            </a:pPr>
            <a:r>
              <a:rPr lang="en-US" sz="2000" dirty="0">
                <a:solidFill>
                  <a:schemeClr val="bg1"/>
                </a:solidFill>
              </a:rPr>
              <a:t>While completing my Masters I further developed my interest in  Māori health and the effects of </a:t>
            </a:r>
            <a:r>
              <a:rPr lang="en-US" sz="2000" dirty="0" err="1">
                <a:solidFill>
                  <a:schemeClr val="bg1"/>
                </a:solidFill>
              </a:rPr>
              <a:t>colonisation</a:t>
            </a:r>
            <a:endParaRPr lang="en-US" sz="2000" dirty="0">
              <a:solidFill>
                <a:schemeClr val="bg1"/>
              </a:solidFill>
            </a:endParaRPr>
          </a:p>
          <a:p>
            <a:pPr marL="57150">
              <a:lnSpc>
                <a:spcPct val="90000"/>
              </a:lnSpc>
              <a:spcAft>
                <a:spcPts val="600"/>
              </a:spcAft>
            </a:pPr>
            <a:endParaRPr lang="en-US" sz="2000" dirty="0">
              <a:solidFill>
                <a:schemeClr val="bg1"/>
              </a:solidFill>
            </a:endParaRPr>
          </a:p>
          <a:p>
            <a:pPr marL="57150">
              <a:lnSpc>
                <a:spcPct val="90000"/>
              </a:lnSpc>
              <a:spcAft>
                <a:spcPts val="600"/>
              </a:spcAft>
            </a:pPr>
            <a:r>
              <a:rPr lang="en-US" sz="2000" dirty="0">
                <a:solidFill>
                  <a:schemeClr val="bg1"/>
                </a:solidFill>
              </a:rPr>
              <a:t>I started to look at my workplace with different eyes</a:t>
            </a:r>
          </a:p>
          <a:p>
            <a:pPr marL="742950" lvl="1" indent="-228600">
              <a:lnSpc>
                <a:spcPct val="90000"/>
              </a:lnSpc>
              <a:spcAft>
                <a:spcPts val="600"/>
              </a:spcAft>
              <a:buFont typeface="Arial" panose="020B0604020202020204" pitchFamily="34" charset="0"/>
              <a:buChar char="•"/>
            </a:pPr>
            <a:r>
              <a:rPr lang="en-US" sz="2000" dirty="0">
                <a:solidFill>
                  <a:schemeClr val="bg1"/>
                </a:solidFill>
              </a:rPr>
              <a:t>We only had 4% Māori and 5% Pacifica enrolled</a:t>
            </a:r>
          </a:p>
          <a:p>
            <a:pPr marL="742950" lvl="1" indent="-228600">
              <a:lnSpc>
                <a:spcPct val="90000"/>
              </a:lnSpc>
              <a:spcAft>
                <a:spcPts val="600"/>
              </a:spcAft>
              <a:buFont typeface="Arial" panose="020B0604020202020204" pitchFamily="34" charset="0"/>
              <a:buChar char="•"/>
            </a:pPr>
            <a:r>
              <a:rPr lang="en-US" sz="2000" dirty="0">
                <a:solidFill>
                  <a:schemeClr val="bg1"/>
                </a:solidFill>
              </a:rPr>
              <a:t>70-80% European – (many the “</a:t>
            </a:r>
            <a:r>
              <a:rPr lang="en-US" sz="2000" i="1" dirty="0">
                <a:solidFill>
                  <a:schemeClr val="bg1"/>
                </a:solidFill>
              </a:rPr>
              <a:t>worried white well”)</a:t>
            </a:r>
          </a:p>
          <a:p>
            <a:pPr marL="742950" lvl="1" indent="-228600">
              <a:lnSpc>
                <a:spcPct val="90000"/>
              </a:lnSpc>
              <a:spcAft>
                <a:spcPts val="600"/>
              </a:spcAft>
              <a:buFont typeface="Arial" panose="020B0604020202020204" pitchFamily="34" charset="0"/>
              <a:buChar char="•"/>
            </a:pPr>
            <a:r>
              <a:rPr lang="en-US" sz="2000" dirty="0">
                <a:solidFill>
                  <a:schemeClr val="bg1"/>
                </a:solidFill>
              </a:rPr>
              <a:t>Part of a very small PHO – very well funded</a:t>
            </a:r>
          </a:p>
          <a:p>
            <a:pPr marL="742950" lvl="1" indent="-228600">
              <a:lnSpc>
                <a:spcPct val="90000"/>
              </a:lnSpc>
              <a:spcAft>
                <a:spcPts val="600"/>
              </a:spcAft>
              <a:buFont typeface="Arial" panose="020B0604020202020204" pitchFamily="34" charset="0"/>
              <a:buChar char="•"/>
            </a:pPr>
            <a:r>
              <a:rPr lang="en-US" sz="2000" dirty="0">
                <a:solidFill>
                  <a:schemeClr val="bg1"/>
                </a:solidFill>
              </a:rPr>
              <a:t>I felt there was more we could do to address Māori health issues (‘tick box health’)</a:t>
            </a:r>
          </a:p>
          <a:p>
            <a:pPr marL="742950" lvl="1" indent="-228600">
              <a:lnSpc>
                <a:spcPct val="90000"/>
              </a:lnSpc>
              <a:spcAft>
                <a:spcPts val="600"/>
              </a:spcAft>
              <a:buFont typeface="Arial" panose="020B0604020202020204" pitchFamily="34" charset="0"/>
              <a:buChar char="•"/>
            </a:pPr>
            <a:r>
              <a:rPr lang="en-US" sz="2000" dirty="0">
                <a:solidFill>
                  <a:schemeClr val="bg1"/>
                </a:solidFill>
              </a:rPr>
              <a:t>My work wasn’t matching my values</a:t>
            </a:r>
          </a:p>
        </p:txBody>
      </p:sp>
      <p:cxnSp>
        <p:nvCxnSpPr>
          <p:cNvPr id="12" name="Straight Connector 11">
            <a:extLst>
              <a:ext uri="{FF2B5EF4-FFF2-40B4-BE49-F238E27FC236}">
                <a16:creationId xmlns:a16="http://schemas.microsoft.com/office/drawing/2014/main"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ED17515-571E-4E28-9371-723A5594AA1E}"/>
              </a:ext>
            </a:extLst>
          </p:cNvPr>
          <p:cNvPicPr>
            <a:picLocks noChangeAspect="1"/>
          </p:cNvPicPr>
          <p:nvPr/>
        </p:nvPicPr>
        <p:blipFill>
          <a:blip r:embed="rId2"/>
          <a:stretch>
            <a:fillRect/>
          </a:stretch>
        </p:blipFill>
        <p:spPr>
          <a:xfrm>
            <a:off x="7209575" y="2182949"/>
            <a:ext cx="4726877" cy="2859760"/>
          </a:xfrm>
          <a:prstGeom prst="rect">
            <a:avLst/>
          </a:prstGeom>
        </p:spPr>
      </p:pic>
      <p:sp>
        <p:nvSpPr>
          <p:cNvPr id="4" name="TextBox 3">
            <a:extLst>
              <a:ext uri="{FF2B5EF4-FFF2-40B4-BE49-F238E27FC236}">
                <a16:creationId xmlns:a16="http://schemas.microsoft.com/office/drawing/2014/main" id="{BEF6E1BA-343D-4971-A6BF-03604F6A3A23}"/>
              </a:ext>
            </a:extLst>
          </p:cNvPr>
          <p:cNvSpPr txBox="1"/>
          <p:nvPr/>
        </p:nvSpPr>
        <p:spPr>
          <a:xfrm>
            <a:off x="831873" y="861656"/>
            <a:ext cx="5332163" cy="461665"/>
          </a:xfrm>
          <a:prstGeom prst="rect">
            <a:avLst/>
          </a:prstGeom>
          <a:noFill/>
        </p:spPr>
        <p:txBody>
          <a:bodyPr wrap="square" rtlCol="0">
            <a:spAutoFit/>
          </a:bodyPr>
          <a:lstStyle/>
          <a:p>
            <a:r>
              <a:rPr lang="en-GB" sz="2400" dirty="0">
                <a:solidFill>
                  <a:schemeClr val="bg1"/>
                </a:solidFill>
              </a:rPr>
              <a:t>Reasons for thinking about change …</a:t>
            </a:r>
            <a:endParaRPr lang="en-NZ" sz="2400" dirty="0">
              <a:solidFill>
                <a:schemeClr val="bg1"/>
              </a:solidFill>
            </a:endParaRPr>
          </a:p>
        </p:txBody>
      </p:sp>
      <p:sp>
        <p:nvSpPr>
          <p:cNvPr id="5" name="Rectangle 4">
            <a:extLst>
              <a:ext uri="{FF2B5EF4-FFF2-40B4-BE49-F238E27FC236}">
                <a16:creationId xmlns:a16="http://schemas.microsoft.com/office/drawing/2014/main" id="{C381C1B3-0C5B-4C9A-B8FE-CCDAF44E7CD9}"/>
              </a:ext>
            </a:extLst>
          </p:cNvPr>
          <p:cNvSpPr/>
          <p:nvPr/>
        </p:nvSpPr>
        <p:spPr>
          <a:xfrm>
            <a:off x="5342164" y="5625180"/>
            <a:ext cx="6096000" cy="646331"/>
          </a:xfrm>
          <a:prstGeom prst="rect">
            <a:avLst/>
          </a:prstGeom>
        </p:spPr>
        <p:txBody>
          <a:bodyPr>
            <a:spAutoFit/>
          </a:bodyPr>
          <a:lstStyle/>
          <a:p>
            <a:pPr marL="514350" lvl="1">
              <a:lnSpc>
                <a:spcPct val="90000"/>
              </a:lnSpc>
              <a:spcAft>
                <a:spcPts val="600"/>
              </a:spcAft>
            </a:pPr>
            <a:r>
              <a:rPr lang="en-US" sz="2000" dirty="0">
                <a:solidFill>
                  <a:schemeClr val="bg1"/>
                </a:solidFill>
              </a:rPr>
              <a:t>And … the relationship between myself and the Practice Manager was becoming more difficult </a:t>
            </a:r>
          </a:p>
        </p:txBody>
      </p:sp>
    </p:spTree>
    <p:extLst>
      <p:ext uri="{BB962C8B-B14F-4D97-AF65-F5344CB8AC3E}">
        <p14:creationId xmlns:p14="http://schemas.microsoft.com/office/powerpoint/2010/main" val="31911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A9D9B5-8C40-4132-ADC2-E578CF7284D2}"/>
              </a:ext>
            </a:extLst>
          </p:cNvPr>
          <p:cNvSpPr txBox="1"/>
          <p:nvPr/>
        </p:nvSpPr>
        <p:spPr>
          <a:xfrm>
            <a:off x="457441" y="593985"/>
            <a:ext cx="6349760" cy="3181684"/>
          </a:xfrm>
          <a:prstGeom prst="rect">
            <a:avLst/>
          </a:prstGeom>
        </p:spPr>
        <p:txBody>
          <a:bodyPr vert="horz" lIns="91440" tIns="45720" rIns="91440" bIns="45720" rtlCol="0" anchor="t">
            <a:normAutofit fontScale="85000" lnSpcReduction="10000"/>
          </a:bodyPr>
          <a:lstStyle/>
          <a:p>
            <a:pPr>
              <a:lnSpc>
                <a:spcPct val="90000"/>
              </a:lnSpc>
              <a:spcAft>
                <a:spcPts val="600"/>
              </a:spcAft>
            </a:pPr>
            <a:r>
              <a:rPr lang="en-US" sz="2400" dirty="0"/>
              <a:t>I knew I needed to move on ….  BUT WHERE??</a:t>
            </a:r>
          </a:p>
          <a:p>
            <a:pPr>
              <a:lnSpc>
                <a:spcPct val="90000"/>
              </a:lnSpc>
              <a:spcAft>
                <a:spcPts val="600"/>
              </a:spcAft>
            </a:pPr>
            <a:endParaRPr lang="en-US" sz="2400" dirty="0"/>
          </a:p>
          <a:p>
            <a:pPr>
              <a:lnSpc>
                <a:spcPct val="90000"/>
              </a:lnSpc>
              <a:spcAft>
                <a:spcPts val="600"/>
              </a:spcAft>
            </a:pPr>
            <a:r>
              <a:rPr lang="en-US" sz="2400" dirty="0"/>
              <a:t>My comfort zone:</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sz="2400" dirty="0"/>
              <a:t>I knew exactly what I was doing</a:t>
            </a:r>
          </a:p>
          <a:p>
            <a:pPr marL="285750" indent="-228600">
              <a:lnSpc>
                <a:spcPct val="90000"/>
              </a:lnSpc>
              <a:spcAft>
                <a:spcPts val="600"/>
              </a:spcAft>
              <a:buFont typeface="Arial" panose="020B0604020202020204" pitchFamily="34" charset="0"/>
              <a:buChar char="•"/>
            </a:pPr>
            <a:r>
              <a:rPr lang="en-US" sz="2400" dirty="0"/>
              <a:t>High achiever in my work</a:t>
            </a:r>
          </a:p>
          <a:p>
            <a:pPr marL="285750" indent="-228600">
              <a:lnSpc>
                <a:spcPct val="90000"/>
              </a:lnSpc>
              <a:spcAft>
                <a:spcPts val="600"/>
              </a:spcAft>
              <a:buFont typeface="Arial" panose="020B0604020202020204" pitchFamily="34" charset="0"/>
              <a:buChar char="•"/>
            </a:pPr>
            <a:r>
              <a:rPr lang="en-US" sz="2400" dirty="0"/>
              <a:t>I knew all the nurses very well and how they worked</a:t>
            </a:r>
          </a:p>
          <a:p>
            <a:pPr marL="285750" indent="-228600">
              <a:lnSpc>
                <a:spcPct val="90000"/>
              </a:lnSpc>
              <a:spcAft>
                <a:spcPts val="600"/>
              </a:spcAft>
              <a:buFont typeface="Arial" panose="020B0604020202020204" pitchFamily="34" charset="0"/>
              <a:buChar char="•"/>
            </a:pPr>
            <a:r>
              <a:rPr lang="en-US" sz="2400" dirty="0"/>
              <a:t>I had strong relationships (both professionally and personally)</a:t>
            </a:r>
          </a:p>
          <a:p>
            <a:pPr marL="285750" indent="-228600">
              <a:lnSpc>
                <a:spcPct val="90000"/>
              </a:lnSpc>
              <a:spcAft>
                <a:spcPts val="600"/>
              </a:spcAft>
              <a:buFont typeface="Arial" panose="020B0604020202020204" pitchFamily="34" charset="0"/>
              <a:buChar char="•"/>
            </a:pPr>
            <a:r>
              <a:rPr lang="en-US" sz="2400" dirty="0"/>
              <a:t>I was paid very well – could others match this?</a:t>
            </a:r>
          </a:p>
          <a:p>
            <a:pPr marL="514350" lvl="1">
              <a:lnSpc>
                <a:spcPct val="90000"/>
              </a:lnSpc>
              <a:spcAft>
                <a:spcPts val="600"/>
              </a:spcAft>
            </a:pPr>
            <a:endParaRPr lang="en-US" dirty="0"/>
          </a:p>
          <a:p>
            <a:pPr marL="742950" lvl="1" indent="-228600">
              <a:lnSpc>
                <a:spcPct val="90000"/>
              </a:lnSpc>
              <a:spcAft>
                <a:spcPts val="600"/>
              </a:spcAft>
              <a:buFont typeface="Arial" panose="020B0604020202020204" pitchFamily="34" charset="0"/>
              <a:buChar char="•"/>
            </a:pPr>
            <a:endParaRPr lang="en-US" dirty="0"/>
          </a:p>
        </p:txBody>
      </p:sp>
      <p:sp>
        <p:nvSpPr>
          <p:cNvPr id="12" name="Oval 11">
            <a:extLst>
              <a:ext uri="{FF2B5EF4-FFF2-40B4-BE49-F238E27FC236}">
                <a16:creationId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4EC67C7-896E-466E-A4FC-95D66E8CE5E8}"/>
              </a:ext>
            </a:extLst>
          </p:cNvPr>
          <p:cNvPicPr>
            <a:picLocks noChangeAspect="1"/>
          </p:cNvPicPr>
          <p:nvPr/>
        </p:nvPicPr>
        <p:blipFill rotWithShape="1">
          <a:blip r:embed="rId2"/>
          <a:srcRect t="2260" b="2490"/>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396603B5-D3E2-4BCE-8043-1A0E88EBC72B}"/>
              </a:ext>
            </a:extLst>
          </p:cNvPr>
          <p:cNvPicPr>
            <a:picLocks noChangeAspect="1"/>
          </p:cNvPicPr>
          <p:nvPr/>
        </p:nvPicPr>
        <p:blipFill rotWithShape="1">
          <a:blip r:embed="rId3"/>
          <a:srcRect l="15248" r="18793" b="-3"/>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E69F230-9E48-4D4A-975D-9487E269B833}"/>
              </a:ext>
            </a:extLst>
          </p:cNvPr>
          <p:cNvPicPr>
            <a:picLocks noChangeAspect="1"/>
          </p:cNvPicPr>
          <p:nvPr/>
        </p:nvPicPr>
        <p:blipFill rotWithShape="1">
          <a:blip r:embed="rId4"/>
          <a:srcRect t="15094" r="-3" b="15055"/>
          <a:stretch/>
        </p:blipFill>
        <p:spPr>
          <a:xfrm>
            <a:off x="9087457" y="4209688"/>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10" name="TextBox 9">
            <a:extLst>
              <a:ext uri="{FF2B5EF4-FFF2-40B4-BE49-F238E27FC236}">
                <a16:creationId xmlns:a16="http://schemas.microsoft.com/office/drawing/2014/main" id="{3B4119FC-4BC6-4EFF-A438-41627DFBEABD}"/>
              </a:ext>
            </a:extLst>
          </p:cNvPr>
          <p:cNvSpPr txBox="1"/>
          <p:nvPr/>
        </p:nvSpPr>
        <p:spPr>
          <a:xfrm>
            <a:off x="353577" y="3751336"/>
            <a:ext cx="2961786" cy="769441"/>
          </a:xfrm>
          <a:prstGeom prst="rect">
            <a:avLst/>
          </a:prstGeom>
          <a:noFill/>
        </p:spPr>
        <p:txBody>
          <a:bodyPr wrap="square" rtlCol="0">
            <a:spAutoFit/>
          </a:bodyPr>
          <a:lstStyle/>
          <a:p>
            <a:r>
              <a:rPr lang="en-GB" sz="2200" dirty="0"/>
              <a:t>Versus:</a:t>
            </a:r>
          </a:p>
          <a:p>
            <a:endParaRPr lang="en-GB" sz="2200" dirty="0"/>
          </a:p>
        </p:txBody>
      </p:sp>
      <p:pic>
        <p:nvPicPr>
          <p:cNvPr id="17" name="Picture 16">
            <a:extLst>
              <a:ext uri="{FF2B5EF4-FFF2-40B4-BE49-F238E27FC236}">
                <a16:creationId xmlns:a16="http://schemas.microsoft.com/office/drawing/2014/main" id="{15F34DFA-D2FD-48ED-8753-8812AC703184}"/>
              </a:ext>
            </a:extLst>
          </p:cNvPr>
          <p:cNvPicPr>
            <a:picLocks noChangeAspect="1"/>
          </p:cNvPicPr>
          <p:nvPr/>
        </p:nvPicPr>
        <p:blipFill>
          <a:blip r:embed="rId5"/>
          <a:stretch>
            <a:fillRect/>
          </a:stretch>
        </p:blipFill>
        <p:spPr>
          <a:xfrm>
            <a:off x="518169" y="4298119"/>
            <a:ext cx="5053176" cy="2257802"/>
          </a:xfrm>
          <a:prstGeom prst="rect">
            <a:avLst/>
          </a:prstGeom>
        </p:spPr>
      </p:pic>
    </p:spTree>
    <p:extLst>
      <p:ext uri="{BB962C8B-B14F-4D97-AF65-F5344CB8AC3E}">
        <p14:creationId xmlns:p14="http://schemas.microsoft.com/office/powerpoint/2010/main" val="22334690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BA99D46-43DB-4F83-9F56-57D87E8C94F6}"/>
              </a:ext>
            </a:extLst>
          </p:cNvPr>
          <p:cNvSpPr txBox="1"/>
          <p:nvPr/>
        </p:nvSpPr>
        <p:spPr>
          <a:xfrm>
            <a:off x="512435" y="755913"/>
            <a:ext cx="4505552" cy="149276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solidFill>
                  <a:schemeClr val="bg1"/>
                </a:solidFill>
                <a:ea typeface="+mj-ea"/>
                <a:cs typeface="+mj-cs"/>
              </a:rPr>
              <a:t>A random email from an old work colleague</a:t>
            </a:r>
          </a:p>
        </p:txBody>
      </p:sp>
      <p:sp>
        <p:nvSpPr>
          <p:cNvPr id="25" name="Freeform: Shape 24">
            <a:extLst>
              <a:ext uri="{FF2B5EF4-FFF2-40B4-BE49-F238E27FC236}">
                <a16:creationId xmlns:a16="http://schemas.microsoft.com/office/drawing/2014/main" id="{0277405F-0B4F-4418-B773-1B38814125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0E479A5-FA49-469F-8CA6-BF6B5ACA8ED4}"/>
              </a:ext>
            </a:extLst>
          </p:cNvPr>
          <p:cNvPicPr>
            <a:picLocks noChangeAspect="1"/>
          </p:cNvPicPr>
          <p:nvPr/>
        </p:nvPicPr>
        <p:blipFill>
          <a:blip r:embed="rId2"/>
          <a:stretch>
            <a:fillRect/>
          </a:stretch>
        </p:blipFill>
        <p:spPr>
          <a:xfrm>
            <a:off x="5697538" y="377659"/>
            <a:ext cx="3199074" cy="3010520"/>
          </a:xfrm>
          <a:prstGeom prst="rect">
            <a:avLst/>
          </a:prstGeom>
        </p:spPr>
      </p:pic>
      <p:pic>
        <p:nvPicPr>
          <p:cNvPr id="2" name="Picture 1">
            <a:extLst>
              <a:ext uri="{FF2B5EF4-FFF2-40B4-BE49-F238E27FC236}">
                <a16:creationId xmlns:a16="http://schemas.microsoft.com/office/drawing/2014/main" id="{45CBD0EF-C1A0-412D-BE7E-778C060BA8A7}"/>
              </a:ext>
            </a:extLst>
          </p:cNvPr>
          <p:cNvPicPr>
            <a:picLocks noChangeAspect="1"/>
          </p:cNvPicPr>
          <p:nvPr/>
        </p:nvPicPr>
        <p:blipFill rotWithShape="1">
          <a:blip r:embed="rId3"/>
          <a:srcRect l="105" r="5023"/>
          <a:stretch/>
        </p:blipFill>
        <p:spPr>
          <a:xfrm>
            <a:off x="7679508" y="3716867"/>
            <a:ext cx="3686766" cy="2387600"/>
          </a:xfrm>
          <a:prstGeom prst="rect">
            <a:avLst/>
          </a:prstGeom>
        </p:spPr>
      </p:pic>
      <p:sp>
        <p:nvSpPr>
          <p:cNvPr id="3" name="TextBox 2">
            <a:extLst>
              <a:ext uri="{FF2B5EF4-FFF2-40B4-BE49-F238E27FC236}">
                <a16:creationId xmlns:a16="http://schemas.microsoft.com/office/drawing/2014/main" id="{CC76D645-350D-4706-95E2-CB2CF19173E7}"/>
              </a:ext>
            </a:extLst>
          </p:cNvPr>
          <p:cNvSpPr txBox="1"/>
          <p:nvPr/>
        </p:nvSpPr>
        <p:spPr>
          <a:xfrm>
            <a:off x="1306286" y="1387928"/>
            <a:ext cx="5910943" cy="369332"/>
          </a:xfrm>
          <a:prstGeom prst="rect">
            <a:avLst/>
          </a:prstGeom>
          <a:noFill/>
        </p:spPr>
        <p:txBody>
          <a:bodyPr wrap="square" rtlCol="0">
            <a:spAutoFit/>
          </a:bodyPr>
          <a:lstStyle/>
          <a:p>
            <a:endParaRPr lang="en-NZ" dirty="0"/>
          </a:p>
        </p:txBody>
      </p:sp>
      <p:sp>
        <p:nvSpPr>
          <p:cNvPr id="6" name="TextBox 5">
            <a:extLst>
              <a:ext uri="{FF2B5EF4-FFF2-40B4-BE49-F238E27FC236}">
                <a16:creationId xmlns:a16="http://schemas.microsoft.com/office/drawing/2014/main" id="{544013AB-3CCF-405F-BEE4-95FF63812D7F}"/>
              </a:ext>
            </a:extLst>
          </p:cNvPr>
          <p:cNvSpPr txBox="1"/>
          <p:nvPr/>
        </p:nvSpPr>
        <p:spPr>
          <a:xfrm>
            <a:off x="1388052" y="2670876"/>
            <a:ext cx="2522764" cy="461665"/>
          </a:xfrm>
          <a:prstGeom prst="rect">
            <a:avLst/>
          </a:prstGeom>
          <a:noFill/>
        </p:spPr>
        <p:txBody>
          <a:bodyPr wrap="square" rtlCol="0">
            <a:spAutoFit/>
          </a:bodyPr>
          <a:lstStyle/>
          <a:p>
            <a:r>
              <a:rPr lang="en-GB" sz="2400" i="1" dirty="0">
                <a:solidFill>
                  <a:schemeClr val="accent2"/>
                </a:solidFill>
              </a:rPr>
              <a:t>followed by ….</a:t>
            </a:r>
            <a:endParaRPr lang="en-NZ" sz="2400" i="1" dirty="0">
              <a:solidFill>
                <a:schemeClr val="accent2"/>
              </a:solidFill>
            </a:endParaRPr>
          </a:p>
        </p:txBody>
      </p:sp>
      <p:sp>
        <p:nvSpPr>
          <p:cNvPr id="7" name="TextBox 6">
            <a:extLst>
              <a:ext uri="{FF2B5EF4-FFF2-40B4-BE49-F238E27FC236}">
                <a16:creationId xmlns:a16="http://schemas.microsoft.com/office/drawing/2014/main" id="{39987D9B-037C-4ECE-B1A1-5BFDA9651C98}"/>
              </a:ext>
            </a:extLst>
          </p:cNvPr>
          <p:cNvSpPr txBox="1"/>
          <p:nvPr/>
        </p:nvSpPr>
        <p:spPr>
          <a:xfrm>
            <a:off x="512435" y="3636606"/>
            <a:ext cx="4818844" cy="1754326"/>
          </a:xfrm>
          <a:prstGeom prst="rect">
            <a:avLst/>
          </a:prstGeom>
          <a:noFill/>
        </p:spPr>
        <p:txBody>
          <a:bodyPr wrap="square" rtlCol="0">
            <a:spAutoFit/>
          </a:bodyPr>
          <a:lstStyle/>
          <a:p>
            <a:r>
              <a:rPr lang="en-GB" sz="3600" dirty="0">
                <a:solidFill>
                  <a:schemeClr val="bg1"/>
                </a:solidFill>
              </a:rPr>
              <a:t>an unrelated random phone call from a retired </a:t>
            </a:r>
            <a:r>
              <a:rPr lang="en-GB" sz="3600" dirty="0" err="1">
                <a:solidFill>
                  <a:schemeClr val="bg1"/>
                </a:solidFill>
              </a:rPr>
              <a:t>Pathlab</a:t>
            </a:r>
            <a:r>
              <a:rPr lang="en-GB" sz="3600" dirty="0">
                <a:solidFill>
                  <a:schemeClr val="bg1"/>
                </a:solidFill>
              </a:rPr>
              <a:t> associate … </a:t>
            </a:r>
            <a:endParaRPr lang="en-NZ" sz="3600" dirty="0">
              <a:solidFill>
                <a:schemeClr val="bg1"/>
              </a:solidFill>
            </a:endParaRPr>
          </a:p>
        </p:txBody>
      </p:sp>
      <p:sp>
        <p:nvSpPr>
          <p:cNvPr id="8" name="TextBox 7">
            <a:extLst>
              <a:ext uri="{FF2B5EF4-FFF2-40B4-BE49-F238E27FC236}">
                <a16:creationId xmlns:a16="http://schemas.microsoft.com/office/drawing/2014/main" id="{C5E681A6-D952-43C3-9E04-9B4AC9059844}"/>
              </a:ext>
            </a:extLst>
          </p:cNvPr>
          <p:cNvSpPr txBox="1"/>
          <p:nvPr/>
        </p:nvSpPr>
        <p:spPr>
          <a:xfrm>
            <a:off x="1624693" y="5570468"/>
            <a:ext cx="6278411" cy="646331"/>
          </a:xfrm>
          <a:prstGeom prst="rect">
            <a:avLst/>
          </a:prstGeom>
          <a:noFill/>
        </p:spPr>
        <p:txBody>
          <a:bodyPr wrap="square" rtlCol="0">
            <a:spAutoFit/>
          </a:bodyPr>
          <a:lstStyle/>
          <a:p>
            <a:r>
              <a:rPr lang="en-GB" sz="3600" dirty="0">
                <a:solidFill>
                  <a:srgbClr val="FFFF00"/>
                </a:solidFill>
              </a:rPr>
              <a:t>Combined to change my life </a:t>
            </a:r>
            <a:endParaRPr lang="en-NZ" sz="3600" dirty="0">
              <a:solidFill>
                <a:srgbClr val="FFFF00"/>
              </a:solidFill>
            </a:endParaRPr>
          </a:p>
        </p:txBody>
      </p:sp>
    </p:spTree>
    <p:extLst>
      <p:ext uri="{BB962C8B-B14F-4D97-AF65-F5344CB8AC3E}">
        <p14:creationId xmlns:p14="http://schemas.microsoft.com/office/powerpoint/2010/main" val="234633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7D788E-2C1B-4EF4-8719-12613771FF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034AB-0316-4ED2-9302-85EB016194A7}"/>
              </a:ext>
            </a:extLst>
          </p:cNvPr>
          <p:cNvSpPr>
            <a:spLocks noGrp="1"/>
          </p:cNvSpPr>
          <p:nvPr>
            <p:ph type="title"/>
          </p:nvPr>
        </p:nvSpPr>
        <p:spPr>
          <a:xfrm>
            <a:off x="765443" y="2292520"/>
            <a:ext cx="6053558" cy="2424774"/>
          </a:xfrm>
        </p:spPr>
        <p:txBody>
          <a:bodyPr>
            <a:normAutofit/>
          </a:bodyPr>
          <a:lstStyle/>
          <a:p>
            <a:r>
              <a:rPr lang="en-GB" b="1" dirty="0">
                <a:solidFill>
                  <a:srgbClr val="FFFF00"/>
                </a:solidFill>
              </a:rPr>
              <a:t>Pros v. Cons </a:t>
            </a:r>
            <a:endParaRPr lang="en-NZ" b="1" dirty="0">
              <a:solidFill>
                <a:srgbClr val="FFFF00"/>
              </a:solidFill>
            </a:endParaRPr>
          </a:p>
        </p:txBody>
      </p:sp>
      <p:sp>
        <p:nvSpPr>
          <p:cNvPr id="16" name="Freeform: Shape 15">
            <a:extLst>
              <a:ext uri="{FF2B5EF4-FFF2-40B4-BE49-F238E27FC236}">
                <a16:creationId xmlns:a16="http://schemas.microsoft.com/office/drawing/2014/main" id="{7C54E824-C0F4-480B-BC88-689F50C45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8DEA6A1-FC5C-4E6E-BBBF-7E472949B3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AAAC3B-1954-46B7-BBAC-27DFF5B529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E28678-1BF0-4E47-86EF-A7BD9CE302F7}"/>
              </a:ext>
            </a:extLst>
          </p:cNvPr>
          <p:cNvSpPr>
            <a:spLocks noGrp="1"/>
          </p:cNvSpPr>
          <p:nvPr>
            <p:ph sz="half" idx="1"/>
          </p:nvPr>
        </p:nvSpPr>
        <p:spPr>
          <a:xfrm>
            <a:off x="4133877" y="525215"/>
            <a:ext cx="3296033" cy="1792281"/>
          </a:xfrm>
        </p:spPr>
        <p:txBody>
          <a:bodyPr anchor="ctr">
            <a:normAutofit fontScale="25000" lnSpcReduction="20000"/>
          </a:bodyPr>
          <a:lstStyle/>
          <a:p>
            <a:r>
              <a:rPr lang="en-GB" sz="8000" b="1" dirty="0"/>
              <a:t>Better work/life balance</a:t>
            </a:r>
          </a:p>
          <a:p>
            <a:r>
              <a:rPr lang="en-GB" sz="8000" b="1" dirty="0"/>
              <a:t>Same money</a:t>
            </a:r>
          </a:p>
          <a:p>
            <a:r>
              <a:rPr lang="en-GB" sz="8000" b="1" dirty="0"/>
              <a:t>Work somewhere that matched my values</a:t>
            </a:r>
          </a:p>
          <a:p>
            <a:r>
              <a:rPr lang="en-GB" sz="8000" b="1" dirty="0"/>
              <a:t>Challenge for me</a:t>
            </a:r>
          </a:p>
          <a:p>
            <a:r>
              <a:rPr lang="en-GB" sz="8000" b="1" dirty="0"/>
              <a:t>House prices better … reduce my mortgage</a:t>
            </a:r>
          </a:p>
          <a:p>
            <a:pPr marL="0" indent="0">
              <a:buNone/>
            </a:pPr>
            <a:endParaRPr lang="en-GB" sz="1900" dirty="0"/>
          </a:p>
        </p:txBody>
      </p:sp>
      <p:sp>
        <p:nvSpPr>
          <p:cNvPr id="22" name="Freeform: Shape 21">
            <a:extLst>
              <a:ext uri="{FF2B5EF4-FFF2-40B4-BE49-F238E27FC236}">
                <a16:creationId xmlns:a16="http://schemas.microsoft.com/office/drawing/2014/main" id="{A5AD6500-BB62-4AAC-9D2F-C10DDC90CB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B4D5F9D9-0CC1-40B3-A53C-5A809AF10620}"/>
              </a:ext>
            </a:extLst>
          </p:cNvPr>
          <p:cNvSpPr>
            <a:spLocks noGrp="1"/>
          </p:cNvSpPr>
          <p:nvPr>
            <p:ph sz="half" idx="2"/>
          </p:nvPr>
        </p:nvSpPr>
        <p:spPr>
          <a:xfrm>
            <a:off x="8209445" y="3348384"/>
            <a:ext cx="4018904" cy="3200315"/>
          </a:xfrm>
        </p:spPr>
        <p:txBody>
          <a:bodyPr anchor="ctr">
            <a:normAutofit fontScale="25000" lnSpcReduction="20000"/>
          </a:bodyPr>
          <a:lstStyle/>
          <a:p>
            <a:r>
              <a:rPr lang="en-GB" sz="8000" b="1" dirty="0"/>
              <a:t>Family still in Wellington</a:t>
            </a:r>
          </a:p>
          <a:p>
            <a:r>
              <a:rPr lang="en-GB" sz="8000" b="1" dirty="0"/>
              <a:t>Didn’t know anyone in New Plymouth</a:t>
            </a:r>
          </a:p>
          <a:p>
            <a:r>
              <a:rPr lang="en-GB" sz="8000" b="1" dirty="0"/>
              <a:t>Friends still in Wellington – made over a lifetime</a:t>
            </a:r>
          </a:p>
          <a:p>
            <a:r>
              <a:rPr lang="en-GB" sz="8000" b="1" dirty="0"/>
              <a:t>Can I still support the Hurricanes and the Pulse?? </a:t>
            </a:r>
          </a:p>
          <a:p>
            <a:r>
              <a:rPr lang="en-GB" sz="8000" b="1" dirty="0"/>
              <a:t>NEVER LIVED ANYWHERE ELSE</a:t>
            </a:r>
          </a:p>
          <a:p>
            <a:endParaRPr lang="en-GB" sz="8000" b="1" dirty="0"/>
          </a:p>
          <a:p>
            <a:endParaRPr lang="en-GB" sz="8000" b="1" dirty="0"/>
          </a:p>
          <a:p>
            <a:endParaRPr lang="en-NZ" sz="1900" i="1" dirty="0"/>
          </a:p>
        </p:txBody>
      </p:sp>
      <p:sp>
        <p:nvSpPr>
          <p:cNvPr id="6" name="Smiley Face 5">
            <a:extLst>
              <a:ext uri="{FF2B5EF4-FFF2-40B4-BE49-F238E27FC236}">
                <a16:creationId xmlns:a16="http://schemas.microsoft.com/office/drawing/2014/main" id="{F114BD6C-03CF-4911-85F9-9EC1BC4E34F3}"/>
              </a:ext>
            </a:extLst>
          </p:cNvPr>
          <p:cNvSpPr/>
          <p:nvPr/>
        </p:nvSpPr>
        <p:spPr>
          <a:xfrm>
            <a:off x="1189703" y="3244645"/>
            <a:ext cx="4571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rrow: Striped Right 8">
            <a:extLst>
              <a:ext uri="{FF2B5EF4-FFF2-40B4-BE49-F238E27FC236}">
                <a16:creationId xmlns:a16="http://schemas.microsoft.com/office/drawing/2014/main" id="{0A58EE7D-25C7-4319-8BC2-7B492138EC50}"/>
              </a:ext>
            </a:extLst>
          </p:cNvPr>
          <p:cNvSpPr/>
          <p:nvPr/>
        </p:nvSpPr>
        <p:spPr>
          <a:xfrm>
            <a:off x="2533321" y="3651956"/>
            <a:ext cx="5594555" cy="24569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rgbClr val="92D050"/>
                </a:solidFill>
              </a:rPr>
              <a:t>Was I ready to move out of my comfort zone?</a:t>
            </a:r>
            <a:endParaRPr lang="en-NZ" sz="2800" dirty="0">
              <a:solidFill>
                <a:srgbClr val="92D050"/>
              </a:solidFill>
            </a:endParaRPr>
          </a:p>
        </p:txBody>
      </p:sp>
    </p:spTree>
    <p:extLst>
      <p:ext uri="{BB962C8B-B14F-4D97-AF65-F5344CB8AC3E}">
        <p14:creationId xmlns:p14="http://schemas.microsoft.com/office/powerpoint/2010/main" val="12725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3A397E3E-B90C-4D82-BAAA-36F7AC6A45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a:extLst>
              <a:ext uri="{FF2B5EF4-FFF2-40B4-BE49-F238E27FC236}">
                <a16:creationId xmlns:a16="http://schemas.microsoft.com/office/drawing/2014/main" id="{0F0C2E5D-B08F-4A99-9D15-59D33148FE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16" name="Group 115">
              <a:extLst>
                <a:ext uri="{FF2B5EF4-FFF2-40B4-BE49-F238E27FC236}">
                  <a16:creationId xmlns:a16="http://schemas.microsoft.com/office/drawing/2014/main" id="{07B8F35D-FB89-4C40-8A99-E46DDA021326}"/>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20" name="Freeform: Shape 119">
                <a:extLst>
                  <a:ext uri="{FF2B5EF4-FFF2-40B4-BE49-F238E27FC236}">
                    <a16:creationId xmlns:a16="http://schemas.microsoft.com/office/drawing/2014/main" id="{E16C8D8F-10E9-4498-ABDB-0F923F8B68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1" name="Freeform: Shape 120">
                <a:extLst>
                  <a:ext uri="{FF2B5EF4-FFF2-40B4-BE49-F238E27FC236}">
                    <a16:creationId xmlns:a16="http://schemas.microsoft.com/office/drawing/2014/main" id="{1E5A83E3-8A11-4492-BB6E-F5F2240316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17" name="Group 116">
              <a:extLst>
                <a:ext uri="{FF2B5EF4-FFF2-40B4-BE49-F238E27FC236}">
                  <a16:creationId xmlns:a16="http://schemas.microsoft.com/office/drawing/2014/main" id="{55FC669C-CD13-4F4A-AFFF-4029D34F2DBA}"/>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18" name="Freeform: Shape 117">
                <a:extLst>
                  <a:ext uri="{FF2B5EF4-FFF2-40B4-BE49-F238E27FC236}">
                    <a16:creationId xmlns:a16="http://schemas.microsoft.com/office/drawing/2014/main" id="{6617B5AA-8A0D-41D3-B2EF-8BC53E3B7D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19" name="Freeform: Shape 118">
                <a:extLst>
                  <a:ext uri="{FF2B5EF4-FFF2-40B4-BE49-F238E27FC236}">
                    <a16:creationId xmlns:a16="http://schemas.microsoft.com/office/drawing/2014/main" id="{572EB308-9A4E-4332-A908-22F2978D75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23" name="Group 122">
            <a:extLst>
              <a:ext uri="{FF2B5EF4-FFF2-40B4-BE49-F238E27FC236}">
                <a16:creationId xmlns:a16="http://schemas.microsoft.com/office/drawing/2014/main" id="{5499343D-E927-41D0-B997-E44A300C68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25" y="1119591"/>
            <a:ext cx="4965868" cy="4598497"/>
            <a:chOff x="579725" y="1119591"/>
            <a:chExt cx="4965868" cy="4598497"/>
          </a:xfrm>
        </p:grpSpPr>
        <p:sp>
          <p:nvSpPr>
            <p:cNvPr id="124" name="Rectangle 123">
              <a:extLst>
                <a:ext uri="{FF2B5EF4-FFF2-40B4-BE49-F238E27FC236}">
                  <a16:creationId xmlns:a16="http://schemas.microsoft.com/office/drawing/2014/main" id="{2C1D3151-5F97-4860-B56C-C98BD62CC2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AD33695-C117-4AEE-9AF5-65F13C6CC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ectangle 126">
            <a:extLst>
              <a:ext uri="{FF2B5EF4-FFF2-40B4-BE49-F238E27FC236}">
                <a16:creationId xmlns:a16="http://schemas.microsoft.com/office/drawing/2014/main" id="{90A7F83A-9728-4030-8E45-9ECF1ABCCC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59A155-5658-4CD1-A989-C43FAFFD5632}"/>
              </a:ext>
            </a:extLst>
          </p:cNvPr>
          <p:cNvSpPr txBox="1"/>
          <p:nvPr/>
        </p:nvSpPr>
        <p:spPr>
          <a:xfrm>
            <a:off x="838200" y="1254952"/>
            <a:ext cx="4324642" cy="29396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chemeClr val="bg1"/>
                </a:solidFill>
                <a:latin typeface="+mj-lt"/>
                <a:ea typeface="+mj-ea"/>
                <a:cs typeface="+mj-cs"/>
              </a:rPr>
              <a:t>Feel the fear and do it anyway</a:t>
            </a:r>
          </a:p>
        </p:txBody>
      </p:sp>
      <p:pic>
        <p:nvPicPr>
          <p:cNvPr id="4" name="Picture 3">
            <a:extLst>
              <a:ext uri="{FF2B5EF4-FFF2-40B4-BE49-F238E27FC236}">
                <a16:creationId xmlns:a16="http://schemas.microsoft.com/office/drawing/2014/main" id="{48B1DB36-28A7-4B70-9FA8-6FDF55C72AD8}"/>
              </a:ext>
            </a:extLst>
          </p:cNvPr>
          <p:cNvPicPr>
            <a:picLocks noChangeAspect="1"/>
          </p:cNvPicPr>
          <p:nvPr/>
        </p:nvPicPr>
        <p:blipFill rotWithShape="1">
          <a:blip r:embed="rId2"/>
          <a:srcRect r="3" b="2124"/>
          <a:stretch/>
        </p:blipFill>
        <p:spPr>
          <a:xfrm>
            <a:off x="6094114" y="1321031"/>
            <a:ext cx="5428611" cy="4210940"/>
          </a:xfrm>
          <a:prstGeom prst="rect">
            <a:avLst/>
          </a:prstGeom>
          <a:ln w="28575">
            <a:noFill/>
          </a:ln>
        </p:spPr>
      </p:pic>
      <p:sp>
        <p:nvSpPr>
          <p:cNvPr id="129" name="Freeform: Shape 128">
            <a:extLst>
              <a:ext uri="{FF2B5EF4-FFF2-40B4-BE49-F238E27FC236}">
                <a16:creationId xmlns:a16="http://schemas.microsoft.com/office/drawing/2014/main" id="{A2B5CBEA-F125-49B6-8335-227C325B11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Freeform: Shape 130">
            <a:extLst>
              <a:ext uri="{FF2B5EF4-FFF2-40B4-BE49-F238E27FC236}">
                <a16:creationId xmlns:a16="http://schemas.microsoft.com/office/drawing/2014/main" id="{FEA9761C-7BB2-45E5-A5DB-A0B3536245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Oval 132">
            <a:extLst>
              <a:ext uri="{FF2B5EF4-FFF2-40B4-BE49-F238E27FC236}">
                <a16:creationId xmlns:a16="http://schemas.microsoft.com/office/drawing/2014/main" id="{4D1A5E71-B6B6-486A-8CDC-C7ABD9B90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a:extLst>
              <a:ext uri="{FF2B5EF4-FFF2-40B4-BE49-F238E27FC236}">
                <a16:creationId xmlns:a16="http://schemas.microsoft.com/office/drawing/2014/main" id="{8E44D629-6B8E-4D88-A77E-149C0ED034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7" name="Graphic 185">
            <a:extLst>
              <a:ext uri="{FF2B5EF4-FFF2-40B4-BE49-F238E27FC236}">
                <a16:creationId xmlns:a16="http://schemas.microsoft.com/office/drawing/2014/main" id="{FB9739EB-7F66-433D-841F-AB3CD18700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138" name="Freeform: Shape 137">
              <a:extLst>
                <a:ext uri="{FF2B5EF4-FFF2-40B4-BE49-F238E27FC236}">
                  <a16:creationId xmlns:a16="http://schemas.microsoft.com/office/drawing/2014/main" id="{104F2BBD-A005-4DCB-9566-F2351050BE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B00DEC7-198B-49D1-98FD-018F3ECFCF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14DFC82-B3B3-468E-91B3-1302CFC684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3250EFE-214E-4B8E-AF96-036A514FF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058EBE-D4A5-4C43-B170-6A451F87A7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144" name="Graphic 185">
            <a:extLst>
              <a:ext uri="{FF2B5EF4-FFF2-40B4-BE49-F238E27FC236}">
                <a16:creationId xmlns:a16="http://schemas.microsoft.com/office/drawing/2014/main" id="{8B6BCBAB-41A5-4D6D-8C9B-55E3AA6FCC2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145" name="Freeform: Shape 144">
              <a:extLst>
                <a:ext uri="{FF2B5EF4-FFF2-40B4-BE49-F238E27FC236}">
                  <a16:creationId xmlns:a16="http://schemas.microsoft.com/office/drawing/2014/main" id="{755217F1-B506-4443-A399-CFFA441CD6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8C0F31-7A0C-4630-A379-0B4719A1F7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2D43873-56D9-4AC1-AB59-A1E78D6797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2197D5-22E1-47CC-83CF-9E64CCD57C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05DC5D97-506B-47F6-B9A7-D8FA26C885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1057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34391-619D-4424-9CAD-83A932D8B8DB}"/>
              </a:ext>
            </a:extLst>
          </p:cNvPr>
          <p:cNvPicPr>
            <a:picLocks noChangeAspect="1"/>
          </p:cNvPicPr>
          <p:nvPr/>
        </p:nvPicPr>
        <p:blipFill rotWithShape="1">
          <a:blip r:embed="rId2"/>
          <a:srcRect t="5592" r="-1" b="-1"/>
          <a:stretch/>
        </p:blipFill>
        <p:spPr>
          <a:xfrm>
            <a:off x="321733" y="321733"/>
            <a:ext cx="11548534" cy="6214534"/>
          </a:xfrm>
          <a:prstGeom prst="rect">
            <a:avLst/>
          </a:prstGeom>
        </p:spPr>
      </p:pic>
    </p:spTree>
    <p:extLst>
      <p:ext uri="{BB962C8B-B14F-4D97-AF65-F5344CB8AC3E}">
        <p14:creationId xmlns:p14="http://schemas.microsoft.com/office/powerpoint/2010/main" val="19782959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05D939-00C4-4F2E-9797-3170DD04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EE4E44-1403-472B-8C01-D354CB8F5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4314382-3ECB-46C3-83CD-33BB973F9BA8}"/>
              </a:ext>
            </a:extLst>
          </p:cNvPr>
          <p:cNvPicPr>
            <a:picLocks noChangeAspect="1"/>
          </p:cNvPicPr>
          <p:nvPr/>
        </p:nvPicPr>
        <p:blipFill rotWithShape="1">
          <a:blip r:embed="rId2"/>
          <a:srcRect l="19709" r="27115" b="-1"/>
          <a:stretch/>
        </p:blipFill>
        <p:spPr>
          <a:xfrm>
            <a:off x="6421035" y="643467"/>
            <a:ext cx="5129784" cy="5571066"/>
          </a:xfrm>
          <a:prstGeom prst="rect">
            <a:avLst/>
          </a:prstGeom>
        </p:spPr>
      </p:pic>
      <p:sp>
        <p:nvSpPr>
          <p:cNvPr id="23" name="Rectangle 22">
            <a:extLst>
              <a:ext uri="{FF2B5EF4-FFF2-40B4-BE49-F238E27FC236}">
                <a16:creationId xmlns:a16="http://schemas.microsoft.com/office/drawing/2014/main" id="{583CCE40-4C5F-42D3-86D9-7892AD1E9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1C9C91-925C-4A69-B86F-88D7B29279CD}"/>
              </a:ext>
            </a:extLst>
          </p:cNvPr>
          <p:cNvPicPr>
            <a:picLocks noChangeAspect="1"/>
          </p:cNvPicPr>
          <p:nvPr/>
        </p:nvPicPr>
        <p:blipFill rotWithShape="1">
          <a:blip r:embed="rId3"/>
          <a:srcRect l="33790" r="25695" b="1"/>
          <a:stretch/>
        </p:blipFill>
        <p:spPr>
          <a:xfrm>
            <a:off x="641180" y="643467"/>
            <a:ext cx="5129784" cy="5571066"/>
          </a:xfrm>
          <a:prstGeom prst="rect">
            <a:avLst/>
          </a:prstGeom>
        </p:spPr>
      </p:pic>
    </p:spTree>
    <p:extLst>
      <p:ext uri="{BB962C8B-B14F-4D97-AF65-F5344CB8AC3E}">
        <p14:creationId xmlns:p14="http://schemas.microsoft.com/office/powerpoint/2010/main" val="294544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55DFF0-A24F-4EE8-ABAC-201D658121E0}"/>
              </a:ext>
            </a:extLst>
          </p:cNvPr>
          <p:cNvPicPr>
            <a:picLocks noChangeAspect="1"/>
          </p:cNvPicPr>
          <p:nvPr/>
        </p:nvPicPr>
        <p:blipFill>
          <a:blip r:embed="rId2"/>
          <a:stretch>
            <a:fillRect/>
          </a:stretch>
        </p:blipFill>
        <p:spPr>
          <a:xfrm>
            <a:off x="1234360" y="456986"/>
            <a:ext cx="9547952" cy="5943600"/>
          </a:xfrm>
          <a:prstGeom prst="rect">
            <a:avLst/>
          </a:prstGeom>
        </p:spPr>
      </p:pic>
      <p:sp>
        <p:nvSpPr>
          <p:cNvPr id="6" name="Oval 5">
            <a:extLst>
              <a:ext uri="{FF2B5EF4-FFF2-40B4-BE49-F238E27FC236}">
                <a16:creationId xmlns:a16="http://schemas.microsoft.com/office/drawing/2014/main" id="{DFD9F8DD-E3DE-4E24-B2F9-F614139BCE64}"/>
              </a:ext>
            </a:extLst>
          </p:cNvPr>
          <p:cNvSpPr/>
          <p:nvPr/>
        </p:nvSpPr>
        <p:spPr>
          <a:xfrm>
            <a:off x="1731696" y="1019596"/>
            <a:ext cx="2686555" cy="944054"/>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BE4C8760-AFB3-40CF-AC1C-FC7CDA4B6B39}"/>
              </a:ext>
            </a:extLst>
          </p:cNvPr>
          <p:cNvSpPr/>
          <p:nvPr/>
        </p:nvSpPr>
        <p:spPr>
          <a:xfrm>
            <a:off x="3754704" y="2526260"/>
            <a:ext cx="490693" cy="781817"/>
          </a:xfrm>
          <a:prstGeom prst="rect">
            <a:avLst/>
          </a:prstGeom>
        </p:spPr>
        <p:txBody>
          <a:bodyPr wrap="squar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3939986A-E0C3-4A53-8FDD-5F6EE552AB49}"/>
              </a:ext>
            </a:extLst>
          </p:cNvPr>
          <p:cNvSpPr/>
          <p:nvPr/>
        </p:nvSpPr>
        <p:spPr>
          <a:xfrm>
            <a:off x="3754704" y="3428786"/>
            <a:ext cx="338293" cy="816827"/>
          </a:xfrm>
          <a:prstGeom prst="rect">
            <a:avLst/>
          </a:prstGeom>
        </p:spPr>
        <p:txBody>
          <a:bodyPr wrap="squar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1D060886-4FE2-4645-A35C-DBE29788A301}"/>
              </a:ext>
            </a:extLst>
          </p:cNvPr>
          <p:cNvSpPr/>
          <p:nvPr/>
        </p:nvSpPr>
        <p:spPr>
          <a:xfrm>
            <a:off x="3754704" y="4423832"/>
            <a:ext cx="490693" cy="781817"/>
          </a:xfrm>
          <a:prstGeom prst="rect">
            <a:avLst/>
          </a:prstGeom>
        </p:spPr>
        <p:txBody>
          <a:bodyPr wrap="squar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AA47D159-3A95-4BE3-9ED1-CBEAD85A2287}"/>
              </a:ext>
            </a:extLst>
          </p:cNvPr>
          <p:cNvSpPr/>
          <p:nvPr/>
        </p:nvSpPr>
        <p:spPr>
          <a:xfrm>
            <a:off x="3754704" y="5316970"/>
            <a:ext cx="490693" cy="781817"/>
          </a:xfrm>
          <a:prstGeom prst="rect">
            <a:avLst/>
          </a:prstGeom>
        </p:spPr>
        <p:txBody>
          <a:bodyPr wrap="squar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8234A04-B37F-42B2-8AA6-70A1BEF95DCE}"/>
              </a:ext>
            </a:extLst>
          </p:cNvPr>
          <p:cNvSpPr/>
          <p:nvPr/>
        </p:nvSpPr>
        <p:spPr>
          <a:xfrm>
            <a:off x="1813038" y="5409912"/>
            <a:ext cx="184731" cy="595932"/>
          </a:xfrm>
          <a:prstGeom prst="rect">
            <a:avLst/>
          </a:prstGeom>
        </p:spPr>
        <p:txBody>
          <a:bodyPr wrap="none">
            <a:spAutoFit/>
          </a:bodyPr>
          <a:lstStyle/>
          <a:p>
            <a:pPr>
              <a:lnSpc>
                <a:spcPct val="107000"/>
              </a:lnSpc>
              <a:spcAft>
                <a:spcPts val="800"/>
              </a:spcAft>
            </a:pPr>
            <a:endParaRPr lang="en-NZ"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Hexagon 18">
            <a:extLst>
              <a:ext uri="{FF2B5EF4-FFF2-40B4-BE49-F238E27FC236}">
                <a16:creationId xmlns:a16="http://schemas.microsoft.com/office/drawing/2014/main" id="{FD64C019-6B8D-418B-99E0-0FB6411C592E}"/>
              </a:ext>
            </a:extLst>
          </p:cNvPr>
          <p:cNvSpPr/>
          <p:nvPr/>
        </p:nvSpPr>
        <p:spPr>
          <a:xfrm>
            <a:off x="5041338" y="849664"/>
            <a:ext cx="2079653" cy="1262357"/>
          </a:xfrm>
          <a:prstGeom prst="hexagon">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7923FCC1-330F-4B3C-9E4E-E9E1D9460719}"/>
              </a:ext>
            </a:extLst>
          </p:cNvPr>
          <p:cNvSpPr/>
          <p:nvPr/>
        </p:nvSpPr>
        <p:spPr>
          <a:xfrm>
            <a:off x="4135246" y="5346245"/>
            <a:ext cx="397866" cy="685124"/>
          </a:xfrm>
          <a:prstGeom prst="rect">
            <a:avLst/>
          </a:prstGeom>
        </p:spPr>
        <p:txBody>
          <a:bodyPr wrap="none">
            <a:spAutoFit/>
          </a:bodyPr>
          <a:lstStyle/>
          <a:p>
            <a:pPr>
              <a:lnSpc>
                <a:spcPct val="107000"/>
              </a:lnSpc>
              <a:spcAft>
                <a:spcPts val="800"/>
              </a:spcAft>
            </a:pP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endParaRPr lang="en-NZ"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20A57663-1D6F-4C85-BE61-63BC24BDC977}"/>
              </a:ext>
            </a:extLst>
          </p:cNvPr>
          <p:cNvSpPr/>
          <p:nvPr/>
        </p:nvSpPr>
        <p:spPr>
          <a:xfrm>
            <a:off x="6875644" y="2903647"/>
            <a:ext cx="490693" cy="781817"/>
          </a:xfrm>
          <a:prstGeom prst="rect">
            <a:avLst/>
          </a:prstGeom>
        </p:spPr>
        <p:txBody>
          <a:bodyPr wrap="squar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4BD889F4-EAC6-4640-BC5C-A9839EC1E6CD}"/>
              </a:ext>
            </a:extLst>
          </p:cNvPr>
          <p:cNvSpPr/>
          <p:nvPr/>
        </p:nvSpPr>
        <p:spPr>
          <a:xfrm>
            <a:off x="6875644" y="4086181"/>
            <a:ext cx="490693" cy="781817"/>
          </a:xfrm>
          <a:prstGeom prst="rect">
            <a:avLst/>
          </a:prstGeom>
        </p:spPr>
        <p:txBody>
          <a:bodyPr wrap="squar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341FFF5-922C-4E98-973C-D60FCE63327F}"/>
              </a:ext>
            </a:extLst>
          </p:cNvPr>
          <p:cNvSpPr/>
          <p:nvPr/>
        </p:nvSpPr>
        <p:spPr>
          <a:xfrm>
            <a:off x="5997358" y="5390804"/>
            <a:ext cx="184731" cy="233975"/>
          </a:xfrm>
          <a:prstGeom prst="rect">
            <a:avLst/>
          </a:prstGeom>
        </p:spPr>
        <p:txBody>
          <a:bodyPr wrap="none">
            <a:spAutoFit/>
          </a:bodyPr>
          <a:lstStyle/>
          <a:p>
            <a:pPr>
              <a:lnSpc>
                <a:spcPct val="107000"/>
              </a:lnSpc>
              <a:spcAft>
                <a:spcPts val="800"/>
              </a:spcAft>
            </a:pP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93E0A600-FE53-431D-B391-1FE66E60557F}"/>
              </a:ext>
            </a:extLst>
          </p:cNvPr>
          <p:cNvSpPr/>
          <p:nvPr/>
        </p:nvSpPr>
        <p:spPr>
          <a:xfrm>
            <a:off x="6008336" y="4440960"/>
            <a:ext cx="184731" cy="233975"/>
          </a:xfrm>
          <a:prstGeom prst="rect">
            <a:avLst/>
          </a:prstGeom>
        </p:spPr>
        <p:txBody>
          <a:bodyPr wrap="none">
            <a:spAutoFit/>
          </a:bodyPr>
          <a:lstStyle/>
          <a:p>
            <a:pPr>
              <a:lnSpc>
                <a:spcPct val="107000"/>
              </a:lnSpc>
              <a:spcAft>
                <a:spcPts val="800"/>
              </a:spcAft>
            </a:pP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60A27DCF-2887-473A-94C0-BE1777CD25B3}"/>
              </a:ext>
            </a:extLst>
          </p:cNvPr>
          <p:cNvSpPr/>
          <p:nvPr/>
        </p:nvSpPr>
        <p:spPr>
          <a:xfrm>
            <a:off x="6875644" y="5159110"/>
            <a:ext cx="617477" cy="781817"/>
          </a:xfrm>
          <a:prstGeom prst="rect">
            <a:avLst/>
          </a:prstGeom>
        </p:spPr>
        <p:txBody>
          <a:bodyPr wrap="none">
            <a:spAutoFit/>
          </a:bodyPr>
          <a:lstStyle/>
          <a:p>
            <a:pPr>
              <a:lnSpc>
                <a:spcPct val="107000"/>
              </a:lnSpc>
              <a:spcAft>
                <a:spcPts val="800"/>
              </a:spcAft>
            </a:pPr>
            <a:r>
              <a:rPr lang="en-NZ"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1BC3D70E-03AB-4A18-8663-412982E4B554}"/>
              </a:ext>
            </a:extLst>
          </p:cNvPr>
          <p:cNvSpPr/>
          <p:nvPr/>
        </p:nvSpPr>
        <p:spPr>
          <a:xfrm>
            <a:off x="5977801" y="5400225"/>
            <a:ext cx="1070614" cy="388696"/>
          </a:xfrm>
          <a:prstGeom prst="rect">
            <a:avLst/>
          </a:prstGeom>
        </p:spPr>
        <p:txBody>
          <a:bodyPr wrap="none">
            <a:spAutoFit/>
          </a:bodyPr>
          <a:lstStyle/>
          <a:p>
            <a:pPr>
              <a:lnSpc>
                <a:spcPct val="107000"/>
              </a:lnSpc>
              <a:spcAft>
                <a:spcPts val="800"/>
              </a:spcAft>
            </a:pPr>
            <a:r>
              <a:rPr lang="en-GB" dirty="0">
                <a:solidFill>
                  <a:srgbClr val="7030A0"/>
                </a:solidFill>
                <a:latin typeface="Calibri" panose="020F0502020204030204" pitchFamily="34" charset="0"/>
                <a:ea typeface="Calibri" panose="020F0502020204030204" pitchFamily="34" charset="0"/>
                <a:cs typeface="Times New Roman" panose="02020603050405020304" pitchFamily="18" charset="0"/>
              </a:rPr>
              <a:t>Yes but …</a:t>
            </a:r>
            <a:endParaRPr lang="en-NZ"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Star: 7 Points 30">
            <a:extLst>
              <a:ext uri="{FF2B5EF4-FFF2-40B4-BE49-F238E27FC236}">
                <a16:creationId xmlns:a16="http://schemas.microsoft.com/office/drawing/2014/main" id="{24B52198-2CFC-4ED3-9237-9E1AABF28D4A}"/>
              </a:ext>
            </a:extLst>
          </p:cNvPr>
          <p:cNvSpPr/>
          <p:nvPr/>
        </p:nvSpPr>
        <p:spPr>
          <a:xfrm>
            <a:off x="7366337" y="347958"/>
            <a:ext cx="3630739" cy="3196354"/>
          </a:xfrm>
          <a:prstGeom prst="star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865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nodePh="1">
                                  <p:stCondLst>
                                    <p:cond delay="0"/>
                                  </p:stCondLst>
                                  <p:endCondLst>
                                    <p:cond evt="begin" delay="0">
                                      <p:tn val="59"/>
                                    </p:cond>
                                  </p:endCondLst>
                                  <p:childTnLst>
                                    <p:set>
                                      <p:cBhvr>
                                        <p:cTn id="60" dur="1" fill="hold">
                                          <p:stCondLst>
                                            <p:cond delay="0"/>
                                          </p:stCondLst>
                                        </p:cTn>
                                        <p:tgtEl>
                                          <p:spTgt spid="24">
                                            <p:txEl>
                                              <p:pRg st="0" end="0"/>
                                            </p:txEl>
                                          </p:spTgt>
                                        </p:tgtEl>
                                        <p:attrNameLst>
                                          <p:attrName>style.visibility</p:attrName>
                                        </p:attrNameLst>
                                      </p:cBhvr>
                                      <p:to>
                                        <p:strVal val="visible"/>
                                      </p:to>
                                    </p:set>
                                    <p:animEffect transition="in" filter="fade">
                                      <p:cBhvr>
                                        <p:cTn id="61" dur="1000"/>
                                        <p:tgtEl>
                                          <p:spTgt spid="24">
                                            <p:txEl>
                                              <p:pRg st="0" end="0"/>
                                            </p:txEl>
                                          </p:spTgt>
                                        </p:tgtEl>
                                      </p:cBhvr>
                                    </p:animEffect>
                                    <p:anim calcmode="lin" valueType="num">
                                      <p:cBhvr>
                                        <p:cTn id="62"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fade">
                                      <p:cBhvr>
                                        <p:cTn id="72" dur="1000"/>
                                        <p:tgtEl>
                                          <p:spTgt spid="29">
                                            <p:txEl>
                                              <p:pRg st="0" end="0"/>
                                            </p:txEl>
                                          </p:spTgt>
                                        </p:tgtEl>
                                      </p:cBhvr>
                                    </p:animEffect>
                                    <p:anim calcmode="lin" valueType="num">
                                      <p:cBhvr>
                                        <p:cTn id="7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ircle(in)">
                                      <p:cBhvr>
                                        <p:cTn id="7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7" grpId="0"/>
      <p:bldP spid="19" grpId="0" animBg="1"/>
      <p:bldP spid="20" grpId="0"/>
      <p:bldP spid="21" grpId="0"/>
      <p:bldP spid="22"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79DA5-0488-4CD2-9E2B-8EC62D43BE14}"/>
              </a:ext>
            </a:extLst>
          </p:cNvPr>
          <p:cNvSpPr txBox="1"/>
          <p:nvPr/>
        </p:nvSpPr>
        <p:spPr>
          <a:xfrm>
            <a:off x="2725708" y="315143"/>
            <a:ext cx="8303736" cy="4216539"/>
          </a:xfrm>
          <a:prstGeom prst="rect">
            <a:avLst/>
          </a:prstGeom>
          <a:noFill/>
        </p:spPr>
        <p:txBody>
          <a:bodyPr wrap="square" rtlCol="0">
            <a:spAutoFit/>
          </a:bodyPr>
          <a:lstStyle/>
          <a:p>
            <a:r>
              <a:rPr lang="en-GB" sz="2800" dirty="0">
                <a:solidFill>
                  <a:schemeClr val="bg1"/>
                </a:solidFill>
              </a:rPr>
              <a:t>My change management plan for starting my new role:</a:t>
            </a:r>
          </a:p>
          <a:p>
            <a:endParaRPr lang="en-GB" sz="2400" dirty="0">
              <a:solidFill>
                <a:schemeClr val="bg1"/>
              </a:solidFill>
            </a:endParaRPr>
          </a:p>
          <a:p>
            <a:pPr marL="742950" lvl="1" indent="-285750">
              <a:buFont typeface="Arial" panose="020B0604020202020204" pitchFamily="34" charset="0"/>
              <a:buChar char="•"/>
            </a:pPr>
            <a:r>
              <a:rPr lang="en-GB" sz="2400" dirty="0">
                <a:solidFill>
                  <a:schemeClr val="bg1"/>
                </a:solidFill>
              </a:rPr>
              <a:t>Get to know the nurses</a:t>
            </a:r>
          </a:p>
          <a:p>
            <a:pPr marL="742950" lvl="1" indent="-285750">
              <a:buFont typeface="Arial" panose="020B0604020202020204" pitchFamily="34" charset="0"/>
              <a:buChar char="•"/>
            </a:pPr>
            <a:r>
              <a:rPr lang="en-GB" sz="2400" dirty="0">
                <a:solidFill>
                  <a:schemeClr val="bg1"/>
                </a:solidFill>
              </a:rPr>
              <a:t>Ask them what was working, what they thought needed changing</a:t>
            </a:r>
          </a:p>
          <a:p>
            <a:pPr marL="742950" lvl="1" indent="-285750">
              <a:buFont typeface="Arial" panose="020B0604020202020204" pitchFamily="34" charset="0"/>
              <a:buChar char="•"/>
            </a:pPr>
            <a:r>
              <a:rPr lang="en-GB" sz="2400" dirty="0">
                <a:solidFill>
                  <a:schemeClr val="bg1"/>
                </a:solidFill>
              </a:rPr>
              <a:t>Ask how I could help improve things</a:t>
            </a:r>
          </a:p>
          <a:p>
            <a:pPr marL="742950" lvl="1" indent="-285750">
              <a:buFont typeface="Arial" panose="020B0604020202020204" pitchFamily="34" charset="0"/>
              <a:buChar char="•"/>
            </a:pPr>
            <a:r>
              <a:rPr lang="en-GB" sz="2400" dirty="0">
                <a:solidFill>
                  <a:schemeClr val="bg1"/>
                </a:solidFill>
              </a:rPr>
              <a:t>Ask what they needed from me</a:t>
            </a:r>
          </a:p>
          <a:p>
            <a:pPr marL="742950" lvl="1" indent="-285750">
              <a:buFont typeface="Arial" panose="020B0604020202020204" pitchFamily="34" charset="0"/>
              <a:buChar char="•"/>
            </a:pPr>
            <a:r>
              <a:rPr lang="en-GB" sz="2400" dirty="0">
                <a:solidFill>
                  <a:schemeClr val="bg1"/>
                </a:solidFill>
              </a:rPr>
              <a:t>Get the nurses on board</a:t>
            </a:r>
          </a:p>
          <a:p>
            <a:pPr marL="742950" lvl="1" indent="-285750">
              <a:buFont typeface="Arial" panose="020B0604020202020204" pitchFamily="34" charset="0"/>
              <a:buChar char="•"/>
            </a:pPr>
            <a:r>
              <a:rPr lang="en-GB" sz="2400" dirty="0">
                <a:solidFill>
                  <a:schemeClr val="bg1"/>
                </a:solidFill>
              </a:rPr>
              <a:t>Take it slowly – make changes slowly if needed</a:t>
            </a:r>
          </a:p>
          <a:p>
            <a:pPr marL="742950" lvl="1" indent="-285750">
              <a:buFont typeface="Arial" panose="020B0604020202020204" pitchFamily="34" charset="0"/>
              <a:buChar char="•"/>
            </a:pPr>
            <a:r>
              <a:rPr lang="en-GB" sz="2400" dirty="0">
                <a:solidFill>
                  <a:schemeClr val="bg1"/>
                </a:solidFill>
              </a:rPr>
              <a:t>Don’t instigate any changes for at least a month – watch and learn how things work here</a:t>
            </a:r>
            <a:endParaRPr lang="en-NZ" sz="2400" dirty="0">
              <a:solidFill>
                <a:schemeClr val="bg1"/>
              </a:solidFill>
            </a:endParaRPr>
          </a:p>
        </p:txBody>
      </p:sp>
      <p:sp>
        <p:nvSpPr>
          <p:cNvPr id="4" name="TextBox 3">
            <a:extLst>
              <a:ext uri="{FF2B5EF4-FFF2-40B4-BE49-F238E27FC236}">
                <a16:creationId xmlns:a16="http://schemas.microsoft.com/office/drawing/2014/main" id="{F2AC462C-2D13-4183-A793-6C177CCE83F8}"/>
              </a:ext>
            </a:extLst>
          </p:cNvPr>
          <p:cNvSpPr txBox="1"/>
          <p:nvPr/>
        </p:nvSpPr>
        <p:spPr>
          <a:xfrm>
            <a:off x="1776405" y="5160689"/>
            <a:ext cx="5696793" cy="461665"/>
          </a:xfrm>
          <a:prstGeom prst="rect">
            <a:avLst/>
          </a:prstGeom>
          <a:noFill/>
        </p:spPr>
        <p:txBody>
          <a:bodyPr wrap="square" rtlCol="0">
            <a:spAutoFit/>
          </a:bodyPr>
          <a:lstStyle/>
          <a:p>
            <a:r>
              <a:rPr lang="en-GB" sz="2400" dirty="0">
                <a:solidFill>
                  <a:srgbClr val="FFFF00"/>
                </a:solidFill>
              </a:rPr>
              <a:t>And what I actually did ….</a:t>
            </a:r>
            <a:endParaRPr lang="en-NZ" sz="2400" dirty="0">
              <a:solidFill>
                <a:srgbClr val="FFFF00"/>
              </a:solidFill>
            </a:endParaRPr>
          </a:p>
        </p:txBody>
      </p:sp>
      <p:pic>
        <p:nvPicPr>
          <p:cNvPr id="6" name="Picture 5">
            <a:extLst>
              <a:ext uri="{FF2B5EF4-FFF2-40B4-BE49-F238E27FC236}">
                <a16:creationId xmlns:a16="http://schemas.microsoft.com/office/drawing/2014/main" id="{96A6B0A2-4CD7-41ED-A6D7-48CB468F74EB}"/>
              </a:ext>
            </a:extLst>
          </p:cNvPr>
          <p:cNvPicPr>
            <a:picLocks noChangeAspect="1"/>
          </p:cNvPicPr>
          <p:nvPr/>
        </p:nvPicPr>
        <p:blipFill>
          <a:blip r:embed="rId4"/>
          <a:stretch>
            <a:fillRect/>
          </a:stretch>
        </p:blipFill>
        <p:spPr>
          <a:xfrm>
            <a:off x="6039519" y="4479314"/>
            <a:ext cx="4876800" cy="2000250"/>
          </a:xfrm>
          <a:prstGeom prst="rect">
            <a:avLst/>
          </a:prstGeom>
        </p:spPr>
      </p:pic>
      <p:sp>
        <p:nvSpPr>
          <p:cNvPr id="7" name="Rectangle 6">
            <a:extLst>
              <a:ext uri="{FF2B5EF4-FFF2-40B4-BE49-F238E27FC236}">
                <a16:creationId xmlns:a16="http://schemas.microsoft.com/office/drawing/2014/main" id="{4DE74777-5831-4A15-A559-B64A4079C9DF}"/>
              </a:ext>
            </a:extLst>
          </p:cNvPr>
          <p:cNvSpPr/>
          <p:nvPr/>
        </p:nvSpPr>
        <p:spPr>
          <a:xfrm>
            <a:off x="6345966" y="4100795"/>
            <a:ext cx="1127232" cy="1569660"/>
          </a:xfrm>
          <a:prstGeom prst="rect">
            <a:avLst/>
          </a:prstGeom>
        </p:spPr>
        <p:txBody>
          <a:bodyPr wrap="none">
            <a:spAutoFit/>
          </a:bodyPr>
          <a:lstStyle/>
          <a:p>
            <a:r>
              <a:rPr lang="en-GB" sz="9600" dirty="0">
                <a:solidFill>
                  <a:srgbClr val="7030A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NZ" sz="9600" dirty="0"/>
          </a:p>
        </p:txBody>
      </p:sp>
      <p:pic>
        <p:nvPicPr>
          <p:cNvPr id="13" name="Recorded Sound">
            <a:hlinkClick r:id="" action="ppaction://media"/>
            <a:extLst>
              <a:ext uri="{FF2B5EF4-FFF2-40B4-BE49-F238E27FC236}">
                <a16:creationId xmlns:a16="http://schemas.microsoft.com/office/drawing/2014/main" id="{08474E16-ED0F-4B2A-9D1D-3AD9A5997F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8216" y="5903198"/>
            <a:ext cx="406400" cy="406400"/>
          </a:xfrm>
          <a:prstGeom prst="rect">
            <a:avLst/>
          </a:prstGeom>
        </p:spPr>
      </p:pic>
      <p:pic>
        <p:nvPicPr>
          <p:cNvPr id="9" name="Picture 8">
            <a:extLst>
              <a:ext uri="{FF2B5EF4-FFF2-40B4-BE49-F238E27FC236}">
                <a16:creationId xmlns:a16="http://schemas.microsoft.com/office/drawing/2014/main" id="{EDCF763C-49EC-41BB-94CF-995708BB3F1F}"/>
              </a:ext>
            </a:extLst>
          </p:cNvPr>
          <p:cNvPicPr>
            <a:picLocks noChangeAspect="1"/>
          </p:cNvPicPr>
          <p:nvPr/>
        </p:nvPicPr>
        <p:blipFill>
          <a:blip r:embed="rId6"/>
          <a:stretch>
            <a:fillRect/>
          </a:stretch>
        </p:blipFill>
        <p:spPr>
          <a:xfrm>
            <a:off x="557079" y="1132884"/>
            <a:ext cx="2102486" cy="2823097"/>
          </a:xfrm>
          <a:prstGeom prst="rect">
            <a:avLst/>
          </a:prstGeom>
        </p:spPr>
      </p:pic>
    </p:spTree>
    <p:extLst>
      <p:ext uri="{BB962C8B-B14F-4D97-AF65-F5344CB8AC3E}">
        <p14:creationId xmlns:p14="http://schemas.microsoft.com/office/powerpoint/2010/main" val="264967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48" fill="hold"/>
                                        <p:tgtEl>
                                          <p:spTgt spid="13"/>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3"/>
                </p:tgtEl>
              </p:cMediaNode>
            </p:audio>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6711A-19C2-4D1B-B401-B90C4DCE0073}"/>
              </a:ext>
            </a:extLst>
          </p:cNvPr>
          <p:cNvSpPr txBox="1"/>
          <p:nvPr/>
        </p:nvSpPr>
        <p:spPr>
          <a:xfrm>
            <a:off x="2280606" y="422703"/>
            <a:ext cx="7388028" cy="738664"/>
          </a:xfrm>
          <a:prstGeom prst="rect">
            <a:avLst/>
          </a:prstGeom>
          <a:noFill/>
        </p:spPr>
        <p:txBody>
          <a:bodyPr wrap="square" rtlCol="0">
            <a:spAutoFit/>
          </a:bodyPr>
          <a:lstStyle/>
          <a:p>
            <a:r>
              <a:rPr lang="en-GB" sz="2400" b="1" dirty="0">
                <a:solidFill>
                  <a:srgbClr val="0070C0"/>
                </a:solidFill>
              </a:rPr>
              <a:t>My justifications for not heeding my own advice ….</a:t>
            </a:r>
          </a:p>
          <a:p>
            <a:endParaRPr lang="en-GB" dirty="0"/>
          </a:p>
        </p:txBody>
      </p:sp>
      <p:sp>
        <p:nvSpPr>
          <p:cNvPr id="4" name="TextBox 3">
            <a:extLst>
              <a:ext uri="{FF2B5EF4-FFF2-40B4-BE49-F238E27FC236}">
                <a16:creationId xmlns:a16="http://schemas.microsoft.com/office/drawing/2014/main" id="{6AC99E33-BC2C-4220-A24C-AA1503B2D6AC}"/>
              </a:ext>
            </a:extLst>
          </p:cNvPr>
          <p:cNvSpPr txBox="1"/>
          <p:nvPr/>
        </p:nvSpPr>
        <p:spPr>
          <a:xfrm>
            <a:off x="4036577" y="1451001"/>
            <a:ext cx="7290924"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“walk-in” patients were being told by receptionists to leave when there were no appointments - without any nurse triage</a:t>
            </a:r>
          </a:p>
          <a:p>
            <a:endParaRPr lang="en-GB" dirty="0"/>
          </a:p>
          <a:p>
            <a:endParaRPr lang="en-GB" dirty="0"/>
          </a:p>
          <a:p>
            <a:pPr marL="285750" indent="-285750">
              <a:buFont typeface="Arial" panose="020B0604020202020204" pitchFamily="34" charset="0"/>
              <a:buChar char="•"/>
            </a:pPr>
            <a:endParaRPr lang="en-NZ" dirty="0"/>
          </a:p>
        </p:txBody>
      </p:sp>
      <p:sp>
        <p:nvSpPr>
          <p:cNvPr id="6" name="TextBox 5">
            <a:extLst>
              <a:ext uri="{FF2B5EF4-FFF2-40B4-BE49-F238E27FC236}">
                <a16:creationId xmlns:a16="http://schemas.microsoft.com/office/drawing/2014/main" id="{DF786182-FD93-489D-B90F-6A89AFBF7CA7}"/>
              </a:ext>
            </a:extLst>
          </p:cNvPr>
          <p:cNvSpPr txBox="1"/>
          <p:nvPr/>
        </p:nvSpPr>
        <p:spPr>
          <a:xfrm>
            <a:off x="1642683" y="4062202"/>
            <a:ext cx="7104807" cy="369332"/>
          </a:xfrm>
          <a:prstGeom prst="rect">
            <a:avLst/>
          </a:prstGeom>
          <a:noFill/>
        </p:spPr>
        <p:txBody>
          <a:bodyPr wrap="square" rtlCol="0">
            <a:spAutoFit/>
          </a:bodyPr>
          <a:lstStyle/>
          <a:p>
            <a:pPr marL="285750" indent="-285750">
              <a:buFont typeface="Arial" panose="020B0604020202020204" pitchFamily="34" charset="0"/>
              <a:buChar char="•"/>
            </a:pPr>
            <a:endParaRPr lang="en-NZ" dirty="0"/>
          </a:p>
        </p:txBody>
      </p:sp>
      <p:sp>
        <p:nvSpPr>
          <p:cNvPr id="9" name="TextBox 8">
            <a:extLst>
              <a:ext uri="{FF2B5EF4-FFF2-40B4-BE49-F238E27FC236}">
                <a16:creationId xmlns:a16="http://schemas.microsoft.com/office/drawing/2014/main" id="{CBAFC55B-9A0C-44F6-B231-F25EE728D5AE}"/>
              </a:ext>
            </a:extLst>
          </p:cNvPr>
          <p:cNvSpPr txBox="1"/>
          <p:nvPr/>
        </p:nvSpPr>
        <p:spPr>
          <a:xfrm>
            <a:off x="4004209" y="2344454"/>
            <a:ext cx="7258556"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Phone calls not being returned for up to 5 hours (from 8.30am) because nurse wanted to “triage” correctly!!</a:t>
            </a:r>
          </a:p>
        </p:txBody>
      </p:sp>
      <p:pic>
        <p:nvPicPr>
          <p:cNvPr id="12" name="Picture 11">
            <a:extLst>
              <a:ext uri="{FF2B5EF4-FFF2-40B4-BE49-F238E27FC236}">
                <a16:creationId xmlns:a16="http://schemas.microsoft.com/office/drawing/2014/main" id="{A81DE683-D732-49F2-9D56-C1231ADF8963}"/>
              </a:ext>
            </a:extLst>
          </p:cNvPr>
          <p:cNvPicPr>
            <a:picLocks noChangeAspect="1"/>
          </p:cNvPicPr>
          <p:nvPr/>
        </p:nvPicPr>
        <p:blipFill>
          <a:blip r:embed="rId3"/>
          <a:stretch>
            <a:fillRect/>
          </a:stretch>
        </p:blipFill>
        <p:spPr>
          <a:xfrm>
            <a:off x="2768601" y="3857153"/>
            <a:ext cx="2240370" cy="2706691"/>
          </a:xfrm>
          <a:prstGeom prst="rect">
            <a:avLst/>
          </a:prstGeom>
        </p:spPr>
      </p:pic>
      <p:sp>
        <p:nvSpPr>
          <p:cNvPr id="13" name="Rectangle 12">
            <a:extLst>
              <a:ext uri="{FF2B5EF4-FFF2-40B4-BE49-F238E27FC236}">
                <a16:creationId xmlns:a16="http://schemas.microsoft.com/office/drawing/2014/main" id="{E64A27AD-42AD-4E30-9447-38B147F9AD26}"/>
              </a:ext>
            </a:extLst>
          </p:cNvPr>
          <p:cNvSpPr/>
          <p:nvPr/>
        </p:nvSpPr>
        <p:spPr>
          <a:xfrm>
            <a:off x="5231501" y="4473067"/>
            <a:ext cx="6096000" cy="923330"/>
          </a:xfrm>
          <a:prstGeom prst="rect">
            <a:avLst/>
          </a:prstGeom>
        </p:spPr>
        <p:txBody>
          <a:bodyPr>
            <a:spAutoFit/>
          </a:bodyPr>
          <a:lstStyle/>
          <a:p>
            <a:pPr marL="285750" indent="-285750">
              <a:buFont typeface="Arial" panose="020B0604020202020204" pitchFamily="34" charset="0"/>
              <a:buChar char="•"/>
            </a:pPr>
            <a:r>
              <a:rPr lang="en-GB" dirty="0">
                <a:solidFill>
                  <a:schemeClr val="bg1"/>
                </a:solidFill>
              </a:rPr>
              <a:t>Senior nurse didn’t want the nurse clinic to be booked up as the patients “probably won’t turn up anyway” so waste of time ringing them</a:t>
            </a:r>
            <a:endParaRPr lang="en-NZ" dirty="0">
              <a:solidFill>
                <a:schemeClr val="bg1"/>
              </a:solidFill>
            </a:endParaRPr>
          </a:p>
        </p:txBody>
      </p:sp>
      <p:pic>
        <p:nvPicPr>
          <p:cNvPr id="14" name="Picture 13">
            <a:extLst>
              <a:ext uri="{FF2B5EF4-FFF2-40B4-BE49-F238E27FC236}">
                <a16:creationId xmlns:a16="http://schemas.microsoft.com/office/drawing/2014/main" id="{FFDBB546-BE06-47A0-88DA-3E165EA30B7F}"/>
              </a:ext>
            </a:extLst>
          </p:cNvPr>
          <p:cNvPicPr>
            <a:picLocks noChangeAspect="1"/>
          </p:cNvPicPr>
          <p:nvPr/>
        </p:nvPicPr>
        <p:blipFill>
          <a:blip r:embed="rId4"/>
          <a:stretch>
            <a:fillRect/>
          </a:stretch>
        </p:blipFill>
        <p:spPr>
          <a:xfrm>
            <a:off x="728194" y="1202900"/>
            <a:ext cx="3104823" cy="2183338"/>
          </a:xfrm>
          <a:prstGeom prst="rect">
            <a:avLst/>
          </a:prstGeom>
        </p:spPr>
      </p:pic>
      <p:pic>
        <p:nvPicPr>
          <p:cNvPr id="2" name="Picture 1">
            <a:extLst>
              <a:ext uri="{FF2B5EF4-FFF2-40B4-BE49-F238E27FC236}">
                <a16:creationId xmlns:a16="http://schemas.microsoft.com/office/drawing/2014/main" id="{CB82BB12-5434-4E60-9CD7-A02608B99FE0}"/>
              </a:ext>
            </a:extLst>
          </p:cNvPr>
          <p:cNvPicPr>
            <a:picLocks noChangeAspect="1"/>
          </p:cNvPicPr>
          <p:nvPr/>
        </p:nvPicPr>
        <p:blipFill>
          <a:blip r:embed="rId5"/>
          <a:stretch>
            <a:fillRect/>
          </a:stretch>
        </p:blipFill>
        <p:spPr>
          <a:xfrm>
            <a:off x="6545929" y="3471483"/>
            <a:ext cx="4171930" cy="2546355"/>
          </a:xfrm>
          <a:prstGeom prst="rect">
            <a:avLst/>
          </a:prstGeom>
        </p:spPr>
      </p:pic>
    </p:spTree>
    <p:extLst>
      <p:ext uri="{BB962C8B-B14F-4D97-AF65-F5344CB8AC3E}">
        <p14:creationId xmlns:p14="http://schemas.microsoft.com/office/powerpoint/2010/main" val="15004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A55FE-14F4-44D6-8376-47AE698F4DB6}"/>
              </a:ext>
            </a:extLst>
          </p:cNvPr>
          <p:cNvPicPr>
            <a:picLocks noChangeAspect="1"/>
          </p:cNvPicPr>
          <p:nvPr/>
        </p:nvPicPr>
        <p:blipFill>
          <a:blip r:embed="rId2"/>
          <a:stretch>
            <a:fillRect/>
          </a:stretch>
        </p:blipFill>
        <p:spPr>
          <a:xfrm>
            <a:off x="1370464" y="222671"/>
            <a:ext cx="9037638" cy="3221424"/>
          </a:xfrm>
          <a:prstGeom prst="rect">
            <a:avLst/>
          </a:prstGeom>
        </p:spPr>
      </p:pic>
      <p:pic>
        <p:nvPicPr>
          <p:cNvPr id="3" name="Picture 2">
            <a:extLst>
              <a:ext uri="{FF2B5EF4-FFF2-40B4-BE49-F238E27FC236}">
                <a16:creationId xmlns:a16="http://schemas.microsoft.com/office/drawing/2014/main" id="{9BC46AF0-ADB8-4999-920C-110BE668ECE7}"/>
              </a:ext>
            </a:extLst>
          </p:cNvPr>
          <p:cNvPicPr>
            <a:picLocks noChangeAspect="1"/>
          </p:cNvPicPr>
          <p:nvPr/>
        </p:nvPicPr>
        <p:blipFill>
          <a:blip r:embed="rId3"/>
          <a:stretch>
            <a:fillRect/>
          </a:stretch>
        </p:blipFill>
        <p:spPr>
          <a:xfrm>
            <a:off x="1386905" y="3509409"/>
            <a:ext cx="9004755" cy="3152107"/>
          </a:xfrm>
          <a:prstGeom prst="rect">
            <a:avLst/>
          </a:prstGeom>
        </p:spPr>
      </p:pic>
    </p:spTree>
    <p:extLst>
      <p:ext uri="{BB962C8B-B14F-4D97-AF65-F5344CB8AC3E}">
        <p14:creationId xmlns:p14="http://schemas.microsoft.com/office/powerpoint/2010/main" val="365755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24808-8E2B-4495-97A3-035F1B16C326}"/>
              </a:ext>
            </a:extLst>
          </p:cNvPr>
          <p:cNvSpPr txBox="1"/>
          <p:nvPr/>
        </p:nvSpPr>
        <p:spPr>
          <a:xfrm>
            <a:off x="985520" y="731520"/>
            <a:ext cx="5872480" cy="584775"/>
          </a:xfrm>
          <a:prstGeom prst="rect">
            <a:avLst/>
          </a:prstGeom>
          <a:noFill/>
        </p:spPr>
        <p:txBody>
          <a:bodyPr wrap="square" rtlCol="0">
            <a:spAutoFit/>
          </a:bodyPr>
          <a:lstStyle/>
          <a:p>
            <a:r>
              <a:rPr lang="en-GB" sz="3200" dirty="0">
                <a:solidFill>
                  <a:srgbClr val="0070C0"/>
                </a:solidFill>
              </a:rPr>
              <a:t>Once you’ve made the changes …. </a:t>
            </a:r>
            <a:endParaRPr lang="en-NZ" sz="3200" dirty="0">
              <a:solidFill>
                <a:srgbClr val="0070C0"/>
              </a:solidFill>
            </a:endParaRPr>
          </a:p>
        </p:txBody>
      </p:sp>
      <p:sp>
        <p:nvSpPr>
          <p:cNvPr id="8" name="TextBox 7">
            <a:extLst>
              <a:ext uri="{FF2B5EF4-FFF2-40B4-BE49-F238E27FC236}">
                <a16:creationId xmlns:a16="http://schemas.microsoft.com/office/drawing/2014/main" id="{D0F137A8-A089-4868-8AF0-33EEE37D904B}"/>
              </a:ext>
            </a:extLst>
          </p:cNvPr>
          <p:cNvSpPr txBox="1"/>
          <p:nvPr/>
        </p:nvSpPr>
        <p:spPr>
          <a:xfrm>
            <a:off x="2184400" y="1566333"/>
            <a:ext cx="3674533" cy="523220"/>
          </a:xfrm>
          <a:prstGeom prst="rect">
            <a:avLst/>
          </a:prstGeom>
          <a:noFill/>
        </p:spPr>
        <p:txBody>
          <a:bodyPr wrap="square" rtlCol="0">
            <a:spAutoFit/>
          </a:bodyPr>
          <a:lstStyle/>
          <a:p>
            <a:r>
              <a:rPr lang="en-GB" sz="2800" dirty="0">
                <a:solidFill>
                  <a:srgbClr val="FFFF00"/>
                </a:solidFill>
              </a:rPr>
              <a:t>And they’re working …</a:t>
            </a:r>
            <a:endParaRPr lang="en-NZ" sz="2800" dirty="0">
              <a:solidFill>
                <a:srgbClr val="FFFF00"/>
              </a:solidFill>
            </a:endParaRPr>
          </a:p>
        </p:txBody>
      </p:sp>
      <p:sp>
        <p:nvSpPr>
          <p:cNvPr id="9" name="TextBox 8">
            <a:extLst>
              <a:ext uri="{FF2B5EF4-FFF2-40B4-BE49-F238E27FC236}">
                <a16:creationId xmlns:a16="http://schemas.microsoft.com/office/drawing/2014/main" id="{334D7E26-5C88-4B37-BEE4-D738DFBF6908}"/>
              </a:ext>
            </a:extLst>
          </p:cNvPr>
          <p:cNvSpPr txBox="1"/>
          <p:nvPr/>
        </p:nvSpPr>
        <p:spPr>
          <a:xfrm>
            <a:off x="3131288" y="2339591"/>
            <a:ext cx="4465216" cy="954107"/>
          </a:xfrm>
          <a:prstGeom prst="rect">
            <a:avLst/>
          </a:prstGeom>
          <a:noFill/>
        </p:spPr>
        <p:txBody>
          <a:bodyPr wrap="square" rtlCol="0">
            <a:spAutoFit/>
          </a:bodyPr>
          <a:lstStyle/>
          <a:p>
            <a:pPr algn="ctr"/>
            <a:r>
              <a:rPr lang="en-GB" sz="2800" b="1" dirty="0">
                <a:solidFill>
                  <a:srgbClr val="0070C0"/>
                </a:solidFill>
              </a:rPr>
              <a:t>DON’T GO ON HOLIDAY FOR 5 WEEKS!!</a:t>
            </a:r>
            <a:endParaRPr lang="en-NZ" sz="2800" b="1" dirty="0">
              <a:solidFill>
                <a:srgbClr val="0070C0"/>
              </a:solidFill>
            </a:endParaRPr>
          </a:p>
        </p:txBody>
      </p:sp>
      <p:pic>
        <p:nvPicPr>
          <p:cNvPr id="11" name="Picture 10">
            <a:extLst>
              <a:ext uri="{FF2B5EF4-FFF2-40B4-BE49-F238E27FC236}">
                <a16:creationId xmlns:a16="http://schemas.microsoft.com/office/drawing/2014/main" id="{E74CB897-05C7-4136-8262-C6BFA751298F}"/>
              </a:ext>
            </a:extLst>
          </p:cNvPr>
          <p:cNvPicPr>
            <a:picLocks noChangeAspect="1"/>
          </p:cNvPicPr>
          <p:nvPr/>
        </p:nvPicPr>
        <p:blipFill>
          <a:blip r:embed="rId2"/>
          <a:stretch>
            <a:fillRect/>
          </a:stretch>
        </p:blipFill>
        <p:spPr>
          <a:xfrm>
            <a:off x="6338759" y="2928933"/>
            <a:ext cx="4750034" cy="3349947"/>
          </a:xfrm>
          <a:prstGeom prst="rect">
            <a:avLst/>
          </a:prstGeom>
        </p:spPr>
      </p:pic>
      <p:pic>
        <p:nvPicPr>
          <p:cNvPr id="12" name="Picture 11">
            <a:extLst>
              <a:ext uri="{FF2B5EF4-FFF2-40B4-BE49-F238E27FC236}">
                <a16:creationId xmlns:a16="http://schemas.microsoft.com/office/drawing/2014/main" id="{CDC6C170-B61B-4007-8787-B43F3F9563A7}"/>
              </a:ext>
            </a:extLst>
          </p:cNvPr>
          <p:cNvPicPr>
            <a:picLocks noChangeAspect="1"/>
          </p:cNvPicPr>
          <p:nvPr/>
        </p:nvPicPr>
        <p:blipFill>
          <a:blip r:embed="rId3"/>
          <a:stretch>
            <a:fillRect/>
          </a:stretch>
        </p:blipFill>
        <p:spPr>
          <a:xfrm>
            <a:off x="3131288" y="1316295"/>
            <a:ext cx="5819855" cy="4262429"/>
          </a:xfrm>
          <a:prstGeom prst="rect">
            <a:avLst/>
          </a:prstGeom>
        </p:spPr>
      </p:pic>
    </p:spTree>
    <p:extLst>
      <p:ext uri="{BB962C8B-B14F-4D97-AF65-F5344CB8AC3E}">
        <p14:creationId xmlns:p14="http://schemas.microsoft.com/office/powerpoint/2010/main" val="26959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2B84A-3D6B-46E3-A88B-3123A3F46519}"/>
              </a:ext>
            </a:extLst>
          </p:cNvPr>
          <p:cNvSpPr/>
          <p:nvPr/>
        </p:nvSpPr>
        <p:spPr>
          <a:xfrm>
            <a:off x="1946284" y="231792"/>
            <a:ext cx="9063080" cy="1403461"/>
          </a:xfrm>
          <a:prstGeom prst="rect">
            <a:avLst/>
          </a:prstGeom>
        </p:spPr>
        <p:txBody>
          <a:bodyPr wrap="square">
            <a:spAutoFit/>
          </a:bodyPr>
          <a:lstStyle/>
          <a:p>
            <a:pPr marL="285750" indent="-285750">
              <a:lnSpc>
                <a:spcPct val="90000"/>
              </a:lnSpc>
              <a:spcAft>
                <a:spcPts val="600"/>
              </a:spcAft>
              <a:buFont typeface="Arial" panose="020B0604020202020204" pitchFamily="34" charset="0"/>
              <a:buChar char="•"/>
            </a:pPr>
            <a:endParaRPr lang="en-GB" dirty="0">
              <a:solidFill>
                <a:schemeClr val="bg1"/>
              </a:solidFill>
            </a:endParaRPr>
          </a:p>
          <a:p>
            <a:pPr marL="285750" indent="-285750">
              <a:lnSpc>
                <a:spcPct val="90000"/>
              </a:lnSpc>
              <a:spcAft>
                <a:spcPts val="600"/>
              </a:spcAft>
              <a:buFont typeface="Arial" panose="020B0604020202020204" pitchFamily="34" charset="0"/>
              <a:buChar char="•"/>
            </a:pPr>
            <a:endParaRPr lang="en-GB" dirty="0">
              <a:solidFill>
                <a:schemeClr val="bg1"/>
              </a:solidFill>
            </a:endParaRPr>
          </a:p>
          <a:p>
            <a:pPr marL="285750" indent="-285750">
              <a:lnSpc>
                <a:spcPct val="90000"/>
              </a:lnSpc>
              <a:spcAft>
                <a:spcPts val="600"/>
              </a:spcAft>
              <a:buFont typeface="Arial" panose="020B0604020202020204" pitchFamily="34" charset="0"/>
              <a:buChar char="•"/>
            </a:pPr>
            <a:r>
              <a:rPr lang="en-GB" sz="2400" dirty="0">
                <a:solidFill>
                  <a:schemeClr val="bg1"/>
                </a:solidFill>
              </a:rPr>
              <a:t>Also got off-side with a couple of the doctors pretty early on </a:t>
            </a:r>
          </a:p>
          <a:p>
            <a:pPr marL="285750" indent="-285750">
              <a:lnSpc>
                <a:spcPct val="90000"/>
              </a:lnSpc>
              <a:spcAft>
                <a:spcPts val="600"/>
              </a:spcAft>
              <a:buFont typeface="Arial" panose="020B0604020202020204" pitchFamily="34" charset="0"/>
              <a:buChar char="•"/>
            </a:pPr>
            <a:endParaRPr lang="en-GB" dirty="0">
              <a:solidFill>
                <a:schemeClr val="bg1"/>
              </a:solidFill>
            </a:endParaRPr>
          </a:p>
        </p:txBody>
      </p:sp>
      <p:sp>
        <p:nvSpPr>
          <p:cNvPr id="5" name="Rectangle 4">
            <a:extLst>
              <a:ext uri="{FF2B5EF4-FFF2-40B4-BE49-F238E27FC236}">
                <a16:creationId xmlns:a16="http://schemas.microsoft.com/office/drawing/2014/main" id="{772B2709-1982-4C24-8582-8F6CB38D6E52}"/>
              </a:ext>
            </a:extLst>
          </p:cNvPr>
          <p:cNvSpPr/>
          <p:nvPr/>
        </p:nvSpPr>
        <p:spPr>
          <a:xfrm>
            <a:off x="2754302" y="4850794"/>
            <a:ext cx="6890611" cy="1031051"/>
          </a:xfrm>
          <a:prstGeom prst="rect">
            <a:avLst/>
          </a:prstGeom>
        </p:spPr>
        <p:txBody>
          <a:bodyPr wrap="square">
            <a:spAutoFit/>
          </a:bodyPr>
          <a:lstStyle/>
          <a:p>
            <a:pPr>
              <a:spcAft>
                <a:spcPts val="600"/>
              </a:spcAft>
            </a:pPr>
            <a:r>
              <a:rPr lang="en-GB" sz="2800" dirty="0">
                <a:solidFill>
                  <a:srgbClr val="FFFF00"/>
                </a:solidFill>
              </a:rPr>
              <a:t>I learnt my approach was not the best ….. </a:t>
            </a:r>
          </a:p>
          <a:p>
            <a:pPr>
              <a:spcAft>
                <a:spcPts val="600"/>
              </a:spcAft>
            </a:pPr>
            <a:r>
              <a:rPr lang="en-GB" sz="2800" dirty="0">
                <a:solidFill>
                  <a:srgbClr val="FFFF00"/>
                </a:solidFill>
              </a:rPr>
              <a:t>I just wanted them to GET ON WITH IT!!!</a:t>
            </a:r>
            <a:endParaRPr lang="en-NZ" sz="2800" dirty="0">
              <a:solidFill>
                <a:srgbClr val="FFFF00"/>
              </a:solidFill>
            </a:endParaRPr>
          </a:p>
        </p:txBody>
      </p:sp>
      <p:sp>
        <p:nvSpPr>
          <p:cNvPr id="6" name="TextBox 5">
            <a:extLst>
              <a:ext uri="{FF2B5EF4-FFF2-40B4-BE49-F238E27FC236}">
                <a16:creationId xmlns:a16="http://schemas.microsoft.com/office/drawing/2014/main" id="{AB1C3A13-E8CB-44A4-BAF8-C2F102A5BB81}"/>
              </a:ext>
            </a:extLst>
          </p:cNvPr>
          <p:cNvSpPr txBox="1"/>
          <p:nvPr/>
        </p:nvSpPr>
        <p:spPr>
          <a:xfrm>
            <a:off x="3084188" y="1868850"/>
            <a:ext cx="5842450" cy="2139047"/>
          </a:xfrm>
          <a:prstGeom prst="rect">
            <a:avLst/>
          </a:prstGeom>
          <a:noFill/>
        </p:spPr>
        <p:txBody>
          <a:bodyPr wrap="square" rtlCol="0">
            <a:spAutoFit/>
          </a:bodyPr>
          <a:lstStyle/>
          <a:p>
            <a:pPr marL="285750" indent="-285750">
              <a:lnSpc>
                <a:spcPct val="90000"/>
              </a:lnSpc>
              <a:spcAft>
                <a:spcPts val="600"/>
              </a:spcAft>
              <a:buFont typeface="Arial" panose="020B0604020202020204" pitchFamily="34" charset="0"/>
              <a:buChar char="•"/>
            </a:pPr>
            <a:r>
              <a:rPr lang="en-GB" sz="2000" dirty="0">
                <a:solidFill>
                  <a:schemeClr val="bg1"/>
                </a:solidFill>
              </a:rPr>
              <a:t>Wanted nurses to triage “walk-ins”</a:t>
            </a:r>
          </a:p>
          <a:p>
            <a:pPr marL="285750" indent="-285750">
              <a:lnSpc>
                <a:spcPct val="90000"/>
              </a:lnSpc>
              <a:spcAft>
                <a:spcPts val="600"/>
              </a:spcAft>
              <a:buFont typeface="Arial" panose="020B0604020202020204" pitchFamily="34" charset="0"/>
              <a:buChar char="•"/>
            </a:pPr>
            <a:r>
              <a:rPr lang="en-GB" sz="2000" dirty="0">
                <a:solidFill>
                  <a:schemeClr val="bg1"/>
                </a:solidFill>
              </a:rPr>
              <a:t>Expected ‘extra’ children to be fitted in</a:t>
            </a:r>
          </a:p>
          <a:p>
            <a:pPr marL="285750" indent="-285750">
              <a:lnSpc>
                <a:spcPct val="90000"/>
              </a:lnSpc>
              <a:spcAft>
                <a:spcPts val="600"/>
              </a:spcAft>
              <a:buFont typeface="Arial" panose="020B0604020202020204" pitchFamily="34" charset="0"/>
              <a:buChar char="•"/>
            </a:pPr>
            <a:r>
              <a:rPr lang="en-GB" sz="2000" dirty="0">
                <a:solidFill>
                  <a:schemeClr val="bg1"/>
                </a:solidFill>
              </a:rPr>
              <a:t>Expected Health Care Home model</a:t>
            </a:r>
          </a:p>
          <a:p>
            <a:pPr marL="800100" lvl="1" indent="-342900">
              <a:lnSpc>
                <a:spcPct val="90000"/>
              </a:lnSpc>
              <a:spcAft>
                <a:spcPts val="600"/>
              </a:spcAft>
              <a:buFont typeface="Courier New" panose="02070309020205020404" pitchFamily="49" charset="0"/>
              <a:buChar char="o"/>
            </a:pPr>
            <a:r>
              <a:rPr lang="en-GB" sz="2000" dirty="0">
                <a:solidFill>
                  <a:schemeClr val="bg1"/>
                </a:solidFill>
              </a:rPr>
              <a:t>GP triage</a:t>
            </a:r>
          </a:p>
          <a:p>
            <a:pPr marL="800100" lvl="1" indent="-342900">
              <a:lnSpc>
                <a:spcPct val="90000"/>
              </a:lnSpc>
              <a:spcAft>
                <a:spcPts val="600"/>
              </a:spcAft>
              <a:buFont typeface="Courier New" panose="02070309020205020404" pitchFamily="49" charset="0"/>
              <a:buChar char="o"/>
            </a:pPr>
            <a:r>
              <a:rPr lang="en-GB" sz="2000" dirty="0">
                <a:solidFill>
                  <a:schemeClr val="bg1"/>
                </a:solidFill>
              </a:rPr>
              <a:t>Patient Portal</a:t>
            </a:r>
          </a:p>
          <a:p>
            <a:pPr marL="800100" lvl="1" indent="-342900">
              <a:lnSpc>
                <a:spcPct val="90000"/>
              </a:lnSpc>
              <a:spcAft>
                <a:spcPts val="600"/>
              </a:spcAft>
              <a:buFont typeface="Courier New" panose="02070309020205020404" pitchFamily="49" charset="0"/>
              <a:buChar char="o"/>
            </a:pPr>
            <a:r>
              <a:rPr lang="en-GB" sz="2000" dirty="0">
                <a:solidFill>
                  <a:schemeClr val="bg1"/>
                </a:solidFill>
              </a:rPr>
              <a:t>Huddles </a:t>
            </a:r>
            <a:endParaRPr lang="en-NZ" sz="2000" dirty="0">
              <a:solidFill>
                <a:schemeClr val="bg1"/>
              </a:solidFill>
            </a:endParaRPr>
          </a:p>
        </p:txBody>
      </p:sp>
      <p:pic>
        <p:nvPicPr>
          <p:cNvPr id="8" name="Picture 7">
            <a:extLst>
              <a:ext uri="{FF2B5EF4-FFF2-40B4-BE49-F238E27FC236}">
                <a16:creationId xmlns:a16="http://schemas.microsoft.com/office/drawing/2014/main" id="{A6A38C9A-F097-4C9E-A5E5-B6D14EEB3E1A}"/>
              </a:ext>
            </a:extLst>
          </p:cNvPr>
          <p:cNvPicPr>
            <a:picLocks noChangeAspect="1"/>
          </p:cNvPicPr>
          <p:nvPr/>
        </p:nvPicPr>
        <p:blipFill>
          <a:blip r:embed="rId3"/>
          <a:stretch>
            <a:fillRect/>
          </a:stretch>
        </p:blipFill>
        <p:spPr>
          <a:xfrm>
            <a:off x="7872371" y="1954725"/>
            <a:ext cx="3924300" cy="2428875"/>
          </a:xfrm>
          <a:prstGeom prst="rect">
            <a:avLst/>
          </a:prstGeom>
        </p:spPr>
      </p:pic>
      <p:pic>
        <p:nvPicPr>
          <p:cNvPr id="9" name="Picture 8">
            <a:extLst>
              <a:ext uri="{FF2B5EF4-FFF2-40B4-BE49-F238E27FC236}">
                <a16:creationId xmlns:a16="http://schemas.microsoft.com/office/drawing/2014/main" id="{703989CD-A870-464D-9107-C81A29BE4D33}"/>
              </a:ext>
            </a:extLst>
          </p:cNvPr>
          <p:cNvPicPr>
            <a:picLocks noChangeAspect="1"/>
          </p:cNvPicPr>
          <p:nvPr/>
        </p:nvPicPr>
        <p:blipFill>
          <a:blip r:embed="rId4"/>
          <a:stretch>
            <a:fillRect/>
          </a:stretch>
        </p:blipFill>
        <p:spPr>
          <a:xfrm>
            <a:off x="349623" y="1868850"/>
            <a:ext cx="2242656" cy="2845635"/>
          </a:xfrm>
          <a:prstGeom prst="rect">
            <a:avLst/>
          </a:prstGeom>
        </p:spPr>
      </p:pic>
    </p:spTree>
    <p:extLst>
      <p:ext uri="{BB962C8B-B14F-4D97-AF65-F5344CB8AC3E}">
        <p14:creationId xmlns:p14="http://schemas.microsoft.com/office/powerpoint/2010/main" val="24558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9"/>
                                        </p:tgtEl>
                                        <p:attrNameLst>
                                          <p:attrName>style.color</p:attrName>
                                        </p:attrNameLst>
                                      </p:cBhvr>
                                      <p:to>
                                        <a:schemeClr val="bg1"/>
                                      </p:to>
                                    </p:animClr>
                                    <p:animClr clrSpc="rgb" dir="cw">
                                      <p:cBhvr>
                                        <p:cTn id="12" dur="250" autoRev="1" fill="remove"/>
                                        <p:tgtEl>
                                          <p:spTgt spid="9"/>
                                        </p:tgtEl>
                                        <p:attrNameLst>
                                          <p:attrName>fillcolor</p:attrName>
                                        </p:attrNameLst>
                                      </p:cBhvr>
                                      <p:to>
                                        <a:schemeClr val="bg1"/>
                                      </p:to>
                                    </p:animClr>
                                    <p:set>
                                      <p:cBhvr>
                                        <p:cTn id="13" dur="250" autoRev="1" fill="remove"/>
                                        <p:tgtEl>
                                          <p:spTgt spid="9"/>
                                        </p:tgtEl>
                                        <p:attrNameLst>
                                          <p:attrName>fill.type</p:attrName>
                                        </p:attrNameLst>
                                      </p:cBhvr>
                                      <p:to>
                                        <p:strVal val="solid"/>
                                      </p:to>
                                    </p:set>
                                    <p:set>
                                      <p:cBhvr>
                                        <p:cTn id="14"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A81E7530-396C-45F0-92F4-A885648D1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509BCF-ECEA-45C4-B022-205BF6AB2145}"/>
              </a:ext>
            </a:extLst>
          </p:cNvPr>
          <p:cNvPicPr>
            <a:picLocks noChangeAspect="1"/>
          </p:cNvPicPr>
          <p:nvPr/>
        </p:nvPicPr>
        <p:blipFill rotWithShape="1">
          <a:blip r:embed="rId2"/>
          <a:srcRect l="9399" r="6957" b="-1"/>
          <a:stretch/>
        </p:blipFill>
        <p:spPr>
          <a:xfrm>
            <a:off x="558398" y="-1"/>
            <a:ext cx="11588329" cy="6857999"/>
          </a:xfrm>
          <a:prstGeom prst="rect">
            <a:avLst/>
          </a:prstGeom>
        </p:spPr>
      </p:pic>
      <p:sp>
        <p:nvSpPr>
          <p:cNvPr id="13"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DE8B58-F373-409E-A253-4380A66091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69FEDA-2B19-4520-8383-CA3D06F21760}"/>
              </a:ext>
            </a:extLst>
          </p:cNvPr>
          <p:cNvSpPr/>
          <p:nvPr/>
        </p:nvSpPr>
        <p:spPr>
          <a:xfrm>
            <a:off x="2340502" y="3728893"/>
            <a:ext cx="7168147" cy="3186359"/>
          </a:xfrm>
          <a:prstGeom prst="rect">
            <a:avLst/>
          </a:prstGeom>
        </p:spPr>
        <p:txBody>
          <a:bodyPr vert="horz" lIns="91440" tIns="45720" rIns="91440" bIns="45720" rtlCol="0" anchor="ctr">
            <a:normAutofit/>
          </a:bodyPr>
          <a:lstStyle/>
          <a:p>
            <a:pPr algn="ctr">
              <a:lnSpc>
                <a:spcPct val="90000"/>
              </a:lnSpc>
              <a:spcAft>
                <a:spcPts val="600"/>
              </a:spcAft>
            </a:pPr>
            <a:r>
              <a:rPr lang="en-US" sz="2400" b="1" dirty="0">
                <a:solidFill>
                  <a:schemeClr val="bg1"/>
                </a:solidFill>
              </a:rPr>
              <a:t>Encourage others to embrace change by focusing on  the positive impact it will have</a:t>
            </a:r>
            <a:endParaRPr lang="en-US" sz="2400" dirty="0">
              <a:solidFill>
                <a:schemeClr val="bg1"/>
              </a:solidFill>
            </a:endParaRPr>
          </a:p>
        </p:txBody>
      </p:sp>
      <p:sp>
        <p:nvSpPr>
          <p:cNvPr id="7" name="TextBox 6">
            <a:extLst>
              <a:ext uri="{FF2B5EF4-FFF2-40B4-BE49-F238E27FC236}">
                <a16:creationId xmlns:a16="http://schemas.microsoft.com/office/drawing/2014/main" id="{4FED25A2-ECBB-4612-92B6-83F8D2C463E5}"/>
              </a:ext>
            </a:extLst>
          </p:cNvPr>
          <p:cNvSpPr txBox="1"/>
          <p:nvPr/>
        </p:nvSpPr>
        <p:spPr>
          <a:xfrm>
            <a:off x="1313675" y="1116701"/>
            <a:ext cx="4553051" cy="461665"/>
          </a:xfrm>
          <a:prstGeom prst="rect">
            <a:avLst/>
          </a:prstGeom>
          <a:noFill/>
        </p:spPr>
        <p:txBody>
          <a:bodyPr wrap="square" rtlCol="0">
            <a:spAutoFit/>
          </a:bodyPr>
          <a:lstStyle/>
          <a:p>
            <a:r>
              <a:rPr lang="en-GB" sz="2400" b="1" dirty="0">
                <a:solidFill>
                  <a:schemeClr val="bg1"/>
                </a:solidFill>
              </a:rPr>
              <a:t>I DIDN’T GET IT ALL WRONG …</a:t>
            </a:r>
            <a:endParaRPr lang="en-NZ" sz="2400" b="1" dirty="0">
              <a:solidFill>
                <a:schemeClr val="bg1"/>
              </a:solidFill>
            </a:endParaRPr>
          </a:p>
        </p:txBody>
      </p:sp>
      <p:sp>
        <p:nvSpPr>
          <p:cNvPr id="8" name="Rectangle 7">
            <a:extLst>
              <a:ext uri="{FF2B5EF4-FFF2-40B4-BE49-F238E27FC236}">
                <a16:creationId xmlns:a16="http://schemas.microsoft.com/office/drawing/2014/main" id="{078BEB96-0E05-483F-BFE3-FDBF01453FC2}"/>
              </a:ext>
            </a:extLst>
          </p:cNvPr>
          <p:cNvSpPr/>
          <p:nvPr/>
        </p:nvSpPr>
        <p:spPr>
          <a:xfrm>
            <a:off x="5030060" y="1777972"/>
            <a:ext cx="6096000" cy="2308324"/>
          </a:xfrm>
          <a:prstGeom prst="rect">
            <a:avLst/>
          </a:prstGeom>
        </p:spPr>
        <p:txBody>
          <a:bodyPr>
            <a:spAutoFit/>
          </a:bodyPr>
          <a:lstStyle/>
          <a:p>
            <a:pPr marL="742950" lvl="1" indent="-285750">
              <a:buFont typeface="Arial" panose="020B0604020202020204" pitchFamily="34" charset="0"/>
              <a:buChar char="•"/>
            </a:pPr>
            <a:r>
              <a:rPr lang="en-GB" sz="2400" b="1" dirty="0">
                <a:solidFill>
                  <a:schemeClr val="bg1"/>
                </a:solidFill>
              </a:rPr>
              <a:t>I got to know the nurses</a:t>
            </a:r>
          </a:p>
          <a:p>
            <a:pPr marL="742950" lvl="1" indent="-285750">
              <a:buFont typeface="Arial" panose="020B0604020202020204" pitchFamily="34" charset="0"/>
              <a:buChar char="•"/>
            </a:pPr>
            <a:r>
              <a:rPr lang="en-GB" sz="2400" b="1" dirty="0">
                <a:solidFill>
                  <a:schemeClr val="bg1"/>
                </a:solidFill>
              </a:rPr>
              <a:t>I asked them what was working, what they thought needed changing</a:t>
            </a:r>
          </a:p>
          <a:p>
            <a:pPr marL="742950" lvl="1" indent="-285750">
              <a:buFont typeface="Arial" panose="020B0604020202020204" pitchFamily="34" charset="0"/>
              <a:buChar char="•"/>
            </a:pPr>
            <a:r>
              <a:rPr lang="en-GB" sz="2400" b="1" dirty="0">
                <a:solidFill>
                  <a:schemeClr val="bg1"/>
                </a:solidFill>
              </a:rPr>
              <a:t>I asked how I could help improve things</a:t>
            </a:r>
          </a:p>
          <a:p>
            <a:pPr marL="742950" lvl="1" indent="-285750">
              <a:buFont typeface="Arial" panose="020B0604020202020204" pitchFamily="34" charset="0"/>
              <a:buChar char="•"/>
            </a:pPr>
            <a:r>
              <a:rPr lang="en-GB" sz="2400" b="1" dirty="0">
                <a:solidFill>
                  <a:schemeClr val="bg1"/>
                </a:solidFill>
              </a:rPr>
              <a:t>I asked what they needed from me</a:t>
            </a:r>
          </a:p>
          <a:p>
            <a:pPr marL="742950" lvl="1" indent="-285750">
              <a:buFont typeface="Arial" panose="020B0604020202020204" pitchFamily="34" charset="0"/>
              <a:buChar char="•"/>
            </a:pPr>
            <a:r>
              <a:rPr lang="en-GB" sz="2400" b="1" dirty="0">
                <a:solidFill>
                  <a:schemeClr val="bg1"/>
                </a:solidFill>
              </a:rPr>
              <a:t>I got the majority of nurses on board</a:t>
            </a:r>
          </a:p>
        </p:txBody>
      </p:sp>
    </p:spTree>
    <p:extLst>
      <p:ext uri="{BB962C8B-B14F-4D97-AF65-F5344CB8AC3E}">
        <p14:creationId xmlns:p14="http://schemas.microsoft.com/office/powerpoint/2010/main" val="360309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671893-30E1-4A1A-827C-BFDEFF34E51A}"/>
              </a:ext>
            </a:extLst>
          </p:cNvPr>
          <p:cNvPicPr>
            <a:picLocks noChangeAspect="1"/>
          </p:cNvPicPr>
          <p:nvPr/>
        </p:nvPicPr>
        <p:blipFill>
          <a:blip r:embed="rId3"/>
          <a:stretch>
            <a:fillRect/>
          </a:stretch>
        </p:blipFill>
        <p:spPr>
          <a:xfrm>
            <a:off x="3263114" y="917892"/>
            <a:ext cx="7442650" cy="4871074"/>
          </a:xfrm>
          <a:prstGeom prst="rect">
            <a:avLst/>
          </a:prstGeom>
        </p:spPr>
      </p:pic>
      <p:sp>
        <p:nvSpPr>
          <p:cNvPr id="4" name="Rectangle 3">
            <a:extLst>
              <a:ext uri="{FF2B5EF4-FFF2-40B4-BE49-F238E27FC236}">
                <a16:creationId xmlns:a16="http://schemas.microsoft.com/office/drawing/2014/main" id="{EFA7B310-FCCF-48E5-9DAC-8088EFCDEF17}"/>
              </a:ext>
            </a:extLst>
          </p:cNvPr>
          <p:cNvSpPr/>
          <p:nvPr/>
        </p:nvSpPr>
        <p:spPr>
          <a:xfrm>
            <a:off x="502929" y="625504"/>
            <a:ext cx="2356735" cy="584775"/>
          </a:xfrm>
          <a:prstGeom prst="rect">
            <a:avLst/>
          </a:prstGeom>
        </p:spPr>
        <p:txBody>
          <a:bodyPr wrap="none">
            <a:spAutoFit/>
          </a:bodyPr>
          <a:lstStyle/>
          <a:p>
            <a:r>
              <a:rPr lang="en-GB" sz="3200" dirty="0">
                <a:solidFill>
                  <a:srgbClr val="00B0F0"/>
                </a:solidFill>
              </a:rPr>
              <a:t>Some wins …</a:t>
            </a:r>
            <a:endParaRPr lang="en-NZ" sz="3200" dirty="0">
              <a:solidFill>
                <a:srgbClr val="00B0F0"/>
              </a:solidFill>
            </a:endParaRPr>
          </a:p>
        </p:txBody>
      </p:sp>
      <p:sp>
        <p:nvSpPr>
          <p:cNvPr id="5" name="Rectangle 4">
            <a:extLst>
              <a:ext uri="{FF2B5EF4-FFF2-40B4-BE49-F238E27FC236}">
                <a16:creationId xmlns:a16="http://schemas.microsoft.com/office/drawing/2014/main" id="{FB39789B-78CF-4C10-9586-B4D97B575D85}"/>
              </a:ext>
            </a:extLst>
          </p:cNvPr>
          <p:cNvSpPr/>
          <p:nvPr/>
        </p:nvSpPr>
        <p:spPr>
          <a:xfrm>
            <a:off x="5390518" y="3244334"/>
            <a:ext cx="1410964" cy="369332"/>
          </a:xfrm>
          <a:prstGeom prst="rect">
            <a:avLst/>
          </a:prstGeom>
        </p:spPr>
        <p:txBody>
          <a:bodyPr wrap="none">
            <a:spAutoFit/>
          </a:bodyPr>
          <a:lstStyle/>
          <a:p>
            <a:r>
              <a:rPr lang="en-GB" dirty="0">
                <a:solidFill>
                  <a:schemeClr val="bg1"/>
                </a:solidFill>
              </a:rPr>
              <a:t>Quick wins …</a:t>
            </a:r>
            <a:endParaRPr lang="en-NZ" dirty="0">
              <a:solidFill>
                <a:schemeClr val="bg1"/>
              </a:solidFill>
            </a:endParaRPr>
          </a:p>
        </p:txBody>
      </p:sp>
      <p:sp>
        <p:nvSpPr>
          <p:cNvPr id="6" name="Arrow: Striped Right 5">
            <a:extLst>
              <a:ext uri="{FF2B5EF4-FFF2-40B4-BE49-F238E27FC236}">
                <a16:creationId xmlns:a16="http://schemas.microsoft.com/office/drawing/2014/main" id="{D450C13F-1331-4F1C-A496-F677C6681EB2}"/>
              </a:ext>
            </a:extLst>
          </p:cNvPr>
          <p:cNvSpPr/>
          <p:nvPr/>
        </p:nvSpPr>
        <p:spPr>
          <a:xfrm>
            <a:off x="2269347" y="3209679"/>
            <a:ext cx="1408014" cy="6149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Striped Right 6">
            <a:extLst>
              <a:ext uri="{FF2B5EF4-FFF2-40B4-BE49-F238E27FC236}">
                <a16:creationId xmlns:a16="http://schemas.microsoft.com/office/drawing/2014/main" id="{CA5BAA8F-2CB7-4CF1-A27D-C69374942B05}"/>
              </a:ext>
            </a:extLst>
          </p:cNvPr>
          <p:cNvSpPr/>
          <p:nvPr/>
        </p:nvSpPr>
        <p:spPr>
          <a:xfrm>
            <a:off x="2269347" y="2040332"/>
            <a:ext cx="1408014" cy="6149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rrow: Striped Right 7">
            <a:extLst>
              <a:ext uri="{FF2B5EF4-FFF2-40B4-BE49-F238E27FC236}">
                <a16:creationId xmlns:a16="http://schemas.microsoft.com/office/drawing/2014/main" id="{CD2CDBB3-85FB-45E8-873A-AADFCE03A873}"/>
              </a:ext>
            </a:extLst>
          </p:cNvPr>
          <p:cNvSpPr/>
          <p:nvPr/>
        </p:nvSpPr>
        <p:spPr>
          <a:xfrm rot="16200000">
            <a:off x="5422067" y="5706502"/>
            <a:ext cx="1106587" cy="6056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Arrow: Striped Right 8">
            <a:extLst>
              <a:ext uri="{FF2B5EF4-FFF2-40B4-BE49-F238E27FC236}">
                <a16:creationId xmlns:a16="http://schemas.microsoft.com/office/drawing/2014/main" id="{C612EF56-93AC-4ACC-BCD1-6BAA31C61E92}"/>
              </a:ext>
            </a:extLst>
          </p:cNvPr>
          <p:cNvSpPr/>
          <p:nvPr/>
        </p:nvSpPr>
        <p:spPr>
          <a:xfrm rot="10800000">
            <a:off x="10222264" y="4114798"/>
            <a:ext cx="1408014" cy="6149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Striped Right 9">
            <a:extLst>
              <a:ext uri="{FF2B5EF4-FFF2-40B4-BE49-F238E27FC236}">
                <a16:creationId xmlns:a16="http://schemas.microsoft.com/office/drawing/2014/main" id="{3EFB966D-6A08-4BDA-B407-8EAE463CB58D}"/>
              </a:ext>
            </a:extLst>
          </p:cNvPr>
          <p:cNvSpPr/>
          <p:nvPr/>
        </p:nvSpPr>
        <p:spPr>
          <a:xfrm rot="16200000">
            <a:off x="7669226" y="5668469"/>
            <a:ext cx="1039830" cy="6149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Striped Right 10">
            <a:extLst>
              <a:ext uri="{FF2B5EF4-FFF2-40B4-BE49-F238E27FC236}">
                <a16:creationId xmlns:a16="http://schemas.microsoft.com/office/drawing/2014/main" id="{DB8E0291-14A2-4776-8685-048E23E2DCB2}"/>
              </a:ext>
            </a:extLst>
          </p:cNvPr>
          <p:cNvSpPr/>
          <p:nvPr/>
        </p:nvSpPr>
        <p:spPr>
          <a:xfrm rot="9145437">
            <a:off x="9235379" y="1134367"/>
            <a:ext cx="1408014" cy="6149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Arrow: Striped Right 11">
            <a:extLst>
              <a:ext uri="{FF2B5EF4-FFF2-40B4-BE49-F238E27FC236}">
                <a16:creationId xmlns:a16="http://schemas.microsoft.com/office/drawing/2014/main" id="{ED5B4C83-8024-47C0-A26C-B29FCA6DD5CB}"/>
              </a:ext>
            </a:extLst>
          </p:cNvPr>
          <p:cNvSpPr/>
          <p:nvPr/>
        </p:nvSpPr>
        <p:spPr>
          <a:xfrm rot="2724546">
            <a:off x="4828068" y="612210"/>
            <a:ext cx="1408014" cy="6149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514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27">
            <a:extLst>
              <a:ext uri="{FF2B5EF4-FFF2-40B4-BE49-F238E27FC236}">
                <a16:creationId xmlns:a16="http://schemas.microsoft.com/office/drawing/2014/main" id="{1284CA7F-B696-4085-84C6-CD668817E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5DFA417-6E89-4DF0-A83A-5F2A7D58EF5A}"/>
              </a:ext>
            </a:extLst>
          </p:cNvPr>
          <p:cNvPicPr>
            <a:picLocks noChangeAspect="1"/>
          </p:cNvPicPr>
          <p:nvPr/>
        </p:nvPicPr>
        <p:blipFill>
          <a:blip r:embed="rId2"/>
          <a:stretch>
            <a:fillRect/>
          </a:stretch>
        </p:blipFill>
        <p:spPr>
          <a:xfrm>
            <a:off x="738617" y="133610"/>
            <a:ext cx="3309643" cy="2945583"/>
          </a:xfrm>
          <a:prstGeom prst="rect">
            <a:avLst/>
          </a:prstGeom>
        </p:spPr>
      </p:pic>
      <p:sp>
        <p:nvSpPr>
          <p:cNvPr id="30" name="Freeform: Shape 29">
            <a:extLst>
              <a:ext uri="{FF2B5EF4-FFF2-40B4-BE49-F238E27FC236}">
                <a16:creationId xmlns:a16="http://schemas.microsoft.com/office/drawing/2014/main" id="{858A10F4-B847-4777-BC82-782F6FB36E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883B597-C9A1-46EF-AB6B-71DF0B1ED4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A0B38421-369F-445C-9543-5BC17BC090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FAA9CE81-CAF0-41E3-8E73-CAFA13A0B1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D7F079A-6218-4C45-9C13-9C4DC1F99B83}"/>
              </a:ext>
            </a:extLst>
          </p:cNvPr>
          <p:cNvPicPr>
            <a:picLocks noChangeAspect="1"/>
          </p:cNvPicPr>
          <p:nvPr/>
        </p:nvPicPr>
        <p:blipFill>
          <a:blip r:embed="rId3"/>
          <a:stretch>
            <a:fillRect/>
          </a:stretch>
        </p:blipFill>
        <p:spPr>
          <a:xfrm>
            <a:off x="724409" y="4561840"/>
            <a:ext cx="3942330" cy="1714913"/>
          </a:xfrm>
          <a:prstGeom prst="rect">
            <a:avLst/>
          </a:prstGeom>
        </p:spPr>
      </p:pic>
      <p:pic>
        <p:nvPicPr>
          <p:cNvPr id="2" name="Picture 1">
            <a:extLst>
              <a:ext uri="{FF2B5EF4-FFF2-40B4-BE49-F238E27FC236}">
                <a16:creationId xmlns:a16="http://schemas.microsoft.com/office/drawing/2014/main" id="{D638CBC2-B5A3-40A8-A867-A106CCAADD02}"/>
              </a:ext>
            </a:extLst>
          </p:cNvPr>
          <p:cNvPicPr>
            <a:picLocks noChangeAspect="1"/>
          </p:cNvPicPr>
          <p:nvPr/>
        </p:nvPicPr>
        <p:blipFill>
          <a:blip r:embed="rId4"/>
          <a:stretch>
            <a:fillRect/>
          </a:stretch>
        </p:blipFill>
        <p:spPr>
          <a:xfrm>
            <a:off x="7605258" y="227580"/>
            <a:ext cx="4048261" cy="2884385"/>
          </a:xfrm>
          <a:prstGeom prst="rect">
            <a:avLst/>
          </a:prstGeom>
        </p:spPr>
      </p:pic>
      <p:pic>
        <p:nvPicPr>
          <p:cNvPr id="3" name="Picture 2">
            <a:extLst>
              <a:ext uri="{FF2B5EF4-FFF2-40B4-BE49-F238E27FC236}">
                <a16:creationId xmlns:a16="http://schemas.microsoft.com/office/drawing/2014/main" id="{E96CF37B-8113-4A08-8E3B-1B76F3F6B5D1}"/>
              </a:ext>
            </a:extLst>
          </p:cNvPr>
          <p:cNvPicPr>
            <a:picLocks noChangeAspect="1"/>
          </p:cNvPicPr>
          <p:nvPr/>
        </p:nvPicPr>
        <p:blipFill>
          <a:blip r:embed="rId5"/>
          <a:stretch>
            <a:fillRect/>
          </a:stretch>
        </p:blipFill>
        <p:spPr>
          <a:xfrm>
            <a:off x="8116820" y="4007890"/>
            <a:ext cx="3336563" cy="2268863"/>
          </a:xfrm>
          <a:prstGeom prst="rect">
            <a:avLst/>
          </a:prstGeom>
        </p:spPr>
      </p:pic>
      <p:pic>
        <p:nvPicPr>
          <p:cNvPr id="5" name="Picture 4">
            <a:extLst>
              <a:ext uri="{FF2B5EF4-FFF2-40B4-BE49-F238E27FC236}">
                <a16:creationId xmlns:a16="http://schemas.microsoft.com/office/drawing/2014/main" id="{C8EC8BDD-018F-4A9E-A00B-CEC6EC6AF003}"/>
              </a:ext>
            </a:extLst>
          </p:cNvPr>
          <p:cNvPicPr>
            <a:picLocks noChangeAspect="1"/>
          </p:cNvPicPr>
          <p:nvPr/>
        </p:nvPicPr>
        <p:blipFill>
          <a:blip r:embed="rId6"/>
          <a:stretch>
            <a:fillRect/>
          </a:stretch>
        </p:blipFill>
        <p:spPr>
          <a:xfrm>
            <a:off x="4139704" y="2046856"/>
            <a:ext cx="3465554" cy="2796374"/>
          </a:xfrm>
          <a:prstGeom prst="rect">
            <a:avLst/>
          </a:prstGeom>
        </p:spPr>
      </p:pic>
    </p:spTree>
    <p:extLst>
      <p:ext uri="{BB962C8B-B14F-4D97-AF65-F5344CB8AC3E}">
        <p14:creationId xmlns:p14="http://schemas.microsoft.com/office/powerpoint/2010/main" val="189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E301E5-1206-47D0-9CDF-72583D7390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31FBE-7948-4384-B68A-75DEFDC495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0D7F33-C999-4666-9996-7C16797088AF}"/>
              </a:ext>
            </a:extLst>
          </p:cNvPr>
          <p:cNvPicPr>
            <a:picLocks noChangeAspect="1"/>
          </p:cNvPicPr>
          <p:nvPr/>
        </p:nvPicPr>
        <p:blipFill rotWithShape="1">
          <a:blip r:embed="rId2"/>
          <a:srcRect t="7109" r="4" b="12000"/>
          <a:stretch/>
        </p:blipFill>
        <p:spPr>
          <a:xfrm>
            <a:off x="641276" y="643467"/>
            <a:ext cx="4013020" cy="2702558"/>
          </a:xfrm>
          <a:prstGeom prst="rect">
            <a:avLst/>
          </a:prstGeom>
        </p:spPr>
      </p:pic>
      <p:pic>
        <p:nvPicPr>
          <p:cNvPr id="5" name="Picture 4">
            <a:extLst>
              <a:ext uri="{FF2B5EF4-FFF2-40B4-BE49-F238E27FC236}">
                <a16:creationId xmlns:a16="http://schemas.microsoft.com/office/drawing/2014/main" id="{6FA679B2-8DA2-4FAB-B117-D3EED30345BE}"/>
              </a:ext>
            </a:extLst>
          </p:cNvPr>
          <p:cNvPicPr>
            <a:picLocks noChangeAspect="1"/>
          </p:cNvPicPr>
          <p:nvPr/>
        </p:nvPicPr>
        <p:blipFill rotWithShape="1">
          <a:blip r:embed="rId3"/>
          <a:srcRect l="14232" r="11262" b="-2"/>
          <a:stretch/>
        </p:blipFill>
        <p:spPr>
          <a:xfrm>
            <a:off x="643467" y="3509433"/>
            <a:ext cx="4010830" cy="2705099"/>
          </a:xfrm>
          <a:prstGeom prst="rect">
            <a:avLst/>
          </a:prstGeom>
        </p:spPr>
      </p:pic>
      <p:pic>
        <p:nvPicPr>
          <p:cNvPr id="6" name="Picture 5">
            <a:extLst>
              <a:ext uri="{FF2B5EF4-FFF2-40B4-BE49-F238E27FC236}">
                <a16:creationId xmlns:a16="http://schemas.microsoft.com/office/drawing/2014/main" id="{FA4C9D6A-A00B-4425-AA58-E6D48D182774}"/>
              </a:ext>
            </a:extLst>
          </p:cNvPr>
          <p:cNvPicPr>
            <a:picLocks noChangeAspect="1"/>
          </p:cNvPicPr>
          <p:nvPr/>
        </p:nvPicPr>
        <p:blipFill>
          <a:blip r:embed="rId4"/>
          <a:stretch>
            <a:fillRect/>
          </a:stretch>
        </p:blipFill>
        <p:spPr>
          <a:xfrm>
            <a:off x="4965175" y="1432291"/>
            <a:ext cx="6243374" cy="3981282"/>
          </a:xfrm>
          <a:prstGeom prst="rect">
            <a:avLst/>
          </a:prstGeom>
        </p:spPr>
      </p:pic>
    </p:spTree>
    <p:extLst>
      <p:ext uri="{BB962C8B-B14F-4D97-AF65-F5344CB8AC3E}">
        <p14:creationId xmlns:p14="http://schemas.microsoft.com/office/powerpoint/2010/main" val="16642633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37B233-9CDD-4A90-AABB-A8963DEE4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25936B53-40BD-4EEB-81CD-7552CE43564A}"/>
              </a:ext>
            </a:extLst>
          </p:cNvPr>
          <p:cNvSpPr txBox="1"/>
          <p:nvPr/>
        </p:nvSpPr>
        <p:spPr>
          <a:xfrm>
            <a:off x="841248" y="818457"/>
            <a:ext cx="3322317" cy="297587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400" kern="1200" dirty="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040575EE-C594-4566-BC00-663004E52A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CF8E965-B8AD-49E5-A965-1F2FD86CF99D}"/>
              </a:ext>
            </a:extLst>
          </p:cNvPr>
          <p:cNvPicPr>
            <a:picLocks noChangeAspect="1"/>
          </p:cNvPicPr>
          <p:nvPr/>
        </p:nvPicPr>
        <p:blipFill>
          <a:blip r:embed="rId2"/>
          <a:stretch>
            <a:fillRect/>
          </a:stretch>
        </p:blipFill>
        <p:spPr>
          <a:xfrm>
            <a:off x="5518182" y="566916"/>
            <a:ext cx="6089540" cy="5724168"/>
          </a:xfrm>
          <a:prstGeom prst="rect">
            <a:avLst/>
          </a:prstGeom>
        </p:spPr>
      </p:pic>
      <p:sp>
        <p:nvSpPr>
          <p:cNvPr id="4" name="Flowchart: Punched Tape 3">
            <a:extLst>
              <a:ext uri="{FF2B5EF4-FFF2-40B4-BE49-F238E27FC236}">
                <a16:creationId xmlns:a16="http://schemas.microsoft.com/office/drawing/2014/main" id="{9C1120C2-01DC-4BFA-B837-BA5DC1D511B5}"/>
              </a:ext>
            </a:extLst>
          </p:cNvPr>
          <p:cNvSpPr/>
          <p:nvPr/>
        </p:nvSpPr>
        <p:spPr>
          <a:xfrm>
            <a:off x="405662" y="2433320"/>
            <a:ext cx="4190613" cy="1991360"/>
          </a:xfrm>
          <a:prstGeom prst="flowChartPunchedTape">
            <a:avLst/>
          </a:prstGeom>
          <a:solidFill>
            <a:srgbClr val="17D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pPr>
            <a:r>
              <a:rPr lang="en-US" sz="3200" b="1" dirty="0">
                <a:solidFill>
                  <a:schemeClr val="tx1"/>
                </a:solidFill>
                <a:latin typeface="Lucida Calligraphy" panose="03010101010101010101" pitchFamily="66" charset="0"/>
              </a:rPr>
              <a:t>Message for all of us ….</a:t>
            </a:r>
          </a:p>
        </p:txBody>
      </p:sp>
    </p:spTree>
    <p:extLst>
      <p:ext uri="{BB962C8B-B14F-4D97-AF65-F5344CB8AC3E}">
        <p14:creationId xmlns:p14="http://schemas.microsoft.com/office/powerpoint/2010/main" val="26021707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6A951-2F1B-4385-A27C-7D285D8547A3}"/>
              </a:ext>
            </a:extLst>
          </p:cNvPr>
          <p:cNvPicPr>
            <a:picLocks noChangeAspect="1"/>
          </p:cNvPicPr>
          <p:nvPr/>
        </p:nvPicPr>
        <p:blipFill>
          <a:blip r:embed="rId2"/>
          <a:stretch>
            <a:fillRect/>
          </a:stretch>
        </p:blipFill>
        <p:spPr>
          <a:xfrm>
            <a:off x="1743604" y="643466"/>
            <a:ext cx="8704792" cy="5571067"/>
          </a:xfrm>
          <a:prstGeom prst="rect">
            <a:avLst/>
          </a:prstGeom>
        </p:spPr>
      </p:pic>
    </p:spTree>
    <p:extLst>
      <p:ext uri="{BB962C8B-B14F-4D97-AF65-F5344CB8AC3E}">
        <p14:creationId xmlns:p14="http://schemas.microsoft.com/office/powerpoint/2010/main" val="162076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FA64-7A4A-4B83-9151-0C4937B7370F}"/>
              </a:ext>
            </a:extLst>
          </p:cNvPr>
          <p:cNvSpPr>
            <a:spLocks noGrp="1"/>
          </p:cNvSpPr>
          <p:nvPr>
            <p:ph type="title"/>
          </p:nvPr>
        </p:nvSpPr>
        <p:spPr>
          <a:xfrm>
            <a:off x="723900" y="242661"/>
            <a:ext cx="10515600" cy="1325563"/>
          </a:xfrm>
        </p:spPr>
        <p:txBody>
          <a:bodyPr>
            <a:normAutofit/>
          </a:bodyPr>
          <a:lstStyle/>
          <a:p>
            <a:r>
              <a:rPr lang="en-GB" sz="2800" b="1" dirty="0">
                <a:solidFill>
                  <a:srgbClr val="FFFF00"/>
                </a:solidFill>
              </a:rPr>
              <a:t>Definition of change …</a:t>
            </a:r>
            <a:endParaRPr lang="en-NZ" sz="2800" b="1" dirty="0">
              <a:solidFill>
                <a:srgbClr val="FFFF00"/>
              </a:solidFill>
            </a:endParaRPr>
          </a:p>
        </p:txBody>
      </p:sp>
      <p:sp>
        <p:nvSpPr>
          <p:cNvPr id="3" name="Content Placeholder 2">
            <a:extLst>
              <a:ext uri="{FF2B5EF4-FFF2-40B4-BE49-F238E27FC236}">
                <a16:creationId xmlns:a16="http://schemas.microsoft.com/office/drawing/2014/main" id="{8AD66D5E-4867-4F7D-BAB8-8B4F15925D2E}"/>
              </a:ext>
            </a:extLst>
          </p:cNvPr>
          <p:cNvSpPr>
            <a:spLocks noGrp="1"/>
          </p:cNvSpPr>
          <p:nvPr>
            <p:ph sz="half" idx="1"/>
          </p:nvPr>
        </p:nvSpPr>
        <p:spPr>
          <a:xfrm>
            <a:off x="723900" y="1376589"/>
            <a:ext cx="5181600" cy="3219904"/>
          </a:xfrm>
        </p:spPr>
        <p:txBody>
          <a:bodyPr>
            <a:normAutofit fontScale="92500"/>
          </a:bodyPr>
          <a:lstStyle/>
          <a:p>
            <a:r>
              <a:rPr lang="en-GB" sz="2200" b="1" dirty="0">
                <a:solidFill>
                  <a:schemeClr val="bg1"/>
                </a:solidFill>
              </a:rPr>
              <a:t>Verb</a:t>
            </a:r>
          </a:p>
          <a:p>
            <a:endParaRPr lang="en-GB" sz="2200" b="1" dirty="0">
              <a:solidFill>
                <a:schemeClr val="bg1"/>
              </a:solidFill>
            </a:endParaRPr>
          </a:p>
          <a:p>
            <a:pPr marL="285750" indent="-285750"/>
            <a:r>
              <a:rPr lang="en-GB" sz="2200" i="1" dirty="0">
                <a:solidFill>
                  <a:schemeClr val="bg1"/>
                </a:solidFill>
              </a:rPr>
              <a:t>make (someone or something) different; alter or modify</a:t>
            </a:r>
          </a:p>
          <a:p>
            <a:endParaRPr lang="en-GB" sz="2200" i="1" dirty="0">
              <a:solidFill>
                <a:schemeClr val="bg1"/>
              </a:solidFill>
            </a:endParaRPr>
          </a:p>
          <a:p>
            <a:pPr marL="285750" indent="-285750"/>
            <a:r>
              <a:rPr lang="en-GB" sz="2200" i="1" dirty="0">
                <a:solidFill>
                  <a:schemeClr val="bg1"/>
                </a:solidFill>
              </a:rPr>
              <a:t>turn or convert (something) from one state, form or substance into another</a:t>
            </a:r>
          </a:p>
          <a:p>
            <a:endParaRPr lang="en-NZ" dirty="0"/>
          </a:p>
        </p:txBody>
      </p:sp>
      <p:sp>
        <p:nvSpPr>
          <p:cNvPr id="4" name="Content Placeholder 3">
            <a:extLst>
              <a:ext uri="{FF2B5EF4-FFF2-40B4-BE49-F238E27FC236}">
                <a16:creationId xmlns:a16="http://schemas.microsoft.com/office/drawing/2014/main" id="{7576A7C9-4875-43A2-AD2B-0D00962518AA}"/>
              </a:ext>
            </a:extLst>
          </p:cNvPr>
          <p:cNvSpPr>
            <a:spLocks noGrp="1"/>
          </p:cNvSpPr>
          <p:nvPr>
            <p:ph sz="half" idx="2"/>
          </p:nvPr>
        </p:nvSpPr>
        <p:spPr>
          <a:xfrm>
            <a:off x="6172200" y="1270453"/>
            <a:ext cx="5181600" cy="4351338"/>
          </a:xfrm>
        </p:spPr>
        <p:txBody>
          <a:bodyPr>
            <a:normAutofit fontScale="92500"/>
          </a:bodyPr>
          <a:lstStyle/>
          <a:p>
            <a:r>
              <a:rPr lang="en-GB" sz="2400" b="1" dirty="0">
                <a:solidFill>
                  <a:schemeClr val="bg1"/>
                </a:solidFill>
              </a:rPr>
              <a:t>Noun</a:t>
            </a:r>
          </a:p>
          <a:p>
            <a:endParaRPr lang="en-GB" sz="2400" b="1" dirty="0">
              <a:solidFill>
                <a:schemeClr val="bg1"/>
              </a:solidFill>
            </a:endParaRPr>
          </a:p>
          <a:p>
            <a:pPr marL="285750" indent="-285750"/>
            <a:r>
              <a:rPr lang="en-GB" sz="2400" i="1" dirty="0">
                <a:solidFill>
                  <a:schemeClr val="bg1"/>
                </a:solidFill>
              </a:rPr>
              <a:t>an act or process through which something becomes different</a:t>
            </a:r>
          </a:p>
          <a:p>
            <a:endParaRPr lang="en-GB" sz="2400" i="1" dirty="0">
              <a:solidFill>
                <a:schemeClr val="bg1"/>
              </a:solidFill>
            </a:endParaRPr>
          </a:p>
          <a:p>
            <a:pPr marL="285750" indent="-285750"/>
            <a:r>
              <a:rPr lang="en-GB" sz="2400" i="1" dirty="0">
                <a:solidFill>
                  <a:schemeClr val="bg1"/>
                </a:solidFill>
              </a:rPr>
              <a:t>the substitution of one thing for another</a:t>
            </a:r>
          </a:p>
          <a:p>
            <a:endParaRPr lang="en-GB" sz="2400" i="1" dirty="0">
              <a:solidFill>
                <a:schemeClr val="bg1"/>
              </a:solidFill>
            </a:endParaRPr>
          </a:p>
          <a:p>
            <a:pPr marL="285750" indent="-285750"/>
            <a:r>
              <a:rPr lang="en-GB" sz="2400" i="1" dirty="0">
                <a:solidFill>
                  <a:schemeClr val="bg1"/>
                </a:solidFill>
              </a:rPr>
              <a:t>An alteration or modification</a:t>
            </a:r>
          </a:p>
          <a:p>
            <a:endParaRPr lang="en-GB" sz="2400" i="1" dirty="0">
              <a:solidFill>
                <a:schemeClr val="bg1"/>
              </a:solidFill>
            </a:endParaRPr>
          </a:p>
          <a:p>
            <a:pPr marL="285750" indent="-285750"/>
            <a:r>
              <a:rPr lang="en-GB" sz="2400" i="1" dirty="0">
                <a:solidFill>
                  <a:schemeClr val="bg1"/>
                </a:solidFill>
              </a:rPr>
              <a:t>a new or refreshingly different experience</a:t>
            </a:r>
          </a:p>
          <a:p>
            <a:pPr marL="285750" indent="-285750"/>
            <a:endParaRPr lang="en-GB" sz="2400" dirty="0"/>
          </a:p>
          <a:p>
            <a:endParaRPr lang="en-NZ" dirty="0"/>
          </a:p>
        </p:txBody>
      </p:sp>
      <p:sp>
        <p:nvSpPr>
          <p:cNvPr id="5" name="TextBox 4">
            <a:extLst>
              <a:ext uri="{FF2B5EF4-FFF2-40B4-BE49-F238E27FC236}">
                <a16:creationId xmlns:a16="http://schemas.microsoft.com/office/drawing/2014/main" id="{DB3340D1-F2E7-4517-9654-B7EE43EE0B9D}"/>
              </a:ext>
            </a:extLst>
          </p:cNvPr>
          <p:cNvSpPr txBox="1"/>
          <p:nvPr/>
        </p:nvSpPr>
        <p:spPr>
          <a:xfrm>
            <a:off x="723900" y="4596493"/>
            <a:ext cx="4384222" cy="923330"/>
          </a:xfrm>
          <a:prstGeom prst="rect">
            <a:avLst/>
          </a:prstGeom>
          <a:noFill/>
        </p:spPr>
        <p:txBody>
          <a:bodyPr wrap="square" rtlCol="0">
            <a:spAutoFit/>
          </a:bodyPr>
          <a:lstStyle/>
          <a:p>
            <a:r>
              <a:rPr lang="en-GB" i="1">
                <a:solidFill>
                  <a:schemeClr val="bg1"/>
                </a:solidFill>
              </a:rPr>
              <a:t>Informal noun</a:t>
            </a:r>
          </a:p>
          <a:p>
            <a:endParaRPr lang="en-GB" i="1">
              <a:solidFill>
                <a:schemeClr val="bg1"/>
              </a:solidFill>
            </a:endParaRPr>
          </a:p>
          <a:p>
            <a:pPr marL="285750" indent="-285750">
              <a:buFont typeface="Arial" panose="020B0604020202020204" pitchFamily="34" charset="0"/>
              <a:buChar char="•"/>
            </a:pPr>
            <a:r>
              <a:rPr lang="en-GB" i="1">
                <a:solidFill>
                  <a:schemeClr val="bg1"/>
                </a:solidFill>
              </a:rPr>
              <a:t>The change …</a:t>
            </a:r>
            <a:endParaRPr lang="en-NZ" sz="3200" b="1" dirty="0">
              <a:solidFill>
                <a:schemeClr val="bg1"/>
              </a:solidFill>
              <a:latin typeface="Blackadder ITC" panose="04020505051007020D02" pitchFamily="82" charset="0"/>
            </a:endParaRPr>
          </a:p>
        </p:txBody>
      </p:sp>
      <p:sp>
        <p:nvSpPr>
          <p:cNvPr id="6" name="Rectangle 5">
            <a:extLst>
              <a:ext uri="{FF2B5EF4-FFF2-40B4-BE49-F238E27FC236}">
                <a16:creationId xmlns:a16="http://schemas.microsoft.com/office/drawing/2014/main" id="{E05B2482-6F85-4A90-BDCF-924482178397}"/>
              </a:ext>
            </a:extLst>
          </p:cNvPr>
          <p:cNvSpPr/>
          <p:nvPr/>
        </p:nvSpPr>
        <p:spPr>
          <a:xfrm>
            <a:off x="2377999" y="5021219"/>
            <a:ext cx="2056002" cy="584775"/>
          </a:xfrm>
          <a:prstGeom prst="rect">
            <a:avLst/>
          </a:prstGeom>
        </p:spPr>
        <p:txBody>
          <a:bodyPr wrap="square">
            <a:spAutoFit/>
          </a:bodyPr>
          <a:lstStyle/>
          <a:p>
            <a:r>
              <a:rPr lang="en-GB" sz="3200" b="1" dirty="0">
                <a:solidFill>
                  <a:srgbClr val="00B0F0"/>
                </a:solidFill>
                <a:latin typeface="Blackadder ITC" panose="04020505051007020D02" pitchFamily="82" charset="0"/>
              </a:rPr>
              <a:t>the menopause</a:t>
            </a:r>
            <a:endParaRPr lang="en-NZ" sz="3200" dirty="0">
              <a:solidFill>
                <a:srgbClr val="00B0F0"/>
              </a:solidFill>
            </a:endParaRPr>
          </a:p>
        </p:txBody>
      </p:sp>
      <p:pic>
        <p:nvPicPr>
          <p:cNvPr id="7" name="Picture 6">
            <a:extLst>
              <a:ext uri="{FF2B5EF4-FFF2-40B4-BE49-F238E27FC236}">
                <a16:creationId xmlns:a16="http://schemas.microsoft.com/office/drawing/2014/main" id="{85E0205D-2285-4112-8DBD-0088FF303D59}"/>
              </a:ext>
            </a:extLst>
          </p:cNvPr>
          <p:cNvPicPr>
            <a:picLocks noChangeAspect="1"/>
          </p:cNvPicPr>
          <p:nvPr/>
        </p:nvPicPr>
        <p:blipFill>
          <a:blip r:embed="rId2"/>
          <a:stretch>
            <a:fillRect/>
          </a:stretch>
        </p:blipFill>
        <p:spPr>
          <a:xfrm>
            <a:off x="4538549" y="3971365"/>
            <a:ext cx="3000602" cy="2255596"/>
          </a:xfrm>
          <a:prstGeom prst="rect">
            <a:avLst/>
          </a:prstGeom>
        </p:spPr>
      </p:pic>
    </p:spTree>
    <p:extLst>
      <p:ext uri="{BB962C8B-B14F-4D97-AF65-F5344CB8AC3E}">
        <p14:creationId xmlns:p14="http://schemas.microsoft.com/office/powerpoint/2010/main" val="11473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DDABFA77-C18B-482D-857E-8EADBA0865B0}"/>
              </a:ext>
            </a:extLst>
          </p:cNvPr>
          <p:cNvSpPr txBox="1"/>
          <p:nvPr/>
        </p:nvSpPr>
        <p:spPr>
          <a:xfrm>
            <a:off x="843208" y="3971327"/>
            <a:ext cx="5071221" cy="2129586"/>
          </a:xfrm>
          <a:prstGeom prst="rect">
            <a:avLst/>
          </a:prstGeom>
          <a:noFill/>
        </p:spPr>
        <p:txBody>
          <a:bodyPr vert="horz" lIns="91440" tIns="45720" rIns="91440" bIns="45720" rtlCol="0" anchor="t">
            <a:normAutofit/>
          </a:bodyPr>
          <a:lstStyle/>
          <a:p>
            <a:pPr>
              <a:lnSpc>
                <a:spcPct val="90000"/>
              </a:lnSpc>
              <a:spcBef>
                <a:spcPct val="0"/>
              </a:spcBef>
              <a:spcAft>
                <a:spcPts val="600"/>
              </a:spcAft>
            </a:pPr>
            <a:r>
              <a:rPr lang="en-US" sz="3200" kern="1200" dirty="0">
                <a:solidFill>
                  <a:schemeClr val="bg1"/>
                </a:solidFill>
                <a:latin typeface="+mj-lt"/>
                <a:ea typeface="+mj-ea"/>
                <a:cs typeface="+mj-cs"/>
              </a:rPr>
              <a:t>The Five Core Principles of Change Management</a:t>
            </a:r>
          </a:p>
        </p:txBody>
      </p:sp>
      <p:pic>
        <p:nvPicPr>
          <p:cNvPr id="4" name="Picture 3">
            <a:extLst>
              <a:ext uri="{FF2B5EF4-FFF2-40B4-BE49-F238E27FC236}">
                <a16:creationId xmlns:a16="http://schemas.microsoft.com/office/drawing/2014/main" id="{5B039E2D-6D0A-4C7D-9D98-83C0483F6E97}"/>
              </a:ext>
            </a:extLst>
          </p:cNvPr>
          <p:cNvPicPr>
            <a:picLocks noChangeAspect="1"/>
          </p:cNvPicPr>
          <p:nvPr/>
        </p:nvPicPr>
        <p:blipFill>
          <a:blip r:embed="rId2"/>
          <a:stretch>
            <a:fillRect/>
          </a:stretch>
        </p:blipFill>
        <p:spPr>
          <a:xfrm>
            <a:off x="974052" y="561537"/>
            <a:ext cx="10224289" cy="2939483"/>
          </a:xfrm>
          <a:prstGeom prst="rect">
            <a:avLst/>
          </a:prstGeom>
        </p:spPr>
      </p:pic>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65534A-9CA7-41AC-8AB9-B602AF0CF9DE}"/>
              </a:ext>
            </a:extLst>
          </p:cNvPr>
          <p:cNvSpPr txBox="1"/>
          <p:nvPr/>
        </p:nvSpPr>
        <p:spPr>
          <a:xfrm>
            <a:off x="5915953" y="3732146"/>
            <a:ext cx="5990590" cy="2909220"/>
          </a:xfrm>
          <a:prstGeom prst="rect">
            <a:avLst/>
          </a:prstGeom>
          <a:noFill/>
        </p:spPr>
        <p:txBody>
          <a:bodyPr vert="horz" lIns="91440" tIns="45720" rIns="91440" bIns="45720" rtlCol="0" anchor="t">
            <a:normAutofit fontScale="55000" lnSpcReduction="20000"/>
          </a:bodyPr>
          <a:lstStyle/>
          <a:p>
            <a:pPr marL="342900" indent="-228600">
              <a:lnSpc>
                <a:spcPct val="90000"/>
              </a:lnSpc>
              <a:spcAft>
                <a:spcPts val="600"/>
              </a:spcAft>
              <a:buFont typeface="Arial" panose="020B0604020202020204" pitchFamily="34" charset="0"/>
              <a:buChar char="•"/>
            </a:pPr>
            <a:r>
              <a:rPr lang="en-US" sz="3600" dirty="0">
                <a:solidFill>
                  <a:schemeClr val="bg1"/>
                </a:solidFill>
              </a:rPr>
              <a:t>Assess the need for change</a:t>
            </a:r>
          </a:p>
          <a:p>
            <a:pPr marL="342900" indent="-228600">
              <a:lnSpc>
                <a:spcPct val="90000"/>
              </a:lnSpc>
              <a:spcAft>
                <a:spcPts val="600"/>
              </a:spcAft>
              <a:buFont typeface="Arial" panose="020B0604020202020204" pitchFamily="34" charset="0"/>
              <a:buChar char="•"/>
            </a:pPr>
            <a:endParaRPr lang="en-US" sz="3600" dirty="0">
              <a:solidFill>
                <a:schemeClr val="bg1"/>
              </a:solidFill>
            </a:endParaRPr>
          </a:p>
          <a:p>
            <a:pPr marL="342900" indent="-228600">
              <a:lnSpc>
                <a:spcPct val="90000"/>
              </a:lnSpc>
              <a:spcAft>
                <a:spcPts val="600"/>
              </a:spcAft>
              <a:buFont typeface="Arial" panose="020B0604020202020204" pitchFamily="34" charset="0"/>
              <a:buChar char="•"/>
            </a:pPr>
            <a:r>
              <a:rPr lang="en-US" sz="3600" dirty="0">
                <a:solidFill>
                  <a:schemeClr val="bg1"/>
                </a:solidFill>
              </a:rPr>
              <a:t>Prepare for change</a:t>
            </a:r>
          </a:p>
          <a:p>
            <a:pPr marL="342900" indent="-228600">
              <a:lnSpc>
                <a:spcPct val="90000"/>
              </a:lnSpc>
              <a:spcAft>
                <a:spcPts val="600"/>
              </a:spcAft>
              <a:buFont typeface="Arial" panose="020B0604020202020204" pitchFamily="34" charset="0"/>
              <a:buChar char="•"/>
            </a:pPr>
            <a:endParaRPr lang="en-US" sz="3600" dirty="0">
              <a:solidFill>
                <a:schemeClr val="bg1"/>
              </a:solidFill>
            </a:endParaRPr>
          </a:p>
          <a:p>
            <a:pPr marL="342900" indent="-228600">
              <a:lnSpc>
                <a:spcPct val="90000"/>
              </a:lnSpc>
              <a:spcAft>
                <a:spcPts val="600"/>
              </a:spcAft>
              <a:buFont typeface="Arial" panose="020B0604020202020204" pitchFamily="34" charset="0"/>
              <a:buChar char="•"/>
            </a:pPr>
            <a:r>
              <a:rPr lang="en-US" sz="3600" dirty="0">
                <a:solidFill>
                  <a:schemeClr val="bg1"/>
                </a:solidFill>
              </a:rPr>
              <a:t>Plan and communicate change</a:t>
            </a:r>
          </a:p>
          <a:p>
            <a:pPr marL="342900" indent="-228600">
              <a:lnSpc>
                <a:spcPct val="90000"/>
              </a:lnSpc>
              <a:spcAft>
                <a:spcPts val="600"/>
              </a:spcAft>
              <a:buFont typeface="Arial" panose="020B0604020202020204" pitchFamily="34" charset="0"/>
              <a:buChar char="•"/>
            </a:pPr>
            <a:endParaRPr lang="en-US" sz="3600" dirty="0">
              <a:solidFill>
                <a:schemeClr val="bg1"/>
              </a:solidFill>
            </a:endParaRPr>
          </a:p>
          <a:p>
            <a:pPr marL="342900" indent="-228600">
              <a:lnSpc>
                <a:spcPct val="90000"/>
              </a:lnSpc>
              <a:spcAft>
                <a:spcPts val="600"/>
              </a:spcAft>
              <a:buFont typeface="Arial" panose="020B0604020202020204" pitchFamily="34" charset="0"/>
              <a:buChar char="•"/>
            </a:pPr>
            <a:r>
              <a:rPr lang="en-US" sz="3600" dirty="0">
                <a:solidFill>
                  <a:schemeClr val="bg1"/>
                </a:solidFill>
              </a:rPr>
              <a:t>Implement change</a:t>
            </a:r>
          </a:p>
          <a:p>
            <a:pPr marL="342900" indent="-228600">
              <a:lnSpc>
                <a:spcPct val="90000"/>
              </a:lnSpc>
              <a:spcAft>
                <a:spcPts val="600"/>
              </a:spcAft>
              <a:buFont typeface="Arial" panose="020B0604020202020204" pitchFamily="34" charset="0"/>
              <a:buChar char="•"/>
            </a:pPr>
            <a:endParaRPr lang="en-US" sz="3600" dirty="0">
              <a:solidFill>
                <a:schemeClr val="bg1"/>
              </a:solidFill>
            </a:endParaRPr>
          </a:p>
          <a:p>
            <a:pPr marL="342900" indent="-228600">
              <a:lnSpc>
                <a:spcPct val="90000"/>
              </a:lnSpc>
              <a:spcAft>
                <a:spcPts val="600"/>
              </a:spcAft>
              <a:buFont typeface="Arial" panose="020B0604020202020204" pitchFamily="34" charset="0"/>
              <a:buChar char="•"/>
            </a:pPr>
            <a:r>
              <a:rPr lang="en-US" sz="3600" dirty="0">
                <a:solidFill>
                  <a:schemeClr val="bg1"/>
                </a:solidFill>
              </a:rPr>
              <a:t>Sustain the change</a:t>
            </a:r>
          </a:p>
          <a:p>
            <a:pPr marL="342900" indent="-228600">
              <a:lnSpc>
                <a:spcPct val="90000"/>
              </a:lnSpc>
              <a:spcAft>
                <a:spcPts val="600"/>
              </a:spcAft>
              <a:buFont typeface="Arial" panose="020B0604020202020204" pitchFamily="34" charset="0"/>
              <a:buChar char="•"/>
            </a:pPr>
            <a:endParaRPr lang="en-US" sz="3200" dirty="0">
              <a:solidFill>
                <a:schemeClr val="bg1"/>
              </a:solidFill>
            </a:endParaRPr>
          </a:p>
          <a:p>
            <a:pPr marL="342900" indent="-228600">
              <a:lnSpc>
                <a:spcPct val="90000"/>
              </a:lnSpc>
              <a:spcAft>
                <a:spcPts val="600"/>
              </a:spcAft>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66358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6A8DA4-875D-443F-9F67-B1C6F2C832C0}"/>
              </a:ext>
            </a:extLst>
          </p:cNvPr>
          <p:cNvSpPr txBox="1"/>
          <p:nvPr/>
        </p:nvSpPr>
        <p:spPr>
          <a:xfrm>
            <a:off x="794084" y="457200"/>
            <a:ext cx="5614737" cy="369332"/>
          </a:xfrm>
          <a:prstGeom prst="rect">
            <a:avLst/>
          </a:prstGeom>
          <a:noFill/>
        </p:spPr>
        <p:txBody>
          <a:bodyPr wrap="square" rtlCol="0">
            <a:spAutoFit/>
          </a:bodyPr>
          <a:lstStyle/>
          <a:p>
            <a:r>
              <a:rPr lang="en-GB" dirty="0">
                <a:solidFill>
                  <a:srgbClr val="FFC000"/>
                </a:solidFill>
              </a:rPr>
              <a:t>Assess need:   </a:t>
            </a:r>
            <a:endParaRPr lang="en-NZ" dirty="0">
              <a:solidFill>
                <a:srgbClr val="FFC000"/>
              </a:solidFill>
            </a:endParaRPr>
          </a:p>
        </p:txBody>
      </p:sp>
      <p:sp>
        <p:nvSpPr>
          <p:cNvPr id="3" name="TextBox 2">
            <a:extLst>
              <a:ext uri="{FF2B5EF4-FFF2-40B4-BE49-F238E27FC236}">
                <a16:creationId xmlns:a16="http://schemas.microsoft.com/office/drawing/2014/main" id="{0277A648-1B7E-4809-8458-4E8309EE9FA0}"/>
              </a:ext>
            </a:extLst>
          </p:cNvPr>
          <p:cNvSpPr txBox="1"/>
          <p:nvPr/>
        </p:nvSpPr>
        <p:spPr>
          <a:xfrm>
            <a:off x="3019926" y="457200"/>
            <a:ext cx="4371474" cy="369332"/>
          </a:xfrm>
          <a:prstGeom prst="rect">
            <a:avLst/>
          </a:prstGeom>
          <a:noFill/>
        </p:spPr>
        <p:txBody>
          <a:bodyPr wrap="square" rtlCol="0">
            <a:spAutoFit/>
          </a:bodyPr>
          <a:lstStyle/>
          <a:p>
            <a:r>
              <a:rPr lang="en-GB" dirty="0">
                <a:solidFill>
                  <a:schemeClr val="bg1"/>
                </a:solidFill>
              </a:rPr>
              <a:t>Does change actually need to occur?</a:t>
            </a:r>
            <a:endParaRPr lang="en-NZ" dirty="0">
              <a:solidFill>
                <a:schemeClr val="bg1"/>
              </a:solidFill>
            </a:endParaRPr>
          </a:p>
        </p:txBody>
      </p:sp>
      <p:sp>
        <p:nvSpPr>
          <p:cNvPr id="4" name="TextBox 3">
            <a:extLst>
              <a:ext uri="{FF2B5EF4-FFF2-40B4-BE49-F238E27FC236}">
                <a16:creationId xmlns:a16="http://schemas.microsoft.com/office/drawing/2014/main" id="{90067AE9-078A-496D-9786-05E0A9F454CB}"/>
              </a:ext>
            </a:extLst>
          </p:cNvPr>
          <p:cNvSpPr txBox="1"/>
          <p:nvPr/>
        </p:nvSpPr>
        <p:spPr>
          <a:xfrm>
            <a:off x="794084" y="1198965"/>
            <a:ext cx="2013284" cy="369332"/>
          </a:xfrm>
          <a:prstGeom prst="rect">
            <a:avLst/>
          </a:prstGeom>
          <a:noFill/>
        </p:spPr>
        <p:txBody>
          <a:bodyPr wrap="square" rtlCol="0">
            <a:spAutoFit/>
          </a:bodyPr>
          <a:lstStyle/>
          <a:p>
            <a:r>
              <a:rPr lang="en-GB" dirty="0">
                <a:solidFill>
                  <a:srgbClr val="92D050"/>
                </a:solidFill>
              </a:rPr>
              <a:t>Prepare for change:</a:t>
            </a:r>
            <a:endParaRPr lang="en-NZ" dirty="0">
              <a:solidFill>
                <a:srgbClr val="92D050"/>
              </a:solidFill>
            </a:endParaRPr>
          </a:p>
        </p:txBody>
      </p:sp>
      <p:sp>
        <p:nvSpPr>
          <p:cNvPr id="5" name="TextBox 4">
            <a:extLst>
              <a:ext uri="{FF2B5EF4-FFF2-40B4-BE49-F238E27FC236}">
                <a16:creationId xmlns:a16="http://schemas.microsoft.com/office/drawing/2014/main" id="{1CB25FF5-6E7F-4B48-9D65-2AAAD2326871}"/>
              </a:ext>
            </a:extLst>
          </p:cNvPr>
          <p:cNvSpPr txBox="1"/>
          <p:nvPr/>
        </p:nvSpPr>
        <p:spPr>
          <a:xfrm>
            <a:off x="3019926" y="1198965"/>
            <a:ext cx="6801853" cy="646331"/>
          </a:xfrm>
          <a:prstGeom prst="rect">
            <a:avLst/>
          </a:prstGeom>
          <a:noFill/>
        </p:spPr>
        <p:txBody>
          <a:bodyPr wrap="square" rtlCol="0">
            <a:spAutoFit/>
          </a:bodyPr>
          <a:lstStyle/>
          <a:p>
            <a:r>
              <a:rPr lang="en-GB" dirty="0">
                <a:solidFill>
                  <a:schemeClr val="bg1"/>
                </a:solidFill>
              </a:rPr>
              <a:t>create a shared vision, include others and gain support for the </a:t>
            </a:r>
          </a:p>
          <a:p>
            <a:r>
              <a:rPr lang="en-GB" dirty="0">
                <a:solidFill>
                  <a:schemeClr val="bg1"/>
                </a:solidFill>
              </a:rPr>
              <a:t>need to change</a:t>
            </a:r>
            <a:endParaRPr lang="en-NZ" dirty="0">
              <a:solidFill>
                <a:schemeClr val="bg1"/>
              </a:solidFill>
            </a:endParaRPr>
          </a:p>
        </p:txBody>
      </p:sp>
      <p:sp>
        <p:nvSpPr>
          <p:cNvPr id="6" name="TextBox 5">
            <a:extLst>
              <a:ext uri="{FF2B5EF4-FFF2-40B4-BE49-F238E27FC236}">
                <a16:creationId xmlns:a16="http://schemas.microsoft.com/office/drawing/2014/main" id="{C4CB5E2E-CCBA-4008-9C49-8C24AE55477E}"/>
              </a:ext>
            </a:extLst>
          </p:cNvPr>
          <p:cNvSpPr txBox="1"/>
          <p:nvPr/>
        </p:nvSpPr>
        <p:spPr>
          <a:xfrm>
            <a:off x="782052" y="2250682"/>
            <a:ext cx="2470485" cy="369332"/>
          </a:xfrm>
          <a:prstGeom prst="rect">
            <a:avLst/>
          </a:prstGeom>
          <a:noFill/>
        </p:spPr>
        <p:txBody>
          <a:bodyPr wrap="square" rtlCol="0">
            <a:spAutoFit/>
          </a:bodyPr>
          <a:lstStyle/>
          <a:p>
            <a:r>
              <a:rPr lang="en-GB" dirty="0">
                <a:solidFill>
                  <a:srgbClr val="00B0F0"/>
                </a:solidFill>
              </a:rPr>
              <a:t>Plan &amp; Communicate:</a:t>
            </a:r>
            <a:endParaRPr lang="en-NZ" dirty="0">
              <a:solidFill>
                <a:srgbClr val="00B0F0"/>
              </a:solidFill>
            </a:endParaRPr>
          </a:p>
        </p:txBody>
      </p:sp>
      <p:sp>
        <p:nvSpPr>
          <p:cNvPr id="7" name="TextBox 6">
            <a:extLst>
              <a:ext uri="{FF2B5EF4-FFF2-40B4-BE49-F238E27FC236}">
                <a16:creationId xmlns:a16="http://schemas.microsoft.com/office/drawing/2014/main" id="{5D5EEA83-F735-4A4E-A241-A6BB135DA8CE}"/>
              </a:ext>
            </a:extLst>
          </p:cNvPr>
          <p:cNvSpPr txBox="1"/>
          <p:nvPr/>
        </p:nvSpPr>
        <p:spPr>
          <a:xfrm>
            <a:off x="3019926" y="2240700"/>
            <a:ext cx="6047874" cy="646331"/>
          </a:xfrm>
          <a:prstGeom prst="rect">
            <a:avLst/>
          </a:prstGeom>
          <a:noFill/>
        </p:spPr>
        <p:txBody>
          <a:bodyPr wrap="square" rtlCol="0">
            <a:spAutoFit/>
          </a:bodyPr>
          <a:lstStyle/>
          <a:p>
            <a:r>
              <a:rPr lang="en-GB" dirty="0">
                <a:solidFill>
                  <a:schemeClr val="bg1"/>
                </a:solidFill>
              </a:rPr>
              <a:t>planning is the roadmap which identifies the start point, the route to be taken and the destination</a:t>
            </a:r>
            <a:r>
              <a:rPr lang="en-GB" dirty="0"/>
              <a:t>.</a:t>
            </a:r>
            <a:endParaRPr lang="en-NZ" dirty="0"/>
          </a:p>
        </p:txBody>
      </p:sp>
      <p:sp>
        <p:nvSpPr>
          <p:cNvPr id="8" name="TextBox 7">
            <a:extLst>
              <a:ext uri="{FF2B5EF4-FFF2-40B4-BE49-F238E27FC236}">
                <a16:creationId xmlns:a16="http://schemas.microsoft.com/office/drawing/2014/main" id="{341450C1-2BCD-4C53-8819-28A7E94DAA82}"/>
              </a:ext>
            </a:extLst>
          </p:cNvPr>
          <p:cNvSpPr txBox="1"/>
          <p:nvPr/>
        </p:nvSpPr>
        <p:spPr>
          <a:xfrm>
            <a:off x="3019926" y="3042765"/>
            <a:ext cx="5799222" cy="923330"/>
          </a:xfrm>
          <a:prstGeom prst="rect">
            <a:avLst/>
          </a:prstGeom>
          <a:noFill/>
        </p:spPr>
        <p:txBody>
          <a:bodyPr wrap="square" rtlCol="0">
            <a:spAutoFit/>
          </a:bodyPr>
          <a:lstStyle/>
          <a:p>
            <a:r>
              <a:rPr lang="en-GB" dirty="0">
                <a:solidFill>
                  <a:schemeClr val="bg1"/>
                </a:solidFill>
              </a:rPr>
              <a:t>Communication is vital – so everyone knows what is going to happen, how each step will be executed and their roles in this plan of change</a:t>
            </a:r>
            <a:endParaRPr lang="en-NZ" dirty="0">
              <a:solidFill>
                <a:schemeClr val="bg1"/>
              </a:solidFill>
            </a:endParaRPr>
          </a:p>
        </p:txBody>
      </p:sp>
      <p:sp>
        <p:nvSpPr>
          <p:cNvPr id="9" name="TextBox 8">
            <a:extLst>
              <a:ext uri="{FF2B5EF4-FFF2-40B4-BE49-F238E27FC236}">
                <a16:creationId xmlns:a16="http://schemas.microsoft.com/office/drawing/2014/main" id="{2BD1E7D9-D0EB-4075-8B82-56B271726F23}"/>
              </a:ext>
            </a:extLst>
          </p:cNvPr>
          <p:cNvSpPr txBox="1"/>
          <p:nvPr/>
        </p:nvSpPr>
        <p:spPr>
          <a:xfrm>
            <a:off x="794084" y="4322437"/>
            <a:ext cx="2494547" cy="369332"/>
          </a:xfrm>
          <a:prstGeom prst="rect">
            <a:avLst/>
          </a:prstGeom>
          <a:noFill/>
        </p:spPr>
        <p:txBody>
          <a:bodyPr wrap="square" rtlCol="0">
            <a:spAutoFit/>
          </a:bodyPr>
          <a:lstStyle/>
          <a:p>
            <a:r>
              <a:rPr lang="en-GB" dirty="0">
                <a:solidFill>
                  <a:srgbClr val="FFFF00"/>
                </a:solidFill>
              </a:rPr>
              <a:t>Implement the change:</a:t>
            </a:r>
            <a:endParaRPr lang="en-NZ" dirty="0">
              <a:solidFill>
                <a:srgbClr val="FFFF00"/>
              </a:solidFill>
            </a:endParaRPr>
          </a:p>
        </p:txBody>
      </p:sp>
      <p:sp>
        <p:nvSpPr>
          <p:cNvPr id="10" name="TextBox 9">
            <a:extLst>
              <a:ext uri="{FF2B5EF4-FFF2-40B4-BE49-F238E27FC236}">
                <a16:creationId xmlns:a16="http://schemas.microsoft.com/office/drawing/2014/main" id="{8037E461-18E4-4F2F-97DA-FADF0977E316}"/>
              </a:ext>
            </a:extLst>
          </p:cNvPr>
          <p:cNvSpPr txBox="1"/>
          <p:nvPr/>
        </p:nvSpPr>
        <p:spPr>
          <a:xfrm>
            <a:off x="3088104" y="4322234"/>
            <a:ext cx="3793959" cy="369332"/>
          </a:xfrm>
          <a:prstGeom prst="rect">
            <a:avLst/>
          </a:prstGeom>
          <a:noFill/>
        </p:spPr>
        <p:txBody>
          <a:bodyPr wrap="square" rtlCol="0">
            <a:spAutoFit/>
          </a:bodyPr>
          <a:lstStyle/>
          <a:p>
            <a:r>
              <a:rPr lang="en-GB" dirty="0">
                <a:solidFill>
                  <a:schemeClr val="bg1"/>
                </a:solidFill>
              </a:rPr>
              <a:t>the</a:t>
            </a:r>
            <a:r>
              <a:rPr lang="en-GB" dirty="0"/>
              <a:t> </a:t>
            </a:r>
            <a:endParaRPr lang="en-NZ" dirty="0"/>
          </a:p>
        </p:txBody>
      </p:sp>
      <p:sp>
        <p:nvSpPr>
          <p:cNvPr id="12" name="Heart 11">
            <a:extLst>
              <a:ext uri="{FF2B5EF4-FFF2-40B4-BE49-F238E27FC236}">
                <a16:creationId xmlns:a16="http://schemas.microsoft.com/office/drawing/2014/main" id="{BFF83E83-CBEF-416B-8B91-8E887C76B0AB}"/>
              </a:ext>
            </a:extLst>
          </p:cNvPr>
          <p:cNvSpPr/>
          <p:nvPr/>
        </p:nvSpPr>
        <p:spPr>
          <a:xfrm>
            <a:off x="3495172" y="4243881"/>
            <a:ext cx="539417" cy="443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E624294A-4594-4E17-A8C6-46F54876CF8F}"/>
              </a:ext>
            </a:extLst>
          </p:cNvPr>
          <p:cNvSpPr txBox="1"/>
          <p:nvPr/>
        </p:nvSpPr>
        <p:spPr>
          <a:xfrm>
            <a:off x="3978440" y="4280915"/>
            <a:ext cx="6777792" cy="369332"/>
          </a:xfrm>
          <a:prstGeom prst="rect">
            <a:avLst/>
          </a:prstGeom>
          <a:noFill/>
        </p:spPr>
        <p:txBody>
          <a:bodyPr wrap="square" rtlCol="0">
            <a:spAutoFit/>
          </a:bodyPr>
          <a:lstStyle/>
          <a:p>
            <a:r>
              <a:rPr lang="en-GB" dirty="0">
                <a:solidFill>
                  <a:schemeClr val="bg1"/>
                </a:solidFill>
              </a:rPr>
              <a:t>of the change process.  Communicate benefits and remove barriers </a:t>
            </a:r>
            <a:endParaRPr lang="en-NZ" dirty="0">
              <a:solidFill>
                <a:schemeClr val="bg1"/>
              </a:solidFill>
            </a:endParaRPr>
          </a:p>
        </p:txBody>
      </p:sp>
      <p:sp>
        <p:nvSpPr>
          <p:cNvPr id="14" name="TextBox 13">
            <a:extLst>
              <a:ext uri="{FF2B5EF4-FFF2-40B4-BE49-F238E27FC236}">
                <a16:creationId xmlns:a16="http://schemas.microsoft.com/office/drawing/2014/main" id="{B90E2A42-252B-46C4-838E-6D27F31C034F}"/>
              </a:ext>
            </a:extLst>
          </p:cNvPr>
          <p:cNvSpPr txBox="1"/>
          <p:nvPr/>
        </p:nvSpPr>
        <p:spPr>
          <a:xfrm>
            <a:off x="794084" y="5093623"/>
            <a:ext cx="3418975" cy="369332"/>
          </a:xfrm>
          <a:prstGeom prst="rect">
            <a:avLst/>
          </a:prstGeom>
          <a:noFill/>
        </p:spPr>
        <p:txBody>
          <a:bodyPr wrap="square" rtlCol="0">
            <a:spAutoFit/>
          </a:bodyPr>
          <a:lstStyle/>
          <a:p>
            <a:r>
              <a:rPr lang="en-GB" dirty="0">
                <a:solidFill>
                  <a:srgbClr val="92D050"/>
                </a:solidFill>
              </a:rPr>
              <a:t>Sustaining change:</a:t>
            </a:r>
            <a:endParaRPr lang="en-NZ" dirty="0">
              <a:solidFill>
                <a:srgbClr val="92D050"/>
              </a:solidFill>
            </a:endParaRPr>
          </a:p>
        </p:txBody>
      </p:sp>
      <p:sp>
        <p:nvSpPr>
          <p:cNvPr id="16" name="TextBox 15">
            <a:extLst>
              <a:ext uri="{FF2B5EF4-FFF2-40B4-BE49-F238E27FC236}">
                <a16:creationId xmlns:a16="http://schemas.microsoft.com/office/drawing/2014/main" id="{A7916C33-CF36-45C4-B681-EC6CB9875C7A}"/>
              </a:ext>
            </a:extLst>
          </p:cNvPr>
          <p:cNvSpPr txBox="1"/>
          <p:nvPr/>
        </p:nvSpPr>
        <p:spPr>
          <a:xfrm>
            <a:off x="3124198" y="5098111"/>
            <a:ext cx="6408822" cy="1200329"/>
          </a:xfrm>
          <a:prstGeom prst="rect">
            <a:avLst/>
          </a:prstGeom>
          <a:noFill/>
        </p:spPr>
        <p:txBody>
          <a:bodyPr wrap="square" rtlCol="0">
            <a:spAutoFit/>
          </a:bodyPr>
          <a:lstStyle/>
          <a:p>
            <a:r>
              <a:rPr lang="en-GB" dirty="0">
                <a:solidFill>
                  <a:schemeClr val="bg1"/>
                </a:solidFill>
              </a:rPr>
              <a:t>a successful change is one that sustains over time and others see benefit in the change.  It means evaluating performance and rewarding where needed.   To sustain change, mindsets and behaviours need to be embedded in everyday practice</a:t>
            </a:r>
            <a:endParaRPr lang="en-NZ" dirty="0">
              <a:solidFill>
                <a:schemeClr val="bg1"/>
              </a:solidFill>
            </a:endParaRPr>
          </a:p>
        </p:txBody>
      </p:sp>
    </p:spTree>
    <p:extLst>
      <p:ext uri="{BB962C8B-B14F-4D97-AF65-F5344CB8AC3E}">
        <p14:creationId xmlns:p14="http://schemas.microsoft.com/office/powerpoint/2010/main" val="59219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223D5-5735-4A73-8B91-77C61B612CEE}"/>
              </a:ext>
            </a:extLst>
          </p:cNvPr>
          <p:cNvSpPr txBox="1"/>
          <p:nvPr/>
        </p:nvSpPr>
        <p:spPr>
          <a:xfrm>
            <a:off x="1214637" y="4928497"/>
            <a:ext cx="5413638" cy="646331"/>
          </a:xfrm>
          <a:prstGeom prst="rect">
            <a:avLst/>
          </a:prstGeom>
          <a:noFill/>
        </p:spPr>
        <p:txBody>
          <a:bodyPr wrap="square" rtlCol="0">
            <a:spAutoFit/>
          </a:bodyPr>
          <a:lstStyle/>
          <a:p>
            <a:endParaRPr lang="en-GB" dirty="0"/>
          </a:p>
          <a:p>
            <a:endParaRPr lang="en-NZ" dirty="0"/>
          </a:p>
        </p:txBody>
      </p:sp>
      <p:sp>
        <p:nvSpPr>
          <p:cNvPr id="8" name="TextBox 7">
            <a:extLst>
              <a:ext uri="{FF2B5EF4-FFF2-40B4-BE49-F238E27FC236}">
                <a16:creationId xmlns:a16="http://schemas.microsoft.com/office/drawing/2014/main" id="{EE4C5174-CA8E-4B12-909C-B23CD655B4DF}"/>
              </a:ext>
            </a:extLst>
          </p:cNvPr>
          <p:cNvSpPr txBox="1"/>
          <p:nvPr/>
        </p:nvSpPr>
        <p:spPr>
          <a:xfrm>
            <a:off x="648183" y="638689"/>
            <a:ext cx="10268792" cy="4832092"/>
          </a:xfrm>
          <a:prstGeom prst="rect">
            <a:avLst/>
          </a:prstGeom>
          <a:noFill/>
        </p:spPr>
        <p:txBody>
          <a:bodyPr wrap="square" rtlCol="0">
            <a:spAutoFit/>
          </a:bodyPr>
          <a:lstStyle/>
          <a:p>
            <a:r>
              <a:rPr lang="en-GB" sz="2400" b="1" dirty="0">
                <a:solidFill>
                  <a:schemeClr val="bg1"/>
                </a:solidFill>
              </a:rPr>
              <a:t>A bit about my personal history …</a:t>
            </a:r>
          </a:p>
          <a:p>
            <a:r>
              <a:rPr lang="en-GB" sz="2400" dirty="0">
                <a:solidFill>
                  <a:srgbClr val="FF0000"/>
                </a:solidFill>
              </a:rPr>
              <a:t>_______________________________</a:t>
            </a:r>
          </a:p>
          <a:p>
            <a:endParaRPr lang="en-GB" sz="2400" dirty="0">
              <a:solidFill>
                <a:schemeClr val="bg1"/>
              </a:solidFill>
            </a:endParaRPr>
          </a:p>
          <a:p>
            <a:endParaRPr lang="en-GB" dirty="0">
              <a:solidFill>
                <a:schemeClr val="bg1"/>
              </a:solidFill>
            </a:endParaRPr>
          </a:p>
          <a:p>
            <a:endParaRPr lang="en-GB" dirty="0">
              <a:solidFill>
                <a:schemeClr val="bg1"/>
              </a:solidFill>
            </a:endParaRPr>
          </a:p>
          <a:p>
            <a:pPr marL="285750" indent="-285750">
              <a:buFont typeface="Arial" panose="020B0604020202020204" pitchFamily="34" charset="0"/>
              <a:buChar char="•"/>
            </a:pPr>
            <a:r>
              <a:rPr lang="en-GB" sz="2000" dirty="0">
                <a:solidFill>
                  <a:schemeClr val="bg1"/>
                </a:solidFill>
              </a:rPr>
              <a:t>Born and bred Wellingtonian (very parochial) – defended the weather/wind vehemently!!  </a:t>
            </a:r>
          </a:p>
          <a:p>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I have 4 children and 8 </a:t>
            </a:r>
            <a:r>
              <a:rPr lang="en-GB" sz="2000" dirty="0" err="1">
                <a:solidFill>
                  <a:schemeClr val="bg1"/>
                </a:solidFill>
              </a:rPr>
              <a:t>mokopuna</a:t>
            </a:r>
            <a:endParaRPr lang="en-GB" sz="2000" dirty="0">
              <a:solidFill>
                <a:schemeClr val="bg1"/>
              </a:solidFill>
            </a:endParaRPr>
          </a:p>
          <a:p>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Worked as a shorthand typist for the NZ Police until I had my children</a:t>
            </a:r>
          </a:p>
          <a:p>
            <a:pPr marL="285750" indent="-285750">
              <a:buFont typeface="Arial" panose="020B0604020202020204" pitchFamily="34" charset="0"/>
              <a:buChar char="•"/>
            </a:pPr>
            <a:r>
              <a:rPr lang="en-GB" sz="2000" dirty="0">
                <a:solidFill>
                  <a:schemeClr val="bg1"/>
                </a:solidFill>
              </a:rPr>
              <a:t>Worked as the School Secretary at my kids’ local school for 5 years</a:t>
            </a:r>
          </a:p>
          <a:p>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Started my nursing studies in 1997 at Wellington Polytechnic which became Massey University while I was still there</a:t>
            </a:r>
          </a:p>
        </p:txBody>
      </p:sp>
      <p:sp>
        <p:nvSpPr>
          <p:cNvPr id="9" name="TextBox 8">
            <a:extLst>
              <a:ext uri="{FF2B5EF4-FFF2-40B4-BE49-F238E27FC236}">
                <a16:creationId xmlns:a16="http://schemas.microsoft.com/office/drawing/2014/main" id="{822D58EC-23A6-43B0-B3F2-2D514676BCDF}"/>
              </a:ext>
            </a:extLst>
          </p:cNvPr>
          <p:cNvSpPr txBox="1"/>
          <p:nvPr/>
        </p:nvSpPr>
        <p:spPr>
          <a:xfrm>
            <a:off x="922651" y="2654625"/>
            <a:ext cx="9994324" cy="400110"/>
          </a:xfrm>
          <a:prstGeom prst="rect">
            <a:avLst/>
          </a:prstGeom>
          <a:noFill/>
        </p:spPr>
        <p:txBody>
          <a:bodyPr wrap="square" rtlCol="0">
            <a:spAutoFit/>
          </a:bodyPr>
          <a:lstStyle/>
          <a:p>
            <a:r>
              <a:rPr lang="en-GB" sz="2000" b="1" dirty="0">
                <a:solidFill>
                  <a:srgbClr val="0070C0"/>
                </a:solidFill>
              </a:rPr>
              <a:t>Until I moved away!!  </a:t>
            </a:r>
            <a:r>
              <a:rPr lang="en-GB" sz="2000" i="1" dirty="0">
                <a:solidFill>
                  <a:schemeClr val="bg1"/>
                </a:solidFill>
              </a:rPr>
              <a:t>Now I’ll admit I might have been wrong about the weather</a:t>
            </a:r>
            <a:endParaRPr lang="en-NZ" sz="2000" i="1" dirty="0">
              <a:solidFill>
                <a:schemeClr val="bg1"/>
              </a:solidFill>
            </a:endParaRPr>
          </a:p>
        </p:txBody>
      </p:sp>
      <p:pic>
        <p:nvPicPr>
          <p:cNvPr id="10" name="Picture 9">
            <a:extLst>
              <a:ext uri="{FF2B5EF4-FFF2-40B4-BE49-F238E27FC236}">
                <a16:creationId xmlns:a16="http://schemas.microsoft.com/office/drawing/2014/main" id="{40DFB207-4990-4C6F-84F4-9CAAB368DD91}"/>
              </a:ext>
            </a:extLst>
          </p:cNvPr>
          <p:cNvPicPr>
            <a:picLocks noChangeAspect="1"/>
          </p:cNvPicPr>
          <p:nvPr/>
        </p:nvPicPr>
        <p:blipFill>
          <a:blip r:embed="rId2"/>
          <a:stretch>
            <a:fillRect/>
          </a:stretch>
        </p:blipFill>
        <p:spPr>
          <a:xfrm>
            <a:off x="8312989" y="175473"/>
            <a:ext cx="3480732" cy="1640916"/>
          </a:xfrm>
          <a:prstGeom prst="rect">
            <a:avLst/>
          </a:prstGeom>
        </p:spPr>
      </p:pic>
      <p:sp>
        <p:nvSpPr>
          <p:cNvPr id="11" name="TextBox 10">
            <a:extLst>
              <a:ext uri="{FF2B5EF4-FFF2-40B4-BE49-F238E27FC236}">
                <a16:creationId xmlns:a16="http://schemas.microsoft.com/office/drawing/2014/main" id="{7C00217E-16FB-4336-AEAD-8F3FC1C5BB4F}"/>
              </a:ext>
            </a:extLst>
          </p:cNvPr>
          <p:cNvSpPr txBox="1"/>
          <p:nvPr/>
        </p:nvSpPr>
        <p:spPr>
          <a:xfrm>
            <a:off x="1956385" y="5749331"/>
            <a:ext cx="9051338" cy="369332"/>
          </a:xfrm>
          <a:prstGeom prst="rect">
            <a:avLst/>
          </a:prstGeom>
          <a:noFill/>
        </p:spPr>
        <p:txBody>
          <a:bodyPr wrap="square" rtlCol="0">
            <a:spAutoFit/>
          </a:bodyPr>
          <a:lstStyle/>
          <a:p>
            <a:r>
              <a:rPr lang="en-GB" b="1" dirty="0">
                <a:solidFill>
                  <a:srgbClr val="FFFF00"/>
                </a:solidFill>
              </a:rPr>
              <a:t>Many changes in my life over this time</a:t>
            </a:r>
            <a:r>
              <a:rPr lang="en-GB" dirty="0"/>
              <a:t>, </a:t>
            </a:r>
            <a:r>
              <a:rPr lang="en-GB" dirty="0">
                <a:solidFill>
                  <a:schemeClr val="bg1"/>
                </a:solidFill>
              </a:rPr>
              <a:t> - similar experiences to many of you I’m sure</a:t>
            </a:r>
            <a:endParaRPr lang="en-NZ" dirty="0">
              <a:solidFill>
                <a:schemeClr val="bg1"/>
              </a:solidFill>
            </a:endParaRPr>
          </a:p>
        </p:txBody>
      </p:sp>
    </p:spTree>
    <p:extLst>
      <p:ext uri="{BB962C8B-B14F-4D97-AF65-F5344CB8AC3E}">
        <p14:creationId xmlns:p14="http://schemas.microsoft.com/office/powerpoint/2010/main" val="1619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1A68B97-49EE-40F4-8783-09B52D826A32}"/>
              </a:ext>
            </a:extLst>
          </p:cNvPr>
          <p:cNvSpPr/>
          <p:nvPr/>
        </p:nvSpPr>
        <p:spPr>
          <a:xfrm>
            <a:off x="274864" y="1336463"/>
            <a:ext cx="5546271" cy="3711571"/>
          </a:xfrm>
          <a:prstGeom prst="rect">
            <a:avLst/>
          </a:prstGeom>
        </p:spPr>
        <p:txBody>
          <a:bodyPr vert="horz" lIns="91440" tIns="45720" rIns="91440" bIns="45720" rtlCol="0">
            <a:normAutofit/>
          </a:bodyPr>
          <a:lstStyle/>
          <a:p>
            <a:pPr>
              <a:lnSpc>
                <a:spcPct val="90000"/>
              </a:lnSpc>
              <a:spcAft>
                <a:spcPts val="600"/>
              </a:spcAft>
            </a:pPr>
            <a:r>
              <a:rPr lang="en-US" sz="2000" b="1" dirty="0">
                <a:solidFill>
                  <a:srgbClr val="FFFF00"/>
                </a:solidFill>
              </a:rPr>
              <a:t>BIGGEST CHANGE TO DATE </a:t>
            </a:r>
            <a:r>
              <a:rPr lang="en-US" sz="2000" dirty="0">
                <a:solidFill>
                  <a:srgbClr val="FFFF00"/>
                </a:solidFill>
              </a:rPr>
              <a:t>:</a:t>
            </a:r>
          </a:p>
        </p:txBody>
      </p:sp>
      <p:pic>
        <p:nvPicPr>
          <p:cNvPr id="4" name="Picture 3">
            <a:extLst>
              <a:ext uri="{FF2B5EF4-FFF2-40B4-BE49-F238E27FC236}">
                <a16:creationId xmlns:a16="http://schemas.microsoft.com/office/drawing/2014/main" id="{25148AF7-EB3B-4202-85A5-AC9F4BD22AC7}"/>
              </a:ext>
            </a:extLst>
          </p:cNvPr>
          <p:cNvPicPr>
            <a:picLocks noChangeAspect="1"/>
          </p:cNvPicPr>
          <p:nvPr/>
        </p:nvPicPr>
        <p:blipFill>
          <a:blip r:embed="rId2"/>
          <a:stretch>
            <a:fillRect/>
          </a:stretch>
        </p:blipFill>
        <p:spPr>
          <a:xfrm>
            <a:off x="8062695" y="3668368"/>
            <a:ext cx="3588640" cy="2759332"/>
          </a:xfrm>
          <a:prstGeom prst="rect">
            <a:avLst/>
          </a:prstGeom>
        </p:spPr>
      </p:pic>
      <p:sp>
        <p:nvSpPr>
          <p:cNvPr id="14" name="Rectangle 13">
            <a:extLst>
              <a:ext uri="{FF2B5EF4-FFF2-40B4-BE49-F238E27FC236}">
                <a16:creationId xmlns:a16="http://schemas.microsoft.com/office/drawing/2014/main" id="{C87417AF-190E-4D6E-AFA6-7D3E84B0B4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6DA93F-DCF6-4345-9073-657FB6DC9F46}"/>
              </a:ext>
            </a:extLst>
          </p:cNvPr>
          <p:cNvPicPr>
            <a:picLocks noChangeAspect="1"/>
          </p:cNvPicPr>
          <p:nvPr/>
        </p:nvPicPr>
        <p:blipFill>
          <a:blip r:embed="rId3"/>
          <a:stretch>
            <a:fillRect/>
          </a:stretch>
        </p:blipFill>
        <p:spPr>
          <a:xfrm>
            <a:off x="6541392" y="710293"/>
            <a:ext cx="3776681" cy="2065563"/>
          </a:xfrm>
          <a:prstGeom prst="rect">
            <a:avLst/>
          </a:prstGeom>
        </p:spPr>
      </p:pic>
      <p:sp>
        <p:nvSpPr>
          <p:cNvPr id="16" name="Rectangle 15">
            <a:extLst>
              <a:ext uri="{FF2B5EF4-FFF2-40B4-BE49-F238E27FC236}">
                <a16:creationId xmlns:a16="http://schemas.microsoft.com/office/drawing/2014/main" id="{80B30ED8-273E-4C07-8568-2FE5CC5C48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17A1D22-DF4B-4A27-8E60-33CE9CA47501}"/>
              </a:ext>
            </a:extLst>
          </p:cNvPr>
          <p:cNvSpPr/>
          <p:nvPr/>
        </p:nvSpPr>
        <p:spPr>
          <a:xfrm>
            <a:off x="1248830" y="4529136"/>
            <a:ext cx="6703184" cy="1200329"/>
          </a:xfrm>
          <a:prstGeom prst="rect">
            <a:avLst/>
          </a:prstGeom>
        </p:spPr>
        <p:txBody>
          <a:bodyPr wrap="square">
            <a:spAutoFit/>
          </a:bodyPr>
          <a:lstStyle/>
          <a:p>
            <a:pPr>
              <a:spcAft>
                <a:spcPts val="600"/>
              </a:spcAft>
            </a:pPr>
            <a:r>
              <a:rPr lang="en-GB" sz="2400" dirty="0">
                <a:solidFill>
                  <a:srgbClr val="7030A0"/>
                </a:solidFill>
              </a:rPr>
              <a:t>A more recent change …</a:t>
            </a:r>
          </a:p>
          <a:p>
            <a:pPr>
              <a:spcAft>
                <a:spcPts val="600"/>
              </a:spcAft>
            </a:pPr>
            <a:endParaRPr lang="en-GB" dirty="0">
              <a:solidFill>
                <a:srgbClr val="7030A0"/>
              </a:solidFill>
            </a:endParaRPr>
          </a:p>
          <a:p>
            <a:pPr>
              <a:spcAft>
                <a:spcPts val="600"/>
              </a:spcAft>
            </a:pPr>
            <a:r>
              <a:rPr lang="en-GB" sz="2000" dirty="0">
                <a:solidFill>
                  <a:schemeClr val="bg1"/>
                </a:solidFill>
              </a:rPr>
              <a:t>I now  have my daughter and 3 grandchildren living with me!!</a:t>
            </a:r>
            <a:endParaRPr lang="en-NZ" sz="2000" dirty="0"/>
          </a:p>
        </p:txBody>
      </p:sp>
      <p:sp>
        <p:nvSpPr>
          <p:cNvPr id="6" name="Rectangle 5">
            <a:extLst>
              <a:ext uri="{FF2B5EF4-FFF2-40B4-BE49-F238E27FC236}">
                <a16:creationId xmlns:a16="http://schemas.microsoft.com/office/drawing/2014/main" id="{198E216C-19B7-41FE-BAA3-519A8E669057}"/>
              </a:ext>
            </a:extLst>
          </p:cNvPr>
          <p:cNvSpPr/>
          <p:nvPr/>
        </p:nvSpPr>
        <p:spPr>
          <a:xfrm>
            <a:off x="3496120" y="1276222"/>
            <a:ext cx="2767681" cy="461665"/>
          </a:xfrm>
          <a:prstGeom prst="rect">
            <a:avLst/>
          </a:prstGeom>
        </p:spPr>
        <p:txBody>
          <a:bodyPr wrap="none">
            <a:spAutoFit/>
          </a:bodyPr>
          <a:lstStyle/>
          <a:p>
            <a:r>
              <a:rPr lang="en-US" sz="2400" dirty="0">
                <a:solidFill>
                  <a:schemeClr val="bg1"/>
                </a:solidFill>
              </a:rPr>
              <a:t>Moving to Taranaki!!</a:t>
            </a:r>
            <a:endParaRPr lang="en-NZ" sz="2400" dirty="0"/>
          </a:p>
        </p:txBody>
      </p:sp>
    </p:spTree>
    <p:extLst>
      <p:ext uri="{BB962C8B-B14F-4D97-AF65-F5344CB8AC3E}">
        <p14:creationId xmlns:p14="http://schemas.microsoft.com/office/powerpoint/2010/main" val="33562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32E2E0E0-748C-4EE6-BC31-D48A9ACC4434}"/>
              </a:ext>
            </a:extLst>
          </p:cNvPr>
          <p:cNvSpPr/>
          <p:nvPr/>
        </p:nvSpPr>
        <p:spPr>
          <a:xfrm>
            <a:off x="952915" y="517659"/>
            <a:ext cx="4800600" cy="13255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a:solidFill>
                  <a:schemeClr val="bg1"/>
                </a:solidFill>
                <a:latin typeface="+mj-lt"/>
                <a:ea typeface="+mj-ea"/>
                <a:cs typeface="+mj-cs"/>
              </a:rPr>
              <a:t>A bit about my clinical history …</a:t>
            </a:r>
            <a:endParaRPr lang="en-US" sz="2800" dirty="0">
              <a:solidFill>
                <a:schemeClr val="bg1"/>
              </a:solidFill>
              <a:latin typeface="+mj-lt"/>
              <a:ea typeface="+mj-ea"/>
              <a:cs typeface="+mj-cs"/>
            </a:endParaRPr>
          </a:p>
        </p:txBody>
      </p:sp>
      <p:cxnSp>
        <p:nvCxnSpPr>
          <p:cNvPr id="23" name="Straight Connector 18">
            <a:extLst>
              <a:ext uri="{FF2B5EF4-FFF2-40B4-BE49-F238E27FC236}">
                <a16:creationId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E663D1-0D87-42D8-87C8-7DE22AB93107}"/>
              </a:ext>
            </a:extLst>
          </p:cNvPr>
          <p:cNvPicPr>
            <a:picLocks noChangeAspect="1"/>
          </p:cNvPicPr>
          <p:nvPr/>
        </p:nvPicPr>
        <p:blipFill>
          <a:blip r:embed="rId2"/>
          <a:stretch>
            <a:fillRect/>
          </a:stretch>
        </p:blipFill>
        <p:spPr>
          <a:xfrm>
            <a:off x="7870540" y="2650258"/>
            <a:ext cx="2547000" cy="1311705"/>
          </a:xfrm>
          <a:prstGeom prst="rect">
            <a:avLst/>
          </a:prstGeom>
        </p:spPr>
      </p:pic>
      <p:sp>
        <p:nvSpPr>
          <p:cNvPr id="5" name="Rectangle 4">
            <a:extLst>
              <a:ext uri="{FF2B5EF4-FFF2-40B4-BE49-F238E27FC236}">
                <a16:creationId xmlns:a16="http://schemas.microsoft.com/office/drawing/2014/main" id="{7347B3C4-8879-462A-9C6D-5DBE10493132}"/>
              </a:ext>
            </a:extLst>
          </p:cNvPr>
          <p:cNvSpPr/>
          <p:nvPr/>
        </p:nvSpPr>
        <p:spPr>
          <a:xfrm>
            <a:off x="924580" y="2392577"/>
            <a:ext cx="5734362" cy="3711571"/>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000" dirty="0">
                <a:solidFill>
                  <a:schemeClr val="bg1"/>
                </a:solidFill>
              </a:rPr>
              <a:t>New graduate nurse </a:t>
            </a:r>
            <a:r>
              <a:rPr lang="en-US" sz="2000">
                <a:solidFill>
                  <a:schemeClr val="bg1"/>
                </a:solidFill>
              </a:rPr>
              <a:t>in a medical </a:t>
            </a:r>
            <a:r>
              <a:rPr lang="en-US" sz="2000" dirty="0">
                <a:solidFill>
                  <a:schemeClr val="bg1"/>
                </a:solidFill>
              </a:rPr>
              <a:t>ward at Wellington Hospital for 9 months in 2001</a:t>
            </a:r>
          </a:p>
          <a:p>
            <a:pPr indent="-228600">
              <a:lnSpc>
                <a:spcPct val="90000"/>
              </a:lnSpc>
              <a:spcAft>
                <a:spcPts val="600"/>
              </a:spcAft>
              <a:buFont typeface="Arial" panose="020B0604020202020204" pitchFamily="34" charset="0"/>
              <a:buChar char="•"/>
            </a:pPr>
            <a:endParaRPr lang="en-US" sz="2000" dirty="0">
              <a:solidFill>
                <a:schemeClr val="bg1"/>
              </a:solidFill>
            </a:endParaRPr>
          </a:p>
          <a:p>
            <a:pPr marL="285750" indent="-228600">
              <a:lnSpc>
                <a:spcPct val="90000"/>
              </a:lnSpc>
              <a:spcAft>
                <a:spcPts val="600"/>
              </a:spcAft>
              <a:buFont typeface="Arial" panose="020B0604020202020204" pitchFamily="34" charset="0"/>
              <a:buChar char="•"/>
            </a:pPr>
            <a:r>
              <a:rPr lang="en-US" sz="2000" dirty="0">
                <a:solidFill>
                  <a:schemeClr val="bg1"/>
                </a:solidFill>
              </a:rPr>
              <a:t>Practice Nurse at a large medical </a:t>
            </a:r>
            <a:r>
              <a:rPr lang="en-US" sz="2000" dirty="0" err="1">
                <a:solidFill>
                  <a:schemeClr val="bg1"/>
                </a:solidFill>
              </a:rPr>
              <a:t>centre</a:t>
            </a:r>
            <a:r>
              <a:rPr lang="en-US" sz="2000" dirty="0">
                <a:solidFill>
                  <a:schemeClr val="bg1"/>
                </a:solidFill>
              </a:rPr>
              <a:t> in Wellington from 2001 to 2012</a:t>
            </a:r>
          </a:p>
          <a:p>
            <a:pPr marL="285750" indent="-228600">
              <a:lnSpc>
                <a:spcPct val="90000"/>
              </a:lnSpc>
              <a:spcAft>
                <a:spcPts val="600"/>
              </a:spcAft>
              <a:buFont typeface="Arial" panose="020B0604020202020204" pitchFamily="34" charset="0"/>
              <a:buChar char="•"/>
            </a:pPr>
            <a:r>
              <a:rPr lang="en-US" sz="2000" dirty="0">
                <a:solidFill>
                  <a:schemeClr val="bg1"/>
                </a:solidFill>
              </a:rPr>
              <a:t>Nurse Manager at the same medical </a:t>
            </a:r>
            <a:r>
              <a:rPr lang="en-US" sz="2000" dirty="0" err="1">
                <a:solidFill>
                  <a:schemeClr val="bg1"/>
                </a:solidFill>
              </a:rPr>
              <a:t>centre</a:t>
            </a:r>
            <a:r>
              <a:rPr lang="en-US" sz="2000" dirty="0">
                <a:solidFill>
                  <a:schemeClr val="bg1"/>
                </a:solidFill>
              </a:rPr>
              <a:t> from 2012 to 2019</a:t>
            </a:r>
          </a:p>
          <a:p>
            <a:pPr marL="57150">
              <a:lnSpc>
                <a:spcPct val="90000"/>
              </a:lnSpc>
              <a:spcAft>
                <a:spcPts val="600"/>
              </a:spcAft>
            </a:pPr>
            <a:endParaRPr lang="en-US" sz="2000" dirty="0">
              <a:solidFill>
                <a:schemeClr val="bg1"/>
              </a:solidFill>
            </a:endParaRPr>
          </a:p>
          <a:p>
            <a:pPr indent="-228600">
              <a:lnSpc>
                <a:spcPct val="90000"/>
              </a:lnSpc>
              <a:spcAft>
                <a:spcPts val="600"/>
              </a:spcAft>
              <a:buFont typeface="Arial" panose="020B0604020202020204" pitchFamily="34" charset="0"/>
              <a:buChar char="•"/>
            </a:pPr>
            <a:r>
              <a:rPr lang="en-US" sz="2000" dirty="0">
                <a:solidFill>
                  <a:schemeClr val="bg1"/>
                </a:solidFill>
              </a:rPr>
              <a:t>Completed my Masters in Primary Health Care in 2015</a:t>
            </a:r>
          </a:p>
          <a:p>
            <a:pPr marL="285750" indent="-228600">
              <a:lnSpc>
                <a:spcPct val="90000"/>
              </a:lnSpc>
              <a:spcAft>
                <a:spcPts val="600"/>
              </a:spcAft>
              <a:buFont typeface="Arial" panose="020B0604020202020204" pitchFamily="34" charset="0"/>
              <a:buChar char="•"/>
            </a:pPr>
            <a:endParaRPr lang="en-US" sz="2000" dirty="0">
              <a:solidFill>
                <a:schemeClr val="bg1"/>
              </a:solidFill>
            </a:endParaRPr>
          </a:p>
          <a:p>
            <a:pPr marL="285750" indent="-228600">
              <a:lnSpc>
                <a:spcPct val="90000"/>
              </a:lnSpc>
              <a:spcAft>
                <a:spcPts val="600"/>
              </a:spcAft>
              <a:buFont typeface="Arial" panose="020B0604020202020204" pitchFamily="34" charset="0"/>
              <a:buChar char="•"/>
            </a:pPr>
            <a:r>
              <a:rPr lang="en-US" sz="2000" dirty="0">
                <a:solidFill>
                  <a:schemeClr val="bg1"/>
                </a:solidFill>
              </a:rPr>
              <a:t>From 2019 to the present - Clinical Nurse Leader at Tui Ora </a:t>
            </a:r>
          </a:p>
          <a:p>
            <a:pPr marL="285750" indent="-228600">
              <a:lnSpc>
                <a:spcPct val="90000"/>
              </a:lnSpc>
              <a:spcAft>
                <a:spcPts val="600"/>
              </a:spcAft>
              <a:buFont typeface="Arial" panose="020B0604020202020204" pitchFamily="34" charset="0"/>
              <a:buChar char="•"/>
            </a:pPr>
            <a:endParaRPr lang="en-US" sz="1600" dirty="0">
              <a:solidFill>
                <a:schemeClr val="bg1"/>
              </a:solidFill>
            </a:endParaRPr>
          </a:p>
        </p:txBody>
      </p:sp>
      <p:pic>
        <p:nvPicPr>
          <p:cNvPr id="6" name="Picture 5">
            <a:extLst>
              <a:ext uri="{FF2B5EF4-FFF2-40B4-BE49-F238E27FC236}">
                <a16:creationId xmlns:a16="http://schemas.microsoft.com/office/drawing/2014/main" id="{70B44E11-844E-4EBB-95AC-DF0AC7DB01D8}"/>
              </a:ext>
            </a:extLst>
          </p:cNvPr>
          <p:cNvPicPr>
            <a:picLocks noChangeAspect="1"/>
          </p:cNvPicPr>
          <p:nvPr/>
        </p:nvPicPr>
        <p:blipFill>
          <a:blip r:embed="rId3"/>
          <a:stretch>
            <a:fillRect/>
          </a:stretch>
        </p:blipFill>
        <p:spPr>
          <a:xfrm>
            <a:off x="6940232" y="481509"/>
            <a:ext cx="4044588" cy="1911068"/>
          </a:xfrm>
          <a:prstGeom prst="rect">
            <a:avLst/>
          </a:prstGeom>
        </p:spPr>
      </p:pic>
      <p:cxnSp>
        <p:nvCxnSpPr>
          <p:cNvPr id="24" name="Straight Connector 20">
            <a:extLst>
              <a:ext uri="{FF2B5EF4-FFF2-40B4-BE49-F238E27FC236}">
                <a16:creationId xmlns:a16="http://schemas.microsoft.com/office/drawing/2014/main" id="{B7188D9B-1674-419B-A379-D1632A7EC3A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2B4A195-607E-4D53-BC65-DDC7A1D378B8}"/>
              </a:ext>
            </a:extLst>
          </p:cNvPr>
          <p:cNvSpPr/>
          <p:nvPr/>
        </p:nvSpPr>
        <p:spPr>
          <a:xfrm>
            <a:off x="7280133" y="4937869"/>
            <a:ext cx="6096000" cy="369332"/>
          </a:xfrm>
          <a:prstGeom prst="rect">
            <a:avLst/>
          </a:prstGeom>
        </p:spPr>
        <p:txBody>
          <a:bodyPr>
            <a:spAutoFit/>
          </a:bodyPr>
          <a:lstStyle/>
          <a:p>
            <a:endParaRPr lang="en-GB" dirty="0"/>
          </a:p>
        </p:txBody>
      </p:sp>
      <p:pic>
        <p:nvPicPr>
          <p:cNvPr id="14" name="Picture 13">
            <a:extLst>
              <a:ext uri="{FF2B5EF4-FFF2-40B4-BE49-F238E27FC236}">
                <a16:creationId xmlns:a16="http://schemas.microsoft.com/office/drawing/2014/main" id="{429734F2-B7C3-4273-8C88-7A483C1E1BDE}"/>
              </a:ext>
            </a:extLst>
          </p:cNvPr>
          <p:cNvPicPr>
            <a:picLocks noChangeAspect="1"/>
          </p:cNvPicPr>
          <p:nvPr/>
        </p:nvPicPr>
        <p:blipFill>
          <a:blip r:embed="rId4"/>
          <a:stretch>
            <a:fillRect/>
          </a:stretch>
        </p:blipFill>
        <p:spPr>
          <a:xfrm>
            <a:off x="7085716" y="4219644"/>
            <a:ext cx="4001696" cy="1756613"/>
          </a:xfrm>
          <a:prstGeom prst="rect">
            <a:avLst/>
          </a:prstGeom>
        </p:spPr>
      </p:pic>
    </p:spTree>
    <p:extLst>
      <p:ext uri="{BB962C8B-B14F-4D97-AF65-F5344CB8AC3E}">
        <p14:creationId xmlns:p14="http://schemas.microsoft.com/office/powerpoint/2010/main" val="1483903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1325</Words>
  <Application>Microsoft Office PowerPoint</Application>
  <PresentationFormat>Widescreen</PresentationFormat>
  <Paragraphs>180</Paragraphs>
  <Slides>26</Slides>
  <Notes>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 Black</vt:lpstr>
      <vt:lpstr>Blackadder ITC</vt:lpstr>
      <vt:lpstr>Calibri</vt:lpstr>
      <vt:lpstr>Calibri Light</vt:lpstr>
      <vt:lpstr>Courier New</vt:lpstr>
      <vt:lpstr>Lucida Calligraphy</vt:lpstr>
      <vt:lpstr>Rockwell</vt:lpstr>
      <vt:lpstr>Times New Roman</vt:lpstr>
      <vt:lpstr>Tw Cen MT</vt:lpstr>
      <vt:lpstr>Wingdings 2</vt:lpstr>
      <vt:lpstr>Office Theme</vt:lpstr>
      <vt:lpstr>Managing Change</vt:lpstr>
      <vt:lpstr>PowerPoint Presentation</vt:lpstr>
      <vt:lpstr>PowerPoint Presentation</vt:lpstr>
      <vt:lpstr>Definition of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 v. Cons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change -</dc:title>
  <dc:creator>Robyn Taylor</dc:creator>
  <cp:lastModifiedBy>Robyn Taylor</cp:lastModifiedBy>
  <cp:revision>254</cp:revision>
  <cp:lastPrinted>2021-06-16T05:47:53Z</cp:lastPrinted>
  <dcterms:created xsi:type="dcterms:W3CDTF">2021-05-26T00:48:22Z</dcterms:created>
  <dcterms:modified xsi:type="dcterms:W3CDTF">2021-06-16T06:17:02Z</dcterms:modified>
</cp:coreProperties>
</file>