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Grid="0">
      <p:cViewPr varScale="1">
        <p:scale>
          <a:sx n="77" d="100"/>
          <a:sy n="77" d="100"/>
        </p:scale>
        <p:origin x="137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0A67-9C7C-A43B-0B59-7086D2F03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A76212-3869-E5C6-7048-C2F8BE1B5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0376C-DAB6-B11E-C3FD-695475D3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C58A3-A3EA-697E-E186-87C75F61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07244-E6F8-B328-972C-BBEA7F22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F5D2-D976-0EC7-B69B-43B431FC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4E8F2C-8210-A918-D123-F2AD7C0F7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AA8DC-2EE8-75F0-8502-C1990309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B3B37-EF6D-D7E2-629B-5CEC7B00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837ED-1E5B-686C-3359-6C9AB3D0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1F89C-EC3B-AE33-8EA8-05D6B7945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6E044-F922-6EF3-DDA0-BC44DAE91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2E062-3843-F23F-08D4-7E04F14B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A9C28-1EFF-A672-A218-AB02CE6B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D4217-29DA-C173-5E03-1042C28C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1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3F37C-409B-1BFE-9DE1-6F728AA9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892A7-CAA8-7EA7-A053-35AD1DB93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E4825-3019-6174-D0A7-AB94186F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00EF2-2BA1-1E56-E395-FC8E882F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0010C-A6DB-6A3F-2E70-84A937B9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7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2BD2-35F8-B217-F2CC-A604F3EA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046AF-AD4E-BA92-25D8-44C7A798A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28B41-0C65-BB1D-40FF-8EC3F032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88516-344A-9F7C-67F7-66D4780F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E725F-DCAA-1D3F-20A6-F8C17136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7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BE98-B2C2-DE83-AF17-866BFF73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5F50-37D7-6AC7-5CAA-74463E8AF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0FD44-D8E9-4E03-3679-E15B60836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39F54-0BA4-A5A1-2F60-BD28ACE0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01FAE-509B-35EA-8BDF-7514713C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A40B0-FA1B-1AFF-83F5-8519A73F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3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122-1E2D-A6B4-AD3A-D36B33C56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CEC64-955B-D302-3C72-0D37524B6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AFEAB-3EB5-6A3E-6FE7-6D73DD9FF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70D1F5-8770-22EC-97BA-2895847FC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166A3D-D8DB-FCF3-4834-8FAE53FC8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DD7F3-2301-A5ED-011F-45460492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C206F-A802-1BAA-1883-8B01CDE6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30BD1D-4953-0F22-F562-876BA83C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0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1857-F849-05DC-9E05-4B081F05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00CC1F-E4F3-02CD-142B-D97A5280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CFFB3-09EE-1AC4-C6D1-A72521D6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D398A-3D37-A177-E956-26325A83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5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F4171-D386-AFEF-0335-9D5E3F9A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D99C2-AA96-D608-C2A9-79A497130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1FA32-A1EA-FCB7-0669-B644FEDC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0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7243-5B13-A5AF-859B-C9B9A6971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D03E6-EFBA-3FB3-F0D9-4C6CA960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35A55-51DF-5A78-BDAA-03ADD86D4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08FF8-B610-DF8F-2CC9-63171942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19E7A-BE57-1FB5-A9E8-9CC04627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E1C91-CEFB-9B3C-8ACF-A1A4BC62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0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777B4-2AA5-F79B-F5F7-6D6E99E4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1193B-1519-AB14-5CAA-F2D98836C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CB86-A21B-F962-4EDA-4AD7B275E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B30-D752-2078-A2EB-781EDA29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5D60F-DA19-25CE-0B28-8EE0AA01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1EE74-A618-7E50-0083-102589F8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1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E7CC4F-6EED-9450-D24A-E65AE8E1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B5702-CFD3-2909-23EA-5D297752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7A27A-5497-81A1-A3D8-23AE6CA83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AC7424-53DE-DB4F-89A7-7F6FAAE6E202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8EC61-B66A-AF21-0A54-8EE3BD5C3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1025F-4280-31B4-1198-CD327A4F3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5B0665-17F6-3047-BEED-AF4754155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9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3E43-7C94-34CE-9447-DFA1475E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537"/>
          </a:xfrm>
        </p:spPr>
        <p:txBody>
          <a:bodyPr/>
          <a:lstStyle/>
          <a:p>
            <a:r>
              <a:rPr lang="en-US" dirty="0"/>
              <a:t>PA Education brief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D231F-E93F-C48E-3E57-A75C52993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662"/>
            <a:ext cx="10515600" cy="4830301"/>
          </a:xfrm>
        </p:spPr>
        <p:txBody>
          <a:bodyPr>
            <a:normAutofit/>
          </a:bodyPr>
          <a:lstStyle/>
          <a:p>
            <a:r>
              <a:rPr lang="en-US" b="1" dirty="0"/>
              <a:t>Pre-Requisites:</a:t>
            </a:r>
          </a:p>
          <a:p>
            <a:pPr lvl="1"/>
            <a:endParaRPr lang="en-US" sz="1400" dirty="0"/>
          </a:p>
          <a:p>
            <a:pPr lvl="1"/>
            <a:r>
              <a:rPr lang="en-US" b="1" dirty="0"/>
              <a:t>Bachelor’s Degree</a:t>
            </a:r>
            <a:r>
              <a:rPr lang="en-US" dirty="0"/>
              <a:t> (Any major, but science/health fields preferred)</a:t>
            </a:r>
          </a:p>
          <a:p>
            <a:pPr lvl="1"/>
            <a:r>
              <a:rPr lang="en-US" b="1" dirty="0"/>
              <a:t>Prerequisite Courses: </a:t>
            </a:r>
            <a:r>
              <a:rPr lang="en-US" dirty="0"/>
              <a:t>Anatomy/physiology, biology, chemistry (general and organic), microbiology, psychology, statistics</a:t>
            </a:r>
          </a:p>
          <a:p>
            <a:pPr lvl="1"/>
            <a:r>
              <a:rPr lang="en-US" b="1" dirty="0"/>
              <a:t>Hands-On Healthcare Experience = 1,00-4,000 hours </a:t>
            </a:r>
            <a:r>
              <a:rPr lang="en-US" sz="1900" dirty="0"/>
              <a:t>( EMT, Paramedic, nurse, medical assistant, CAN, scribe, phlebotomist, </a:t>
            </a:r>
            <a:r>
              <a:rPr lang="en-US" sz="1900" dirty="0" err="1"/>
              <a:t>etc</a:t>
            </a:r>
            <a:r>
              <a:rPr lang="en-US" sz="1900" dirty="0"/>
              <a:t>)</a:t>
            </a:r>
          </a:p>
          <a:p>
            <a:pPr lvl="1"/>
            <a:r>
              <a:rPr lang="en-US" b="1" dirty="0"/>
              <a:t>GRE Exam</a:t>
            </a:r>
            <a:r>
              <a:rPr lang="en-US" dirty="0"/>
              <a:t> (Most programs require it) &amp; CASPA application</a:t>
            </a:r>
          </a:p>
          <a:p>
            <a:pPr lvl="1"/>
            <a:endParaRPr lang="en-US" dirty="0"/>
          </a:p>
          <a:p>
            <a:pPr lvl="0"/>
            <a:r>
              <a:rPr lang="en-US" b="1" dirty="0"/>
              <a:t>🎓 PA Program (24–36 Months, Master’s Level): </a:t>
            </a:r>
            <a:endParaRPr lang="en-US" dirty="0"/>
          </a:p>
          <a:p>
            <a:r>
              <a:rPr lang="en-US" sz="2000" dirty="0"/>
              <a:t>Training most closely resembles what is generally known in New Zealand as a Graduate Entry Masters (GEM).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2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2EA92-D5FD-F1BA-BC62-B18F7989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163"/>
          </a:xfrm>
        </p:spPr>
        <p:txBody>
          <a:bodyPr/>
          <a:lstStyle/>
          <a:p>
            <a:r>
              <a:rPr lang="en-US" dirty="0"/>
              <a:t>PA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641FB-CCEE-4B73-C0D7-24803614E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288"/>
            <a:ext cx="10515600" cy="53533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r>
              <a:rPr lang="en-US" b="1" dirty="0"/>
              <a:t>📖 Year 1: Didactic (Classroom + Labs)</a:t>
            </a:r>
            <a:endParaRPr lang="en-US" sz="2400" dirty="0"/>
          </a:p>
          <a:p>
            <a:pPr lvl="1"/>
            <a:r>
              <a:rPr lang="en-US" b="1" dirty="0"/>
              <a:t>Core Medical </a:t>
            </a:r>
            <a:r>
              <a:rPr lang="en-US" b="1" dirty="0" err="1"/>
              <a:t>Sciences</a:t>
            </a:r>
            <a:r>
              <a:rPr lang="en-US" dirty="0" err="1"/>
              <a:t>:Anatomy</a:t>
            </a:r>
            <a:r>
              <a:rPr lang="en-US" dirty="0"/>
              <a:t> (Cadaver Lab), Pathophysiology, Pharmacology, Clinical Medicine, Physical Diagnosis, Medical Ethics</a:t>
            </a:r>
          </a:p>
          <a:p>
            <a:pPr lvl="1"/>
            <a:r>
              <a:rPr lang="en-US" b="1" dirty="0"/>
              <a:t>Skills Training</a:t>
            </a:r>
            <a:r>
              <a:rPr lang="en-US" dirty="0"/>
              <a:t>: Suturing, IV Placement, EKG Interpretation</a:t>
            </a:r>
          </a:p>
          <a:p>
            <a:pPr lvl="1"/>
            <a:endParaRPr lang="en-US" dirty="0"/>
          </a:p>
          <a:p>
            <a:r>
              <a:rPr lang="en-US" b="1" dirty="0"/>
              <a:t>🏥 Year 2-3: Clinical Rotations (2,000+ Hours)</a:t>
            </a:r>
            <a:endParaRPr lang="en-US" dirty="0"/>
          </a:p>
          <a:p>
            <a:pPr lvl="1"/>
            <a:r>
              <a:rPr lang="en-US" b="1" dirty="0"/>
              <a:t>Core Rotations</a:t>
            </a:r>
            <a:r>
              <a:rPr lang="en-US" dirty="0"/>
              <a:t>: </a:t>
            </a:r>
            <a:r>
              <a:rPr lang="en-US" sz="2000" dirty="0"/>
              <a:t>Family Medicine, Internal Medicine, Emergency Medicine, Surgery, Pediatrics, Psychiatry, Women’s Health</a:t>
            </a:r>
          </a:p>
          <a:p>
            <a:pPr lvl="1"/>
            <a:r>
              <a:rPr lang="en-US" b="1" dirty="0"/>
              <a:t>Electives</a:t>
            </a:r>
            <a:r>
              <a:rPr lang="en-US" dirty="0"/>
              <a:t>: </a:t>
            </a:r>
            <a:r>
              <a:rPr lang="en-US" sz="2000" dirty="0"/>
              <a:t>Cardiology, Dermatology, Orthopedics, Critical Care, </a:t>
            </a:r>
            <a:r>
              <a:rPr lang="en-US" sz="2000" dirty="0" err="1"/>
              <a:t>etc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D4580-CFB0-5F9D-E5E5-748B0E076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 Certification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24357-7820-3D1E-8B68-3E7624B92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🎯 Graduation &amp; Certification</a:t>
            </a:r>
            <a:endParaRPr lang="en-US" dirty="0"/>
          </a:p>
          <a:p>
            <a:pPr lvl="1"/>
            <a:r>
              <a:rPr lang="en-US" dirty="0"/>
              <a:t>Pass </a:t>
            </a:r>
            <a:r>
              <a:rPr lang="en-US" b="1" dirty="0"/>
              <a:t>National Certifying  Exam </a:t>
            </a:r>
            <a:r>
              <a:rPr lang="en-US" dirty="0"/>
              <a:t>(300 questions, 5-hour test) → Earn </a:t>
            </a:r>
            <a:r>
              <a:rPr lang="en-US" b="1" dirty="0"/>
              <a:t>PA-C</a:t>
            </a:r>
            <a:r>
              <a:rPr lang="en-US" dirty="0"/>
              <a:t> </a:t>
            </a:r>
          </a:p>
          <a:p>
            <a:pPr lvl="1"/>
            <a:r>
              <a:rPr lang="en-US" b="1" dirty="0"/>
              <a:t>State Licensure</a:t>
            </a:r>
            <a:r>
              <a:rPr lang="en-US" dirty="0"/>
              <a:t> + </a:t>
            </a:r>
            <a:r>
              <a:rPr lang="en-US" b="1" dirty="0"/>
              <a:t>DEA Registration</a:t>
            </a:r>
            <a:r>
              <a:rPr lang="en-US" dirty="0"/>
              <a:t> (for prescribing authority)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🔄 Maintaining Certification</a:t>
            </a:r>
            <a:endParaRPr lang="en-US" dirty="0"/>
          </a:p>
          <a:p>
            <a:pPr lvl="1"/>
            <a:r>
              <a:rPr lang="en-US" b="1" dirty="0"/>
              <a:t>Continuing Medical Education (CME)</a:t>
            </a:r>
            <a:r>
              <a:rPr lang="en-US" dirty="0"/>
              <a:t>: 100 hours every 2 years</a:t>
            </a:r>
          </a:p>
          <a:p>
            <a:pPr lvl="1"/>
            <a:r>
              <a:rPr lang="en-US" b="1" dirty="0"/>
              <a:t>Recertification Exam</a:t>
            </a:r>
            <a:r>
              <a:rPr lang="en-US" dirty="0"/>
              <a:t> every </a:t>
            </a:r>
            <a:r>
              <a:rPr lang="en-US" b="1" dirty="0"/>
              <a:t>10 years</a:t>
            </a:r>
            <a:r>
              <a:rPr lang="en-US" dirty="0"/>
              <a:t> (PANRE)</a:t>
            </a:r>
          </a:p>
        </p:txBody>
      </p:sp>
    </p:spTree>
    <p:extLst>
      <p:ext uri="{BB962C8B-B14F-4D97-AF65-F5344CB8AC3E}">
        <p14:creationId xmlns:p14="http://schemas.microsoft.com/office/powerpoint/2010/main" val="374114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241</Words>
  <Application>Microsoft Macintosh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PA Education brief overview</vt:lpstr>
      <vt:lpstr>PA Education</vt:lpstr>
      <vt:lpstr>PA Certification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Shelly Collins</dc:creator>
  <cp:lastModifiedBy>Shelly Collins</cp:lastModifiedBy>
  <cp:revision>2</cp:revision>
  <dcterms:created xsi:type="dcterms:W3CDTF">2025-07-14T20:15:46Z</dcterms:created>
  <dcterms:modified xsi:type="dcterms:W3CDTF">2025-07-14T23:02:22Z</dcterms:modified>
</cp:coreProperties>
</file>