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1" r:id="rId3"/>
    <p:sldId id="257" r:id="rId4"/>
    <p:sldId id="273" r:id="rId5"/>
    <p:sldId id="258" r:id="rId6"/>
    <p:sldId id="281" r:id="rId7"/>
    <p:sldId id="268" r:id="rId8"/>
    <p:sldId id="260" r:id="rId9"/>
    <p:sldId id="261" r:id="rId10"/>
    <p:sldId id="262" r:id="rId11"/>
    <p:sldId id="272" r:id="rId12"/>
    <p:sldId id="274" r:id="rId13"/>
    <p:sldId id="279" r:id="rId14"/>
    <p:sldId id="264" r:id="rId15"/>
    <p:sldId id="275" r:id="rId16"/>
    <p:sldId id="282" r:id="rId17"/>
    <p:sldId id="266" r:id="rId18"/>
    <p:sldId id="263" r:id="rId19"/>
    <p:sldId id="267" r:id="rId20"/>
    <p:sldId id="276" r:id="rId21"/>
    <p:sldId id="269" r:id="rId22"/>
    <p:sldId id="270" r:id="rId23"/>
    <p:sldId id="280" r:id="rId24"/>
    <p:sldId id="277"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DA8DA-9F30-4A51-8B39-5F4DBB95DE29}" v="324" dt="2021-11-21T05:47:48.535"/>
    <p1510:client id="{110C0BCF-B7DF-4A85-BC6A-57BB635EB17A}" v="296" dt="2021-11-20T21:53:18.660"/>
    <p1510:client id="{38501554-B06D-44FF-B6E7-1460EA831CFE}" v="249" dt="2021-11-21T05:07:26.174"/>
    <p1510:client id="{CD4F6D84-BC23-4EE5-8719-C4FFE3818352}" v="202" dt="2021-11-20T22:16:21.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387"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6DF3B-A03A-D043-9FBD-028C84F4C20C}" type="datetimeFigureOut">
              <a:rPr lang="en-US" smtClean="0"/>
              <a:t>11/22/2021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69000-20B0-1B40-8E41-53C1A823D783}" type="slidenum">
              <a:rPr lang="en-US" smtClean="0"/>
              <a:t>‹#›</a:t>
            </a:fld>
            <a:endParaRPr lang="en-US"/>
          </a:p>
        </p:txBody>
      </p:sp>
    </p:spTree>
    <p:extLst>
      <p:ext uri="{BB962C8B-B14F-4D97-AF65-F5344CB8AC3E}">
        <p14:creationId xmlns:p14="http://schemas.microsoft.com/office/powerpoint/2010/main" val="2684414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69000-20B0-1B40-8E41-53C1A823D783}" type="slidenum">
              <a:rPr lang="en-US" smtClean="0"/>
              <a:t>2</a:t>
            </a:fld>
            <a:endParaRPr lang="en-US"/>
          </a:p>
        </p:txBody>
      </p:sp>
    </p:spTree>
    <p:extLst>
      <p:ext uri="{BB962C8B-B14F-4D97-AF65-F5344CB8AC3E}">
        <p14:creationId xmlns:p14="http://schemas.microsoft.com/office/powerpoint/2010/main" val="311078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Receptive anal intercourse has a higher risk of HIV infection than vaginal intercourse because the rectal mucosa separating deposited semen from cells susceptible to infection is thinner and the surface area of mucosa exposed to the virus is much larger</a:t>
            </a:r>
          </a:p>
          <a:p>
            <a:r>
              <a:rPr lang="en-US" dirty="0"/>
              <a:t>1998-2020, there were 193 births to women known to be living with HIV in New Zealand. None of these children have been infected with HIV</a:t>
            </a:r>
            <a:endParaRPr lang="en-US" dirty="0">
              <a:cs typeface="Calibri"/>
            </a:endParaRPr>
          </a:p>
          <a:p>
            <a:r>
              <a:rPr lang="en-US" dirty="0">
                <a:cs typeface="Calibri"/>
              </a:rPr>
              <a:t>Heterosexual numbers - </a:t>
            </a:r>
            <a:r>
              <a:rPr lang="en-US" dirty="0"/>
              <a:t>In 2020, there were 36 people found to be heterosexually infected with HIV, 106 were gay, bisexual and other men who have sex with men (GBM</a:t>
            </a:r>
          </a:p>
          <a:p>
            <a:endParaRPr lang="en-US" dirty="0">
              <a:cs typeface="Calibri"/>
            </a:endParaRPr>
          </a:p>
        </p:txBody>
      </p:sp>
      <p:sp>
        <p:nvSpPr>
          <p:cNvPr id="4" name="Slide Number Placeholder 3"/>
          <p:cNvSpPr>
            <a:spLocks noGrp="1"/>
          </p:cNvSpPr>
          <p:nvPr>
            <p:ph type="sldNum" sz="quarter" idx="10"/>
          </p:nvPr>
        </p:nvSpPr>
        <p:spPr/>
        <p:txBody>
          <a:bodyPr/>
          <a:lstStyle/>
          <a:p>
            <a:fld id="{B6669000-20B0-1B40-8E41-53C1A823D783}" type="slidenum">
              <a:rPr lang="en-US" smtClean="0"/>
              <a:t>5</a:t>
            </a:fld>
            <a:endParaRPr lang="en-US"/>
          </a:p>
        </p:txBody>
      </p:sp>
    </p:spTree>
    <p:extLst>
      <p:ext uri="{BB962C8B-B14F-4D97-AF65-F5344CB8AC3E}">
        <p14:creationId xmlns:p14="http://schemas.microsoft.com/office/powerpoint/2010/main" val="254089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Australasian Society for HIV Medicine</a:t>
            </a:r>
          </a:p>
          <a:p>
            <a:endParaRPr lang="en-US" dirty="0">
              <a:cs typeface="Calibri"/>
            </a:endParaRPr>
          </a:p>
          <a:p>
            <a:r>
              <a:rPr lang="en-US" dirty="0">
                <a:cs typeface="Calibri"/>
              </a:rPr>
              <a:t>This is a huge change as a few years ago I needed to fax SA criteria to Waikato and wait 24-48 hours to have it approved</a:t>
            </a:r>
          </a:p>
        </p:txBody>
      </p:sp>
      <p:sp>
        <p:nvSpPr>
          <p:cNvPr id="4" name="Slide Number Placeholder 3"/>
          <p:cNvSpPr>
            <a:spLocks noGrp="1"/>
          </p:cNvSpPr>
          <p:nvPr>
            <p:ph type="sldNum" sz="quarter" idx="10"/>
          </p:nvPr>
        </p:nvSpPr>
        <p:spPr/>
        <p:txBody>
          <a:bodyPr/>
          <a:lstStyle/>
          <a:p>
            <a:fld id="{B6669000-20B0-1B40-8E41-53C1A823D783}" type="slidenum">
              <a:rPr lang="en-US" smtClean="0"/>
              <a:t>9</a:t>
            </a:fld>
            <a:endParaRPr lang="en-US"/>
          </a:p>
        </p:txBody>
      </p:sp>
    </p:spTree>
    <p:extLst>
      <p:ext uri="{BB962C8B-B14F-4D97-AF65-F5344CB8AC3E}">
        <p14:creationId xmlns:p14="http://schemas.microsoft.com/office/powerpoint/2010/main" val="390646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669000-20B0-1B40-8E41-53C1A823D783}" type="slidenum">
              <a:rPr lang="en-US" smtClean="0"/>
              <a:t>13</a:t>
            </a:fld>
            <a:endParaRPr lang="en-US"/>
          </a:p>
        </p:txBody>
      </p:sp>
    </p:spTree>
    <p:extLst>
      <p:ext uri="{BB962C8B-B14F-4D97-AF65-F5344CB8AC3E}">
        <p14:creationId xmlns:p14="http://schemas.microsoft.com/office/powerpoint/2010/main" val="277384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test must</a:t>
            </a:r>
            <a:r>
              <a:rPr lang="en-US" baseline="0" dirty="0"/>
              <a:t> be 4</a:t>
            </a:r>
            <a:r>
              <a:rPr lang="en-US" baseline="30000" dirty="0"/>
              <a:t>th</a:t>
            </a:r>
            <a:r>
              <a:rPr lang="en-US" baseline="0" dirty="0"/>
              <a:t> generation. IF likely exposure in past two weeks consider intensive testing and ask for advice! If in past 72 hours give post </a:t>
            </a:r>
            <a:endParaRPr lang="en-US" dirty="0"/>
          </a:p>
          <a:p>
            <a:endParaRPr lang="en-US" dirty="0"/>
          </a:p>
          <a:p>
            <a:r>
              <a:rPr lang="en-US" dirty="0"/>
              <a:t>If chronic hepatitis present – can take </a:t>
            </a:r>
            <a:r>
              <a:rPr lang="en-US" dirty="0" err="1"/>
              <a:t>PrEP</a:t>
            </a:r>
            <a:r>
              <a:rPr lang="en-US" dirty="0"/>
              <a:t> but need to consult</a:t>
            </a:r>
            <a:r>
              <a:rPr lang="en-US" baseline="0" dirty="0"/>
              <a:t> Waikato</a:t>
            </a:r>
          </a:p>
          <a:p>
            <a:r>
              <a:rPr lang="en-US" baseline="0" dirty="0" err="1"/>
              <a:t>PrEP</a:t>
            </a:r>
            <a:r>
              <a:rPr lang="en-US" baseline="0" dirty="0"/>
              <a:t> is effective </a:t>
            </a:r>
            <a:r>
              <a:rPr lang="en-US" baseline="0" dirty="0" err="1"/>
              <a:t>ag</a:t>
            </a:r>
            <a:r>
              <a:rPr lang="en-US" baseline="0" dirty="0"/>
              <a:t> </a:t>
            </a:r>
            <a:r>
              <a:rPr lang="en-US" baseline="0" dirty="0" err="1"/>
              <a:t>HepB</a:t>
            </a:r>
            <a:r>
              <a:rPr lang="en-US" baseline="0" dirty="0"/>
              <a:t> so must take care of you withdraw as can reactivate </a:t>
            </a:r>
            <a:r>
              <a:rPr lang="en-US" baseline="0" dirty="0" err="1"/>
              <a:t>HepB</a:t>
            </a:r>
            <a:endParaRPr lang="en-US" dirty="0"/>
          </a:p>
        </p:txBody>
      </p:sp>
      <p:sp>
        <p:nvSpPr>
          <p:cNvPr id="4" name="Slide Number Placeholder 3"/>
          <p:cNvSpPr>
            <a:spLocks noGrp="1"/>
          </p:cNvSpPr>
          <p:nvPr>
            <p:ph type="sldNum" sz="quarter" idx="10"/>
          </p:nvPr>
        </p:nvSpPr>
        <p:spPr/>
        <p:txBody>
          <a:bodyPr/>
          <a:lstStyle/>
          <a:p>
            <a:fld id="{B6669000-20B0-1B40-8E41-53C1A823D783}" type="slidenum">
              <a:rPr lang="en-US" smtClean="0"/>
              <a:t>14</a:t>
            </a:fld>
            <a:endParaRPr lang="en-US"/>
          </a:p>
        </p:txBody>
      </p:sp>
    </p:spTree>
    <p:extLst>
      <p:ext uri="{BB962C8B-B14F-4D97-AF65-F5344CB8AC3E}">
        <p14:creationId xmlns:p14="http://schemas.microsoft.com/office/powerpoint/2010/main" val="111182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over 40 years at higher risk  (24%) of dropping</a:t>
            </a:r>
            <a:r>
              <a:rPr lang="en-US" baseline="0" dirty="0"/>
              <a:t> </a:t>
            </a:r>
            <a:r>
              <a:rPr lang="en-US" baseline="0" dirty="0" err="1"/>
              <a:t>eGFR</a:t>
            </a:r>
            <a:r>
              <a:rPr lang="en-US" baseline="0" dirty="0"/>
              <a:t> &lt;70 after 1 year consecutive treatment</a:t>
            </a:r>
          </a:p>
          <a:p>
            <a:r>
              <a:rPr lang="en-US" baseline="0" dirty="0"/>
              <a:t>If baseline </a:t>
            </a:r>
            <a:r>
              <a:rPr lang="en-US" baseline="0" dirty="0" err="1"/>
              <a:t>eGFR</a:t>
            </a:r>
            <a:r>
              <a:rPr lang="en-US" baseline="0" dirty="0"/>
              <a:t>&lt;90% also have </a:t>
            </a:r>
            <a:r>
              <a:rPr lang="en-US" baseline="0" dirty="0" err="1"/>
              <a:t>inc</a:t>
            </a:r>
            <a:r>
              <a:rPr lang="en-US" baseline="0" dirty="0"/>
              <a:t> risk drop</a:t>
            </a:r>
          </a:p>
          <a:p>
            <a:r>
              <a:rPr lang="en-US" baseline="0" dirty="0"/>
              <a:t>HTN, NSAID use and BMI not et associated with renal decline in 4 year FU studies </a:t>
            </a:r>
            <a:endParaRPr lang="en-US" dirty="0"/>
          </a:p>
        </p:txBody>
      </p:sp>
      <p:sp>
        <p:nvSpPr>
          <p:cNvPr id="4" name="Slide Number Placeholder 3"/>
          <p:cNvSpPr>
            <a:spLocks noGrp="1"/>
          </p:cNvSpPr>
          <p:nvPr>
            <p:ph type="sldNum" sz="quarter" idx="10"/>
          </p:nvPr>
        </p:nvSpPr>
        <p:spPr/>
        <p:txBody>
          <a:bodyPr/>
          <a:lstStyle/>
          <a:p>
            <a:fld id="{B6669000-20B0-1B40-8E41-53C1A823D783}" type="slidenum">
              <a:rPr lang="en-US" smtClean="0"/>
              <a:t>18</a:t>
            </a:fld>
            <a:endParaRPr lang="en-US"/>
          </a:p>
        </p:txBody>
      </p:sp>
    </p:spTree>
    <p:extLst>
      <p:ext uri="{BB962C8B-B14F-4D97-AF65-F5344CB8AC3E}">
        <p14:creationId xmlns:p14="http://schemas.microsoft.com/office/powerpoint/2010/main" val="262408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low BMD/thin – counsel to reduce alcohol, smoking and </a:t>
            </a:r>
            <a:r>
              <a:rPr lang="en-US" dirty="0" err="1"/>
              <a:t>inc</a:t>
            </a:r>
            <a:r>
              <a:rPr lang="en-US" dirty="0"/>
              <a:t> </a:t>
            </a:r>
            <a:r>
              <a:rPr lang="en-US" dirty="0" err="1"/>
              <a:t>Vit</a:t>
            </a:r>
            <a:r>
              <a:rPr lang="en-US" dirty="0"/>
              <a:t> D, load</a:t>
            </a:r>
            <a:r>
              <a:rPr lang="en-US" baseline="0" dirty="0"/>
              <a:t> bearing activities, calcium</a:t>
            </a:r>
          </a:p>
          <a:p>
            <a:r>
              <a:rPr lang="en-US" baseline="0" dirty="0"/>
              <a:t>small but significant decline in BMD observed in 3 studies – reversible after withdrawal of TRUVADA and correlated with intracellular levels of the drug</a:t>
            </a:r>
          </a:p>
        </p:txBody>
      </p:sp>
      <p:sp>
        <p:nvSpPr>
          <p:cNvPr id="4" name="Slide Number Placeholder 3"/>
          <p:cNvSpPr>
            <a:spLocks noGrp="1"/>
          </p:cNvSpPr>
          <p:nvPr>
            <p:ph type="sldNum" sz="quarter" idx="10"/>
          </p:nvPr>
        </p:nvSpPr>
        <p:spPr/>
        <p:txBody>
          <a:bodyPr/>
          <a:lstStyle/>
          <a:p>
            <a:fld id="{B6669000-20B0-1B40-8E41-53C1A823D783}" type="slidenum">
              <a:rPr lang="en-US" smtClean="0"/>
              <a:t>22</a:t>
            </a:fld>
            <a:endParaRPr lang="en-US"/>
          </a:p>
        </p:txBody>
      </p:sp>
    </p:spTree>
    <p:extLst>
      <p:ext uri="{BB962C8B-B14F-4D97-AF65-F5344CB8AC3E}">
        <p14:creationId xmlns:p14="http://schemas.microsoft.com/office/powerpoint/2010/main" val="242561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11/22/2021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zaf.org.nz/media/2884/ashm_prep_tool_nzaf_update_04.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pac.org.nz/2019/prep.aspx" TargetMode="External"/><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vimeo.com/showcase/5538177" TargetMode="External"/><Relationship Id="rId4" Type="http://schemas.openxmlformats.org/officeDocument/2006/relationships/hyperlink" Target="https://www.nzaf.org.nz/awareness-and-prevention/hiv/ai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399144"/>
            <a:ext cx="6498158" cy="2902856"/>
          </a:xfrm>
        </p:spPr>
        <p:txBody>
          <a:bodyPr/>
          <a:lstStyle/>
          <a:p>
            <a:r>
              <a:rPr lang="en-US" dirty="0"/>
              <a:t>Prescribing </a:t>
            </a:r>
            <a:r>
              <a:rPr lang="en-US" dirty="0" err="1"/>
              <a:t>PrEP</a:t>
            </a:r>
            <a:r>
              <a:rPr lang="en-US" dirty="0"/>
              <a:t> in Primary Care</a:t>
            </a:r>
          </a:p>
        </p:txBody>
      </p:sp>
      <p:sp>
        <p:nvSpPr>
          <p:cNvPr id="3" name="Subtitle 2"/>
          <p:cNvSpPr>
            <a:spLocks noGrp="1"/>
          </p:cNvSpPr>
          <p:nvPr>
            <p:ph type="subTitle" idx="1"/>
          </p:nvPr>
        </p:nvSpPr>
        <p:spPr>
          <a:xfrm>
            <a:off x="1165683" y="3262726"/>
            <a:ext cx="6498159" cy="1285083"/>
          </a:xfrm>
        </p:spPr>
        <p:txBody>
          <a:bodyPr/>
          <a:lstStyle/>
          <a:p>
            <a:r>
              <a:rPr lang="en-US" dirty="0"/>
              <a:t>How are we going to do this? All you need to know to get started</a:t>
            </a:r>
          </a:p>
        </p:txBody>
      </p:sp>
      <p:pic>
        <p:nvPicPr>
          <p:cNvPr id="4" name="Picture 3" descr="prep.jpe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8666" y="1451430"/>
            <a:ext cx="8415262" cy="5148338"/>
          </a:xfrm>
          <a:prstGeom prst="rect">
            <a:avLst/>
          </a:prstGeom>
        </p:spPr>
      </p:pic>
    </p:spTree>
    <p:extLst>
      <p:ext uri="{BB962C8B-B14F-4D97-AF65-F5344CB8AC3E}">
        <p14:creationId xmlns:p14="http://schemas.microsoft.com/office/powerpoint/2010/main" val="276913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63281"/>
          </a:xfrm>
        </p:spPr>
        <p:txBody>
          <a:bodyPr/>
          <a:lstStyle/>
          <a:p>
            <a:r>
              <a:rPr lang="en-US" dirty="0"/>
              <a:t>Who is funded for </a:t>
            </a:r>
            <a:r>
              <a:rPr lang="en-US" dirty="0" err="1"/>
              <a:t>PrEP</a:t>
            </a:r>
            <a:r>
              <a:rPr lang="en-US" dirty="0"/>
              <a:t>?</a:t>
            </a:r>
          </a:p>
        </p:txBody>
      </p:sp>
      <p:sp>
        <p:nvSpPr>
          <p:cNvPr id="3" name="Content Placeholder 2"/>
          <p:cNvSpPr>
            <a:spLocks noGrp="1"/>
          </p:cNvSpPr>
          <p:nvPr>
            <p:ph idx="1"/>
          </p:nvPr>
        </p:nvSpPr>
        <p:spPr>
          <a:xfrm>
            <a:off x="549275" y="1318381"/>
            <a:ext cx="8042276" cy="5116286"/>
          </a:xfrm>
        </p:spPr>
        <p:txBody>
          <a:bodyPr vert="horz" lIns="91440" tIns="45720" rIns="91440" bIns="45720" rtlCol="0" anchor="t">
            <a:normAutofit fontScale="85000" lnSpcReduction="20000"/>
          </a:bodyPr>
          <a:lstStyle/>
          <a:p>
            <a:pPr marL="0" indent="0">
              <a:buNone/>
            </a:pPr>
            <a:r>
              <a:rPr lang="en-US" b="1" dirty="0"/>
              <a:t>Funded Criteria for </a:t>
            </a:r>
            <a:r>
              <a:rPr lang="en-US" sz="3200" b="1" u="sng" dirty="0"/>
              <a:t>HIGH RISK</a:t>
            </a:r>
            <a:r>
              <a:rPr lang="en-US" b="1" dirty="0"/>
              <a:t>: </a:t>
            </a:r>
          </a:p>
          <a:p>
            <a:pPr marL="0" indent="0">
              <a:buNone/>
            </a:pPr>
            <a:r>
              <a:rPr lang="en-US" sz="1600" b="1" dirty="0"/>
              <a:t>Male (cis or trans) or transgender female (male at birth, IDs as female</a:t>
            </a:r>
          </a:p>
          <a:p>
            <a:pPr>
              <a:buClr>
                <a:srgbClr val="6FB7D7"/>
              </a:buClr>
              <a:buFont typeface="Wingdings 2"/>
              <a:buChar char=""/>
            </a:pPr>
            <a:r>
              <a:rPr lang="en-US" sz="1600" dirty="0">
                <a:ea typeface="+mn-lt"/>
                <a:cs typeface="+mn-lt"/>
              </a:rPr>
              <a:t>Has sex with males</a:t>
            </a:r>
            <a:endParaRPr lang="en-US" dirty="0"/>
          </a:p>
          <a:p>
            <a:pPr>
              <a:buClr>
                <a:srgbClr val="6FB7D7"/>
              </a:buClr>
              <a:buFont typeface="Wingdings 2"/>
              <a:buChar char=""/>
            </a:pPr>
            <a:r>
              <a:rPr lang="en-US" sz="1600" dirty="0">
                <a:ea typeface="+mn-lt"/>
                <a:cs typeface="+mn-lt"/>
              </a:rPr>
              <a:t>Likely to have multiple episodes of anal intercourse without condoms in the next three months</a:t>
            </a:r>
            <a:endParaRPr lang="en-US" dirty="0"/>
          </a:p>
          <a:p>
            <a:pPr marL="12700" indent="0">
              <a:buNone/>
            </a:pPr>
            <a:r>
              <a:rPr lang="en-US" sz="1800" b="1" u="sng" dirty="0"/>
              <a:t>AND Have had any of the following in past 3 months:</a:t>
            </a:r>
          </a:p>
          <a:p>
            <a:pPr>
              <a:lnSpc>
                <a:spcPct val="80000"/>
              </a:lnSpc>
            </a:pPr>
            <a:r>
              <a:rPr lang="en-US" sz="1600" b="1" dirty="0"/>
              <a:t>Regular sex partner of a known HIV + person (not on Tx/detectable viral load) and not using condoms regularly</a:t>
            </a:r>
            <a:endParaRPr lang="en-US" sz="1600" b="1" u="sng" dirty="0"/>
          </a:p>
          <a:p>
            <a:pPr>
              <a:lnSpc>
                <a:spcPct val="80000"/>
              </a:lnSpc>
            </a:pPr>
            <a:r>
              <a:rPr lang="en-US" sz="1600" b="1" dirty="0"/>
              <a:t>&gt;/1 episode of receptive anal intercourse with a &gt;/1 casual male partner without condoms; OR</a:t>
            </a:r>
          </a:p>
          <a:p>
            <a:pPr>
              <a:lnSpc>
                <a:spcPct val="80000"/>
              </a:lnSpc>
            </a:pPr>
            <a:r>
              <a:rPr lang="en-US" sz="1600" b="1" dirty="0"/>
              <a:t>A diagnosis of rectal chlamydia, rectal </a:t>
            </a:r>
            <a:r>
              <a:rPr lang="en-US" sz="1600" b="1" dirty="0" err="1"/>
              <a:t>gonorrhoea</a:t>
            </a:r>
            <a:r>
              <a:rPr lang="en-US" sz="1600" b="1" dirty="0"/>
              <a:t> or infectious syphilis; OR</a:t>
            </a:r>
          </a:p>
          <a:p>
            <a:pPr>
              <a:lnSpc>
                <a:spcPct val="80000"/>
              </a:lnSpc>
            </a:pPr>
            <a:r>
              <a:rPr lang="en-US" sz="1600" b="1" dirty="0"/>
              <a:t>Use of methamphetamine</a:t>
            </a:r>
          </a:p>
          <a:p>
            <a:pPr marL="0" indent="0">
              <a:lnSpc>
                <a:spcPct val="80000"/>
              </a:lnSpc>
              <a:buNone/>
            </a:pPr>
            <a:r>
              <a:rPr lang="en-US" sz="1600" b="1" u="sng" dirty="0"/>
              <a:t>AND likely in the next 3 months:</a:t>
            </a:r>
          </a:p>
          <a:p>
            <a:pPr>
              <a:lnSpc>
                <a:spcPct val="80000"/>
              </a:lnSpc>
            </a:pPr>
            <a:r>
              <a:rPr lang="en-US" sz="1600" b="1" dirty="0"/>
              <a:t>Multiple episodes of </a:t>
            </a:r>
            <a:r>
              <a:rPr lang="en-US" sz="1600" b="1" dirty="0" err="1"/>
              <a:t>condomless</a:t>
            </a:r>
            <a:r>
              <a:rPr lang="en-US" sz="1600" b="1" dirty="0"/>
              <a:t> anal intercourse </a:t>
            </a:r>
          </a:p>
          <a:p>
            <a:pPr lvl="1">
              <a:lnSpc>
                <a:spcPct val="80000"/>
              </a:lnSpc>
            </a:pPr>
            <a:r>
              <a:rPr lang="en-US" sz="1400" b="1" dirty="0"/>
              <a:t>With or without sharing IV drug use</a:t>
            </a:r>
          </a:p>
        </p:txBody>
      </p:sp>
      <p:pic>
        <p:nvPicPr>
          <p:cNvPr id="4" name="Picture 4">
            <a:extLst>
              <a:ext uri="{FF2B5EF4-FFF2-40B4-BE49-F238E27FC236}">
                <a16:creationId xmlns:a16="http://schemas.microsoft.com/office/drawing/2014/main" id="{A747B768-86E3-4195-B3C7-A00D083F4AA4}"/>
              </a:ext>
            </a:extLst>
          </p:cNvPr>
          <p:cNvPicPr>
            <a:picLocks noChangeAspect="1"/>
          </p:cNvPicPr>
          <p:nvPr/>
        </p:nvPicPr>
        <p:blipFill>
          <a:blip r:embed="rId2"/>
          <a:stretch>
            <a:fillRect/>
          </a:stretch>
        </p:blipFill>
        <p:spPr>
          <a:xfrm>
            <a:off x="320358" y="1091574"/>
            <a:ext cx="8625273" cy="5714425"/>
          </a:xfrm>
          <a:prstGeom prst="rect">
            <a:avLst/>
          </a:prstGeom>
        </p:spPr>
      </p:pic>
    </p:spTree>
    <p:extLst>
      <p:ext uri="{BB962C8B-B14F-4D97-AF65-F5344CB8AC3E}">
        <p14:creationId xmlns:p14="http://schemas.microsoft.com/office/powerpoint/2010/main" val="373435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lstStyle/>
          <a:p>
            <a:r>
              <a:rPr lang="en-US" dirty="0"/>
              <a:t>MEDIUM RISK</a:t>
            </a:r>
          </a:p>
        </p:txBody>
      </p:sp>
      <p:sp>
        <p:nvSpPr>
          <p:cNvPr id="3" name="Content Placeholder 2"/>
          <p:cNvSpPr>
            <a:spLocks noGrp="1"/>
          </p:cNvSpPr>
          <p:nvPr>
            <p:ph idx="1"/>
          </p:nvPr>
        </p:nvSpPr>
        <p:spPr>
          <a:xfrm>
            <a:off x="549275" y="1257905"/>
            <a:ext cx="8042276" cy="4685696"/>
          </a:xfrm>
        </p:spPr>
        <p:txBody>
          <a:bodyPr>
            <a:normAutofit/>
          </a:bodyPr>
          <a:lstStyle/>
          <a:p>
            <a:r>
              <a:rPr lang="en-US" b="1" dirty="0"/>
              <a:t>Patient would need to self-fund/Green Cross (you should also get an off label consent form from MPS)</a:t>
            </a:r>
          </a:p>
          <a:p>
            <a:r>
              <a:rPr lang="en-US" sz="1600" b="1" dirty="0"/>
              <a:t>Having had ANY of the following in past 3 months:</a:t>
            </a:r>
          </a:p>
          <a:p>
            <a:pPr lvl="1"/>
            <a:r>
              <a:rPr lang="en-US" sz="1600" b="1" dirty="0"/>
              <a:t>&gt;1 episode anal intercourse where proper condom use not achieved and </a:t>
            </a:r>
            <a:r>
              <a:rPr lang="en-US" sz="1600" b="1" dirty="0" err="1"/>
              <a:t>serostatus</a:t>
            </a:r>
            <a:r>
              <a:rPr lang="en-US" sz="1600" b="1" dirty="0"/>
              <a:t> of partner not known (or was HIV+ and not on </a:t>
            </a:r>
            <a:r>
              <a:rPr lang="en-US" sz="1600" b="1" dirty="0" err="1"/>
              <a:t>Tx</a:t>
            </a:r>
            <a:r>
              <a:rPr lang="en-US" sz="1600" b="1" dirty="0"/>
              <a:t>/has detectable viral load)</a:t>
            </a:r>
          </a:p>
          <a:p>
            <a:pPr lvl="1"/>
            <a:r>
              <a:rPr lang="en-US" sz="1600" b="1" dirty="0"/>
              <a:t>Uncircumcised patient had &gt;1 episode </a:t>
            </a:r>
            <a:r>
              <a:rPr lang="en-US" sz="1600" b="1" dirty="0" err="1"/>
              <a:t>insertive</a:t>
            </a:r>
            <a:r>
              <a:rPr lang="en-US" sz="1600" b="1" dirty="0"/>
              <a:t> </a:t>
            </a:r>
            <a:r>
              <a:rPr lang="en-US" sz="1600" b="1" dirty="0" err="1"/>
              <a:t>condomless</a:t>
            </a:r>
            <a:r>
              <a:rPr lang="en-US" sz="1600" b="1" dirty="0"/>
              <a:t> anal intercourse </a:t>
            </a:r>
            <a:r>
              <a:rPr lang="en-US" sz="1600" b="1" dirty="0" err="1"/>
              <a:t>serostatus</a:t>
            </a:r>
            <a:r>
              <a:rPr lang="en-US" sz="1600" b="1" dirty="0"/>
              <a:t> of partner not known (or was HIV+ and not on </a:t>
            </a:r>
            <a:r>
              <a:rPr lang="en-US" sz="1600" b="1" dirty="0" err="1"/>
              <a:t>Tx</a:t>
            </a:r>
            <a:r>
              <a:rPr lang="en-US" sz="1600" b="1" dirty="0"/>
              <a:t>/has detectable viral load)</a:t>
            </a:r>
          </a:p>
          <a:p>
            <a:pPr lvl="1"/>
            <a:r>
              <a:rPr lang="en-US" sz="1600" b="1" dirty="0"/>
              <a:t>&gt;1 episode CLI and </a:t>
            </a:r>
            <a:r>
              <a:rPr lang="en-US" sz="1600" b="1" dirty="0" err="1"/>
              <a:t>serostatus</a:t>
            </a:r>
            <a:r>
              <a:rPr lang="en-US" sz="1600" b="1" dirty="0"/>
              <a:t> of partner not known from country with high prevalence HIV</a:t>
            </a:r>
          </a:p>
          <a:p>
            <a:pPr lvl="1"/>
            <a:r>
              <a:rPr lang="en-US" sz="1600" b="1" dirty="0"/>
              <a:t>&gt;1 episode receptive CLI with any casual partner (or male homosexual or bisexual partner of unknown status)</a:t>
            </a:r>
          </a:p>
        </p:txBody>
      </p:sp>
    </p:spTree>
    <p:extLst>
      <p:ext uri="{BB962C8B-B14F-4D97-AF65-F5344CB8AC3E}">
        <p14:creationId xmlns:p14="http://schemas.microsoft.com/office/powerpoint/2010/main" val="149102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20519"/>
          </a:xfrm>
        </p:spPr>
        <p:txBody>
          <a:bodyPr/>
          <a:lstStyle/>
          <a:p>
            <a:r>
              <a:rPr lang="en-US" dirty="0"/>
              <a:t>Medium Risk Cont’d</a:t>
            </a:r>
          </a:p>
        </p:txBody>
      </p:sp>
      <p:sp>
        <p:nvSpPr>
          <p:cNvPr id="3" name="Content Placeholder 2"/>
          <p:cNvSpPr>
            <a:spLocks noGrp="1"/>
          </p:cNvSpPr>
          <p:nvPr>
            <p:ph idx="1"/>
          </p:nvPr>
        </p:nvSpPr>
        <p:spPr/>
        <p:txBody>
          <a:bodyPr>
            <a:normAutofit/>
          </a:bodyPr>
          <a:lstStyle/>
          <a:p>
            <a:r>
              <a:rPr lang="en-US" sz="2000" b="1" dirty="0"/>
              <a:t>AND</a:t>
            </a:r>
          </a:p>
          <a:p>
            <a:pPr lvl="1"/>
            <a:r>
              <a:rPr lang="en-US" sz="2000" b="1" dirty="0"/>
              <a:t>Being likely in next 3 months:</a:t>
            </a:r>
          </a:p>
          <a:p>
            <a:pPr lvl="1"/>
            <a:r>
              <a:rPr lang="en-US" sz="2000" b="1" dirty="0"/>
              <a:t>To have multiple episodes </a:t>
            </a:r>
            <a:r>
              <a:rPr lang="en-US" sz="2000" b="1" dirty="0" err="1"/>
              <a:t>condomless</a:t>
            </a:r>
            <a:r>
              <a:rPr lang="en-US" sz="2000" b="1" dirty="0"/>
              <a:t> anal intercourse</a:t>
            </a:r>
          </a:p>
          <a:p>
            <a:pPr lvl="2"/>
            <a:r>
              <a:rPr lang="en-US" b="1" dirty="0"/>
              <a:t>With or without IV drug use</a:t>
            </a:r>
          </a:p>
          <a:p>
            <a:pPr lvl="1"/>
            <a:r>
              <a:rPr lang="en-US" sz="2000" b="1" dirty="0"/>
              <a:t>To have multiple CLI with heterosexual partner, not HIV+ known, but at high risk of HIV</a:t>
            </a:r>
          </a:p>
          <a:p>
            <a:endParaRPr lang="en-US" sz="2000" b="1" dirty="0"/>
          </a:p>
        </p:txBody>
      </p:sp>
    </p:spTree>
    <p:extLst>
      <p:ext uri="{BB962C8B-B14F-4D97-AF65-F5344CB8AC3E}">
        <p14:creationId xmlns:p14="http://schemas.microsoft.com/office/powerpoint/2010/main" val="344148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flipV="1">
            <a:off x="681806" y="2727964"/>
            <a:ext cx="568475" cy="5923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1238" y="6277429"/>
            <a:ext cx="8478763" cy="369332"/>
          </a:xfrm>
          <a:prstGeom prst="rect">
            <a:avLst/>
          </a:prstGeom>
          <a:noFill/>
        </p:spPr>
        <p:txBody>
          <a:bodyPr wrap="square" lIns="91440" tIns="45720" rIns="91440" bIns="45720" rtlCol="0" anchor="t">
            <a:spAutoFit/>
          </a:bodyPr>
          <a:lstStyle/>
          <a:p>
            <a:r>
              <a:rPr lang="en-US" dirty="0"/>
              <a:t>Type “EMT” then press enter </a:t>
            </a:r>
            <a:r>
              <a:rPr lang="mr-IN" dirty="0"/>
              <a:t>–</a:t>
            </a:r>
            <a:r>
              <a:rPr lang="en-US" dirty="0"/>
              <a:t> look for “EMTRICITABINE” that</a:t>
            </a:r>
            <a:r>
              <a:rPr lang="mr-IN" dirty="0"/>
              <a:t>’</a:t>
            </a:r>
            <a:r>
              <a:rPr lang="en-US" dirty="0"/>
              <a:t>s the one!</a:t>
            </a:r>
          </a:p>
        </p:txBody>
      </p:sp>
      <p:pic>
        <p:nvPicPr>
          <p:cNvPr id="3" name="Picture 6" descr="Graphical user interface, text, application&#10;&#10;Description automatically generated">
            <a:extLst>
              <a:ext uri="{FF2B5EF4-FFF2-40B4-BE49-F238E27FC236}">
                <a16:creationId xmlns:a16="http://schemas.microsoft.com/office/drawing/2014/main" id="{CA7032A2-A428-4816-A112-4D592DC4C4DF}"/>
              </a:ext>
            </a:extLst>
          </p:cNvPr>
          <p:cNvPicPr>
            <a:picLocks noChangeAspect="1"/>
          </p:cNvPicPr>
          <p:nvPr/>
        </p:nvPicPr>
        <p:blipFill>
          <a:blip r:embed="rId3"/>
          <a:stretch>
            <a:fillRect/>
          </a:stretch>
        </p:blipFill>
        <p:spPr>
          <a:xfrm>
            <a:off x="1315263" y="771409"/>
            <a:ext cx="6524308" cy="5326016"/>
          </a:xfrm>
          <a:prstGeom prst="rect">
            <a:avLst/>
          </a:prstGeom>
        </p:spPr>
      </p:pic>
    </p:spTree>
    <p:extLst>
      <p:ext uri="{BB962C8B-B14F-4D97-AF65-F5344CB8AC3E}">
        <p14:creationId xmlns:p14="http://schemas.microsoft.com/office/powerpoint/2010/main" val="427753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51" y="415205"/>
            <a:ext cx="8042276" cy="679267"/>
          </a:xfrm>
        </p:spPr>
        <p:txBody>
          <a:bodyPr/>
          <a:lstStyle/>
          <a:p>
            <a:r>
              <a:rPr lang="en-US" sz="3600" dirty="0"/>
              <a:t>Initial Mandatory </a:t>
            </a:r>
            <a:r>
              <a:rPr lang="en-US" sz="3600" dirty="0">
                <a:ea typeface="+mj-lt"/>
                <a:cs typeface="+mj-lt"/>
              </a:rPr>
              <a:t>Testing</a:t>
            </a:r>
            <a:r>
              <a:rPr lang="en-US" sz="3600" dirty="0"/>
              <a:t> pre-</a:t>
            </a:r>
            <a:r>
              <a:rPr lang="en-US" sz="3600" dirty="0" err="1"/>
              <a:t>PrEP</a:t>
            </a:r>
          </a:p>
        </p:txBody>
      </p:sp>
      <p:sp>
        <p:nvSpPr>
          <p:cNvPr id="3" name="Content Placeholder 2"/>
          <p:cNvSpPr>
            <a:spLocks noGrp="1"/>
          </p:cNvSpPr>
          <p:nvPr>
            <p:ph idx="1"/>
          </p:nvPr>
        </p:nvSpPr>
        <p:spPr>
          <a:xfrm>
            <a:off x="549275" y="1600200"/>
            <a:ext cx="8042276" cy="5003799"/>
          </a:xfrm>
        </p:spPr>
        <p:txBody>
          <a:bodyPr vert="horz" lIns="91440" tIns="45720" rIns="91440" bIns="45720" rtlCol="0" anchor="t">
            <a:normAutofit fontScale="92500"/>
          </a:bodyPr>
          <a:lstStyle/>
          <a:p>
            <a:r>
              <a:rPr lang="en-US" dirty="0"/>
              <a:t>HIV Test – must be negative no more </a:t>
            </a:r>
            <a:r>
              <a:rPr lang="en-US" dirty="0" err="1"/>
              <a:t>then</a:t>
            </a:r>
            <a:r>
              <a:rPr lang="en-US" dirty="0"/>
              <a:t> 14 days prior</a:t>
            </a:r>
          </a:p>
          <a:p>
            <a:r>
              <a:rPr lang="en-US" dirty="0"/>
              <a:t>Blood tests for syphilis and hepatitis A, B and C – unless known immunity to hepatitis A or B**</a:t>
            </a:r>
          </a:p>
          <a:p>
            <a:r>
              <a:rPr lang="en-US" dirty="0"/>
              <a:t>Multi site NAAT for chlamydia and </a:t>
            </a:r>
            <a:r>
              <a:rPr lang="en-US" dirty="0" err="1"/>
              <a:t>gonorrhoea</a:t>
            </a:r>
            <a:r>
              <a:rPr lang="en-US" dirty="0"/>
              <a:t> (urine, rectal/vulvovaginal and throat swabs as appropriate) – RED top within 2 weeks </a:t>
            </a:r>
          </a:p>
          <a:p>
            <a:r>
              <a:rPr lang="en-US" dirty="0"/>
              <a:t>eGFR, serum phosphate and creatinine, urine dipstick (to detect protein), ACR, FBC</a:t>
            </a:r>
          </a:p>
          <a:p>
            <a:r>
              <a:rPr lang="en-US" dirty="0"/>
              <a:t>Liver function tests</a:t>
            </a:r>
          </a:p>
          <a:p>
            <a:r>
              <a:rPr lang="en-US" dirty="0"/>
              <a:t>Pregnancy testing in people with childbearing potential</a:t>
            </a:r>
          </a:p>
        </p:txBody>
      </p:sp>
    </p:spTree>
    <p:extLst>
      <p:ext uri="{BB962C8B-B14F-4D97-AF65-F5344CB8AC3E}">
        <p14:creationId xmlns:p14="http://schemas.microsoft.com/office/powerpoint/2010/main" val="112312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9-05-31 at 10.28.55 AM.png"/>
          <p:cNvPicPr>
            <a:picLocks noGrp="1" noChangeAspect="1"/>
          </p:cNvPicPr>
          <p:nvPr>
            <p:ph idx="1"/>
          </p:nvPr>
        </p:nvPicPr>
        <p:blipFill>
          <a:blip r:embed="rId2">
            <a:extLst>
              <a:ext uri="{28A0092B-C50C-407E-A947-70E740481C1C}">
                <a14:useLocalDpi xmlns:a14="http://schemas.microsoft.com/office/drawing/2010/main" val="0"/>
              </a:ext>
            </a:extLst>
          </a:blip>
          <a:srcRect t="-4374" b="-4374"/>
          <a:stretch>
            <a:fillRect/>
          </a:stretch>
        </p:blipFill>
        <p:spPr>
          <a:xfrm>
            <a:off x="217714" y="278191"/>
            <a:ext cx="8781143" cy="5745238"/>
          </a:xfrm>
        </p:spPr>
      </p:pic>
    </p:spTree>
    <p:extLst>
      <p:ext uri="{BB962C8B-B14F-4D97-AF65-F5344CB8AC3E}">
        <p14:creationId xmlns:p14="http://schemas.microsoft.com/office/powerpoint/2010/main" val="387436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DE27-D224-4D9B-9EE4-EAC3CDCF2805}"/>
              </a:ext>
            </a:extLst>
          </p:cNvPr>
          <p:cNvSpPr>
            <a:spLocks noGrp="1"/>
          </p:cNvSpPr>
          <p:nvPr>
            <p:ph type="title"/>
          </p:nvPr>
        </p:nvSpPr>
        <p:spPr/>
        <p:txBody>
          <a:bodyPr/>
          <a:lstStyle/>
          <a:p>
            <a:r>
              <a:rPr lang="en-US" sz="1400" dirty="0">
                <a:ea typeface="+mj-lt"/>
                <a:cs typeface="+mj-lt"/>
                <a:hlinkClick r:id="rId2"/>
              </a:rPr>
              <a:t>https://www.nzaf.org.nz/media/2884/ashm_prep_tool_nzaf_update_04.pdf</a:t>
            </a:r>
            <a:endParaRPr lang="en-US" sz="1400"/>
          </a:p>
        </p:txBody>
      </p:sp>
      <p:sp>
        <p:nvSpPr>
          <p:cNvPr id="3" name="Content Placeholder 2">
            <a:extLst>
              <a:ext uri="{FF2B5EF4-FFF2-40B4-BE49-F238E27FC236}">
                <a16:creationId xmlns:a16="http://schemas.microsoft.com/office/drawing/2014/main" id="{352AA1C7-305B-4F72-8AB2-40A53576E0DD}"/>
              </a:ext>
            </a:extLst>
          </p:cNvPr>
          <p:cNvSpPr>
            <a:spLocks noGrp="1"/>
          </p:cNvSpPr>
          <p:nvPr>
            <p:ph idx="1"/>
          </p:nvPr>
        </p:nvSpPr>
        <p:spPr/>
        <p:txBody>
          <a:bodyPr vert="horz" lIns="91440" tIns="45720" rIns="91440" bIns="45720" rtlCol="0" anchor="t">
            <a:normAutofit/>
          </a:bodyPr>
          <a:lstStyle/>
          <a:p>
            <a:endParaRPr lang="en-US" dirty="0">
              <a:ea typeface="+mn-lt"/>
              <a:cs typeface="+mn-lt"/>
            </a:endParaRPr>
          </a:p>
          <a:p>
            <a:pPr>
              <a:buClr>
                <a:srgbClr val="6FB7D7"/>
              </a:buClr>
            </a:pPr>
            <a:endParaRPr lang="en-US" dirty="0"/>
          </a:p>
          <a:p>
            <a:pPr marL="0" indent="0">
              <a:buClr>
                <a:srgbClr val="6FB7D7"/>
              </a:buClr>
              <a:buNone/>
            </a:pPr>
            <a:endParaRPr lang="en-US" dirty="0"/>
          </a:p>
        </p:txBody>
      </p:sp>
      <p:pic>
        <p:nvPicPr>
          <p:cNvPr id="4" name="Picture 4" descr="A picture containing timeline&#10;&#10;Description automatically generated">
            <a:extLst>
              <a:ext uri="{FF2B5EF4-FFF2-40B4-BE49-F238E27FC236}">
                <a16:creationId xmlns:a16="http://schemas.microsoft.com/office/drawing/2014/main" id="{405DA1AD-2F57-4028-B207-06DE16EA9FEC}"/>
              </a:ext>
            </a:extLst>
          </p:cNvPr>
          <p:cNvPicPr>
            <a:picLocks noChangeAspect="1"/>
          </p:cNvPicPr>
          <p:nvPr/>
        </p:nvPicPr>
        <p:blipFill rotWithShape="1">
          <a:blip r:embed="rId3"/>
          <a:srcRect l="5809" t="932" r="66" b="121"/>
          <a:stretch/>
        </p:blipFill>
        <p:spPr>
          <a:xfrm>
            <a:off x="437104" y="1597760"/>
            <a:ext cx="8489683" cy="4872822"/>
          </a:xfrm>
          <a:prstGeom prst="rect">
            <a:avLst/>
          </a:prstGeom>
        </p:spPr>
      </p:pic>
    </p:spTree>
    <p:extLst>
      <p:ext uri="{BB962C8B-B14F-4D97-AF65-F5344CB8AC3E}">
        <p14:creationId xmlns:p14="http://schemas.microsoft.com/office/powerpoint/2010/main" val="414927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4234"/>
          </a:xfrm>
        </p:spPr>
        <p:txBody>
          <a:bodyPr/>
          <a:lstStyle/>
          <a:p>
            <a:r>
              <a:rPr lang="en-US" dirty="0"/>
              <a:t>To Note:</a:t>
            </a:r>
          </a:p>
        </p:txBody>
      </p:sp>
      <p:sp>
        <p:nvSpPr>
          <p:cNvPr id="3" name="Content Placeholder 2"/>
          <p:cNvSpPr>
            <a:spLocks noGrp="1"/>
          </p:cNvSpPr>
          <p:nvPr>
            <p:ph idx="1"/>
          </p:nvPr>
        </p:nvSpPr>
        <p:spPr>
          <a:xfrm>
            <a:off x="549275" y="1306286"/>
            <a:ext cx="8042276" cy="4637315"/>
          </a:xfrm>
        </p:spPr>
        <p:txBody>
          <a:bodyPr vert="horz" lIns="91440" tIns="45720" rIns="91440" bIns="45720" rtlCol="0" anchor="t">
            <a:normAutofit fontScale="92500"/>
          </a:bodyPr>
          <a:lstStyle/>
          <a:p>
            <a:r>
              <a:rPr lang="en-US" dirty="0"/>
              <a:t>Don’t delay if STI present</a:t>
            </a:r>
          </a:p>
          <a:p>
            <a:r>
              <a:rPr lang="en-US" dirty="0" err="1"/>
              <a:t>PrEP</a:t>
            </a:r>
            <a:r>
              <a:rPr lang="en-US" dirty="0"/>
              <a:t> </a:t>
            </a:r>
            <a:r>
              <a:rPr lang="en-US" dirty="0" err="1"/>
              <a:t>CI’d</a:t>
            </a:r>
            <a:r>
              <a:rPr lang="en-US" dirty="0"/>
              <a:t> if eGFR &lt;60 mL/min</a:t>
            </a:r>
          </a:p>
          <a:p>
            <a:r>
              <a:rPr lang="en-US" dirty="0"/>
              <a:t>If not </a:t>
            </a:r>
            <a:r>
              <a:rPr lang="en-US" dirty="0" err="1"/>
              <a:t>HepB</a:t>
            </a:r>
            <a:r>
              <a:rPr lang="en-US" dirty="0"/>
              <a:t> immune, vaccination is recommended prior to starting </a:t>
            </a:r>
            <a:r>
              <a:rPr lang="en-US" dirty="0" err="1"/>
              <a:t>PrEP</a:t>
            </a:r>
            <a:endParaRPr lang="en-US" dirty="0"/>
          </a:p>
          <a:p>
            <a:pPr lvl="1"/>
            <a:r>
              <a:rPr lang="en-US" dirty="0">
                <a:ea typeface="+mn-lt"/>
                <a:cs typeface="+mn-lt"/>
              </a:rPr>
              <a:t>may be increased risk of hepatic adverse effects if </a:t>
            </a:r>
            <a:r>
              <a:rPr lang="en-US" dirty="0" err="1">
                <a:ea typeface="+mn-lt"/>
                <a:cs typeface="+mn-lt"/>
              </a:rPr>
              <a:t>HepB</a:t>
            </a:r>
            <a:r>
              <a:rPr lang="en-US" dirty="0">
                <a:ea typeface="+mn-lt"/>
                <a:cs typeface="+mn-lt"/>
              </a:rPr>
              <a:t> +</a:t>
            </a:r>
            <a:endParaRPr lang="en-US" dirty="0"/>
          </a:p>
          <a:p>
            <a:pPr lvl="1"/>
            <a:r>
              <a:rPr lang="en-US" dirty="0"/>
              <a:t>Ongoing testing for </a:t>
            </a:r>
            <a:r>
              <a:rPr lang="en-US" dirty="0" err="1"/>
              <a:t>HepB</a:t>
            </a:r>
            <a:r>
              <a:rPr lang="en-US" dirty="0"/>
              <a:t> not needed if immune, unless LFTs suddenly elevated</a:t>
            </a:r>
          </a:p>
          <a:p>
            <a:pPr lvl="1"/>
            <a:r>
              <a:rPr lang="en-US" dirty="0"/>
              <a:t>Hep A </a:t>
            </a:r>
            <a:r>
              <a:rPr lang="en-US" dirty="0" err="1"/>
              <a:t>immunisation</a:t>
            </a:r>
            <a:r>
              <a:rPr lang="en-US" dirty="0"/>
              <a:t> also recommended as easily transmitted among MSM – not funded</a:t>
            </a:r>
          </a:p>
          <a:p>
            <a:r>
              <a:rPr lang="en-US" dirty="0"/>
              <a:t>Contraception is a necessity for females child bearing years and trans males with female repro organs</a:t>
            </a:r>
          </a:p>
        </p:txBody>
      </p:sp>
    </p:spTree>
    <p:extLst>
      <p:ext uri="{BB962C8B-B14F-4D97-AF65-F5344CB8AC3E}">
        <p14:creationId xmlns:p14="http://schemas.microsoft.com/office/powerpoint/2010/main" val="165028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11662"/>
          </a:xfrm>
        </p:spPr>
        <p:txBody>
          <a:bodyPr/>
          <a:lstStyle/>
          <a:p>
            <a:r>
              <a:rPr lang="en-US" dirty="0"/>
              <a:t>Ongoing Monitoring</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dirty="0"/>
              <a:t>Recommend setting a task 2 weeks before patient set to run out of script</a:t>
            </a:r>
          </a:p>
          <a:p>
            <a:pPr lvl="1"/>
            <a:r>
              <a:rPr lang="en-US" dirty="0"/>
              <a:t>All tests must be done WITHIN 2 weeks re-prescribing prior to SA renewal - full STI screen, including syphilis testing</a:t>
            </a:r>
          </a:p>
          <a:p>
            <a:r>
              <a:rPr lang="en-US" dirty="0"/>
              <a:t>At 3 Months (must still meet SA criteria) </a:t>
            </a:r>
          </a:p>
          <a:p>
            <a:r>
              <a:rPr lang="en-US" dirty="0"/>
              <a:t>Renal testing - ** renal toxicity associated with long term, not short use. Assess renal risk carefully</a:t>
            </a:r>
          </a:p>
          <a:p>
            <a:r>
              <a:rPr lang="en-US" dirty="0"/>
              <a:t>Patient must be advised on the risk of infection with STIs and how to reduce these risks, e.g. the correct and consistent use of condoms</a:t>
            </a:r>
          </a:p>
          <a:p>
            <a:r>
              <a:rPr lang="en-US" dirty="0"/>
              <a:t>Use NZF for other drug interactions OR </a:t>
            </a:r>
            <a:r>
              <a:rPr lang="en-US" dirty="0">
                <a:ea typeface="+mn-lt"/>
                <a:cs typeface="+mn-lt"/>
              </a:rPr>
              <a:t>https://www.hiv-druginteractions.org</a:t>
            </a:r>
          </a:p>
          <a:p>
            <a:pPr lvl="1"/>
            <a:endParaRPr lang="en-US" dirty="0"/>
          </a:p>
        </p:txBody>
      </p:sp>
    </p:spTree>
    <p:extLst>
      <p:ext uri="{BB962C8B-B14F-4D97-AF65-F5344CB8AC3E}">
        <p14:creationId xmlns:p14="http://schemas.microsoft.com/office/powerpoint/2010/main" val="239022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Dosing Strategies</a:t>
            </a:r>
          </a:p>
        </p:txBody>
      </p:sp>
      <p:sp>
        <p:nvSpPr>
          <p:cNvPr id="3" name="Content Placeholder 2"/>
          <p:cNvSpPr>
            <a:spLocks noGrp="1"/>
          </p:cNvSpPr>
          <p:nvPr>
            <p:ph idx="1"/>
          </p:nvPr>
        </p:nvSpPr>
        <p:spPr/>
        <p:txBody>
          <a:bodyPr>
            <a:normAutofit fontScale="85000" lnSpcReduction="20000"/>
          </a:bodyPr>
          <a:lstStyle/>
          <a:p>
            <a:r>
              <a:rPr lang="en-US" b="1" dirty="0">
                <a:solidFill>
                  <a:schemeClr val="tx1"/>
                </a:solidFill>
              </a:rPr>
              <a:t>Continuous </a:t>
            </a:r>
          </a:p>
          <a:p>
            <a:pPr lvl="1"/>
            <a:r>
              <a:rPr lang="en-US" b="1" dirty="0">
                <a:solidFill>
                  <a:schemeClr val="tx1"/>
                </a:solidFill>
              </a:rPr>
              <a:t>Recommended. Take a pill a day. 99% effective</a:t>
            </a:r>
          </a:p>
          <a:p>
            <a:r>
              <a:rPr lang="en-US" b="1" dirty="0">
                <a:solidFill>
                  <a:schemeClr val="tx1"/>
                </a:solidFill>
              </a:rPr>
              <a:t>Intermittent</a:t>
            </a:r>
          </a:p>
          <a:p>
            <a:pPr lvl="1"/>
            <a:r>
              <a:rPr lang="en-US" b="1" dirty="0">
                <a:solidFill>
                  <a:schemeClr val="tx1"/>
                </a:solidFill>
              </a:rPr>
              <a:t>Around planned episode of sex. Better for those who are ‘</a:t>
            </a:r>
            <a:r>
              <a:rPr lang="en-US" b="1" dirty="0" err="1">
                <a:solidFill>
                  <a:schemeClr val="tx1"/>
                </a:solidFill>
              </a:rPr>
              <a:t>organised</a:t>
            </a:r>
            <a:r>
              <a:rPr lang="en-US" b="1" dirty="0">
                <a:solidFill>
                  <a:schemeClr val="tx1"/>
                </a:solidFill>
              </a:rPr>
              <a:t>’ or attend pre-planned events</a:t>
            </a:r>
          </a:p>
          <a:p>
            <a:pPr lvl="1"/>
            <a:r>
              <a:rPr lang="en-US" b="1" dirty="0">
                <a:solidFill>
                  <a:schemeClr val="tx1"/>
                </a:solidFill>
              </a:rPr>
              <a:t>May be a lot cheaper, if medium risk and unfunded</a:t>
            </a:r>
          </a:p>
          <a:p>
            <a:pPr lvl="1"/>
            <a:r>
              <a:rPr lang="en-US" b="1" dirty="0">
                <a:solidFill>
                  <a:schemeClr val="tx1"/>
                </a:solidFill>
              </a:rPr>
              <a:t>Not recommended as difficult to ascertain if therapeutic drug levels achieved but can be worked out </a:t>
            </a:r>
          </a:p>
          <a:p>
            <a:r>
              <a:rPr lang="en-US" b="1" dirty="0">
                <a:solidFill>
                  <a:schemeClr val="tx1"/>
                </a:solidFill>
              </a:rPr>
              <a:t>Periodic “Holiday”</a:t>
            </a:r>
          </a:p>
          <a:p>
            <a:pPr lvl="1"/>
            <a:r>
              <a:rPr lang="en-US" b="1" dirty="0">
                <a:solidFill>
                  <a:schemeClr val="tx1"/>
                </a:solidFill>
              </a:rPr>
              <a:t>Low risk day-to-day but high risk during holidays</a:t>
            </a:r>
          </a:p>
          <a:p>
            <a:pPr lvl="1"/>
            <a:r>
              <a:rPr lang="en-US" b="1" dirty="0">
                <a:solidFill>
                  <a:schemeClr val="tx1"/>
                </a:solidFill>
              </a:rPr>
              <a:t>Uncertainties about timing of dose but start 7 days pre event and continue for 28 post last risk exposure (protected 1 week post initiation, but 3 weeks for </a:t>
            </a:r>
            <a:r>
              <a:rPr lang="en-US" b="1" dirty="0" err="1">
                <a:solidFill>
                  <a:schemeClr val="tx1"/>
                </a:solidFill>
              </a:rPr>
              <a:t>insertive</a:t>
            </a:r>
            <a:r>
              <a:rPr lang="en-US" b="1">
                <a:solidFill>
                  <a:schemeClr val="tx1"/>
                </a:solidFill>
              </a:rPr>
              <a:t> penile)</a:t>
            </a:r>
            <a:endParaRPr lang="en-US" b="1" dirty="0">
              <a:solidFill>
                <a:schemeClr val="tx1"/>
              </a:solidFill>
            </a:endParaRPr>
          </a:p>
        </p:txBody>
      </p:sp>
      <p:pic>
        <p:nvPicPr>
          <p:cNvPr id="4" name="Content Placeholder 3" descr="Screen Shot 2019-05-31 at 10.32.17 AM.png"/>
          <p:cNvPicPr>
            <a:picLocks noChangeAspect="1"/>
          </p:cNvPicPr>
          <p:nvPr/>
        </p:nvPicPr>
        <p:blipFill>
          <a:blip r:embed="rId2" cstate="email">
            <a:alphaModFix amt="20000"/>
            <a:extLst>
              <a:ext uri="{28A0092B-C50C-407E-A947-70E740481C1C}">
                <a14:useLocalDpi xmlns:a14="http://schemas.microsoft.com/office/drawing/2010/main" val="0"/>
              </a:ext>
            </a:extLst>
          </a:blip>
          <a:srcRect t="-22158" b="-22158"/>
          <a:stretch>
            <a:fillRect/>
          </a:stretch>
        </p:blipFill>
        <p:spPr>
          <a:xfrm>
            <a:off x="701675" y="1752601"/>
            <a:ext cx="8042276" cy="4343400"/>
          </a:xfrm>
          <a:prstGeom prst="rect">
            <a:avLst/>
          </a:prstGeom>
        </p:spPr>
      </p:pic>
    </p:spTree>
    <p:extLst>
      <p:ext uri="{BB962C8B-B14F-4D97-AF65-F5344CB8AC3E}">
        <p14:creationId xmlns:p14="http://schemas.microsoft.com/office/powerpoint/2010/main" val="121706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does this apply to?</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err="1"/>
              <a:t>PrEP</a:t>
            </a:r>
            <a:r>
              <a:rPr lang="en-US" dirty="0"/>
              <a:t> is an HIV prophylaxis medication using two retro-antivirals (Tenofovir and Emtricitabine prevent a key </a:t>
            </a:r>
            <a:r>
              <a:rPr lang="en-US" dirty="0">
                <a:ea typeface="+mn-lt"/>
                <a:cs typeface="+mn-lt"/>
              </a:rPr>
              <a:t>step in the HIV replication cycle</a:t>
            </a:r>
            <a:r>
              <a:rPr lang="en-US" dirty="0"/>
              <a:t>)</a:t>
            </a:r>
          </a:p>
          <a:p>
            <a:pPr lvl="1"/>
            <a:r>
              <a:rPr lang="en-US" b="1" dirty="0"/>
              <a:t>can be considered for anyone at risk of acquiring HIV</a:t>
            </a:r>
            <a:endParaRPr lang="en-US"/>
          </a:p>
          <a:p>
            <a:pPr lvl="1"/>
            <a:r>
              <a:rPr lang="en-US" b="1" dirty="0" err="1"/>
              <a:t>Although..not</a:t>
            </a:r>
            <a:r>
              <a:rPr lang="en-US" b="1" dirty="0"/>
              <a:t> funded for everyone (more later)</a:t>
            </a:r>
          </a:p>
          <a:p>
            <a:pPr lvl="1"/>
            <a:r>
              <a:rPr lang="en-US" b="1" dirty="0"/>
              <a:t>Must be deemed HIGH RISK for PHARMAC funding</a:t>
            </a:r>
          </a:p>
          <a:p>
            <a:pPr lvl="2"/>
            <a:r>
              <a:rPr lang="en-US" b="1" dirty="0">
                <a:ea typeface="+mn-lt"/>
                <a:cs typeface="+mn-lt"/>
              </a:rPr>
              <a:t>If approved but prescription fees a barrier - </a:t>
            </a:r>
            <a:endParaRPr lang="en-US" dirty="0">
              <a:ea typeface="+mn-lt"/>
              <a:cs typeface="+mn-lt"/>
            </a:endParaRPr>
          </a:p>
          <a:p>
            <a:pPr lvl="3">
              <a:buClr>
                <a:srgbClr val="215D77"/>
              </a:buClr>
            </a:pPr>
            <a:r>
              <a:rPr lang="en-US" b="1" dirty="0">
                <a:ea typeface="+mn-lt"/>
                <a:cs typeface="+mn-lt"/>
              </a:rPr>
              <a:t>Can be FULLY funded if international student or have CSC through Green Cross Pharmacy (NZAF have partnered with Green Cross) - though there is only 1 coupon for every 10 prescriptions</a:t>
            </a:r>
            <a:endParaRPr lang="en-US" dirty="0"/>
          </a:p>
          <a:p>
            <a:pPr lvl="2"/>
            <a:r>
              <a:rPr lang="en-US" b="1" dirty="0"/>
              <a:t>Other non-scripted options to pay top dollar via PHARMAC ($1000/</a:t>
            </a:r>
            <a:r>
              <a:rPr lang="en-US" b="1" dirty="0" err="1"/>
              <a:t>mnth</a:t>
            </a:r>
            <a:r>
              <a:rPr lang="en-US" b="1" dirty="0"/>
              <a:t>), import from overseas</a:t>
            </a:r>
          </a:p>
          <a:p>
            <a:pPr lvl="2">
              <a:buClr>
                <a:srgbClr val="6FB7D7"/>
              </a:buClr>
            </a:pPr>
            <a:endParaRPr lang="en-US" b="1" dirty="0"/>
          </a:p>
        </p:txBody>
      </p:sp>
      <p:pic>
        <p:nvPicPr>
          <p:cNvPr id="4" name="Picture 3" descr="gold-dollar-sign.jpg"/>
          <p:cNvPicPr>
            <a:picLocks noChangeAspect="1"/>
          </p:cNvPicPr>
          <p:nvPr/>
        </p:nvPicPr>
        <p:blipFill rotWithShape="1">
          <a:blip r:embed="rId3">
            <a:alphaModFix amt="36000"/>
            <a:extLst>
              <a:ext uri="{BEBA8EAE-BF5A-486C-A8C5-ECC9F3942E4B}">
                <a14:imgProps xmlns:a14="http://schemas.microsoft.com/office/drawing/2010/main">
                  <a14:imgLayer r:embed="rId4">
                    <a14:imgEffect>
                      <a14:backgroundRemoval t="9480" b="85321" l="28014" r="71714"/>
                    </a14:imgEffect>
                    <a14:imgEffect>
                      <a14:saturation sat="33000"/>
                    </a14:imgEffect>
                  </a14:imgLayer>
                </a14:imgProps>
              </a:ext>
              <a:ext uri="{28A0092B-C50C-407E-A947-70E740481C1C}">
                <a14:useLocalDpi xmlns:a14="http://schemas.microsoft.com/office/drawing/2010/main" val="0"/>
              </a:ext>
            </a:extLst>
          </a:blip>
          <a:srcRect l="22551" r="22823" b="5199"/>
          <a:stretch/>
        </p:blipFill>
        <p:spPr>
          <a:xfrm>
            <a:off x="2479523" y="1062566"/>
            <a:ext cx="3773714" cy="4852005"/>
          </a:xfrm>
          <a:prstGeom prst="rect">
            <a:avLst/>
          </a:prstGeom>
        </p:spPr>
      </p:pic>
    </p:spTree>
    <p:extLst>
      <p:ext uri="{BB962C8B-B14F-4D97-AF65-F5344CB8AC3E}">
        <p14:creationId xmlns:p14="http://schemas.microsoft.com/office/powerpoint/2010/main" val="78016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lstStyle/>
          <a:p>
            <a:r>
              <a:rPr lang="en-US" dirty="0"/>
              <a:t>Dosing Strategies</a:t>
            </a:r>
          </a:p>
        </p:txBody>
      </p:sp>
      <p:pic>
        <p:nvPicPr>
          <p:cNvPr id="4" name="Content Placeholder 3" descr="Screen Shot 2019-05-31 at 10.32.17 AM.png"/>
          <p:cNvPicPr>
            <a:picLocks noGrp="1" noChangeAspect="1"/>
          </p:cNvPicPr>
          <p:nvPr>
            <p:ph idx="1"/>
          </p:nvPr>
        </p:nvPicPr>
        <p:blipFill>
          <a:blip r:embed="rId2" cstate="email">
            <a:extLst>
              <a:ext uri="{28A0092B-C50C-407E-A947-70E740481C1C}">
                <a14:useLocalDpi xmlns:a14="http://schemas.microsoft.com/office/drawing/2010/main" val="0"/>
              </a:ext>
            </a:extLst>
          </a:blip>
          <a:srcRect t="-22158" b="-22158"/>
          <a:stretch>
            <a:fillRect/>
          </a:stretch>
        </p:blipFill>
        <p:spPr/>
      </p:pic>
    </p:spTree>
    <p:extLst>
      <p:ext uri="{BB962C8B-B14F-4D97-AF65-F5344CB8AC3E}">
        <p14:creationId xmlns:p14="http://schemas.microsoft.com/office/powerpoint/2010/main" val="347415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Effects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In greater than 2% patients:</a:t>
            </a:r>
          </a:p>
          <a:p>
            <a:pPr lvl="1"/>
            <a:r>
              <a:rPr lang="en-US" dirty="0"/>
              <a:t>Headache</a:t>
            </a:r>
          </a:p>
          <a:p>
            <a:pPr lvl="1"/>
            <a:r>
              <a:rPr lang="en-US" dirty="0"/>
              <a:t>Abdo pain, loose stools</a:t>
            </a:r>
          </a:p>
          <a:p>
            <a:pPr lvl="1"/>
            <a:r>
              <a:rPr lang="en-US" dirty="0"/>
              <a:t>Weight loss</a:t>
            </a:r>
          </a:p>
          <a:p>
            <a:pPr lvl="1"/>
            <a:r>
              <a:rPr lang="en-US" dirty="0"/>
              <a:t>Unusual dreams</a:t>
            </a:r>
          </a:p>
          <a:p>
            <a:pPr lvl="2">
              <a:buClr>
                <a:srgbClr val="6FB7D7"/>
              </a:buClr>
            </a:pPr>
            <a:r>
              <a:rPr lang="en-US" dirty="0">
                <a:ea typeface="+mn-lt"/>
                <a:cs typeface="+mn-lt"/>
              </a:rPr>
              <a:t>Recommend to take with food to reduce these</a:t>
            </a:r>
          </a:p>
          <a:p>
            <a:pPr lvl="2">
              <a:buClr>
                <a:srgbClr val="6FB7D7"/>
              </a:buClr>
            </a:pPr>
            <a:r>
              <a:rPr lang="en-US" dirty="0">
                <a:ea typeface="+mn-lt"/>
                <a:cs typeface="+mn-lt"/>
              </a:rPr>
              <a:t>Most noticed first weeks of use and reduce over 3-4 weeks</a:t>
            </a:r>
            <a:r>
              <a:rPr lang="en-US" dirty="0"/>
              <a:t> </a:t>
            </a:r>
          </a:p>
        </p:txBody>
      </p:sp>
    </p:spTree>
    <p:extLst>
      <p:ext uri="{BB962C8B-B14F-4D97-AF65-F5344CB8AC3E}">
        <p14:creationId xmlns:p14="http://schemas.microsoft.com/office/powerpoint/2010/main" val="337810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Serious but Rare/Severe: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Lactic Acidosis</a:t>
            </a:r>
          </a:p>
          <a:p>
            <a:r>
              <a:rPr lang="en-US" dirty="0"/>
              <a:t>Hepatomegaly with Steatosis -&gt; can lead to liver failure/death</a:t>
            </a:r>
          </a:p>
          <a:p>
            <a:r>
              <a:rPr lang="en-US" dirty="0"/>
              <a:t>Worsening of </a:t>
            </a:r>
            <a:r>
              <a:rPr lang="en-US" dirty="0" err="1"/>
              <a:t>HepB</a:t>
            </a:r>
            <a:r>
              <a:rPr lang="en-US" dirty="0"/>
              <a:t> if stopped and have chronic infection (discuss with specialist)</a:t>
            </a:r>
          </a:p>
          <a:p>
            <a:r>
              <a:rPr lang="en-US" dirty="0"/>
              <a:t>Decreased renal function, BMD resistance in those who seroconvert to HIV while on </a:t>
            </a:r>
            <a:r>
              <a:rPr lang="en-US" dirty="0" err="1"/>
              <a:t>PrEP</a:t>
            </a:r>
            <a:endParaRPr lang="en-US" dirty="0"/>
          </a:p>
          <a:p>
            <a:pPr lvl="1"/>
            <a:r>
              <a:rPr lang="en-US" dirty="0"/>
              <a:t>BMD not routinely tested </a:t>
            </a:r>
          </a:p>
        </p:txBody>
      </p:sp>
    </p:spTree>
    <p:extLst>
      <p:ext uri="{BB962C8B-B14F-4D97-AF65-F5344CB8AC3E}">
        <p14:creationId xmlns:p14="http://schemas.microsoft.com/office/powerpoint/2010/main" val="415353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Maintain Compliance?</a:t>
            </a:r>
          </a:p>
        </p:txBody>
      </p:sp>
      <p:sp>
        <p:nvSpPr>
          <p:cNvPr id="3" name="Content Placeholder 2"/>
          <p:cNvSpPr>
            <a:spLocks noGrp="1"/>
          </p:cNvSpPr>
          <p:nvPr>
            <p:ph idx="1"/>
          </p:nvPr>
        </p:nvSpPr>
        <p:spPr/>
        <p:txBody>
          <a:bodyPr/>
          <a:lstStyle/>
          <a:p>
            <a:r>
              <a:rPr lang="en-US" dirty="0"/>
              <a:t>Give a “HOW TO” info sheet to each patient for how to perform their own self swabs</a:t>
            </a:r>
          </a:p>
          <a:p>
            <a:r>
              <a:rPr lang="en-US" dirty="0"/>
              <a:t>Have a brown bag prepared for 3/12 checks with all supplies needed:</a:t>
            </a:r>
          </a:p>
          <a:p>
            <a:pPr lvl="2"/>
            <a:r>
              <a:rPr lang="en-US" dirty="0"/>
              <a:t>Swabs</a:t>
            </a:r>
          </a:p>
          <a:p>
            <a:pPr lvl="2"/>
            <a:r>
              <a:rPr lang="en-US" dirty="0"/>
              <a:t>Lab form if needed</a:t>
            </a:r>
          </a:p>
          <a:p>
            <a:pPr lvl="2"/>
            <a:r>
              <a:rPr lang="en-US" dirty="0"/>
              <a:t>Two urine </a:t>
            </a:r>
            <a:r>
              <a:rPr lang="en-US" dirty="0" err="1"/>
              <a:t>pottles</a:t>
            </a:r>
            <a:endParaRPr lang="en-US" dirty="0"/>
          </a:p>
          <a:p>
            <a:pPr lvl="2"/>
            <a:r>
              <a:rPr lang="en-US" dirty="0"/>
              <a:t>Labels</a:t>
            </a:r>
          </a:p>
          <a:p>
            <a:pPr lvl="2"/>
            <a:r>
              <a:rPr lang="en-US" dirty="0"/>
              <a:t>How to sheet</a:t>
            </a:r>
          </a:p>
        </p:txBody>
      </p:sp>
    </p:spTree>
    <p:extLst>
      <p:ext uri="{BB962C8B-B14F-4D97-AF65-F5344CB8AC3E}">
        <p14:creationId xmlns:p14="http://schemas.microsoft.com/office/powerpoint/2010/main" val="1867207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Stopping </a:t>
            </a:r>
            <a:r>
              <a:rPr lang="en-US" dirty="0" err="1"/>
              <a:t>PrEP</a:t>
            </a:r>
            <a:endParaRPr lang="en-US" dirty="0"/>
          </a:p>
        </p:txBody>
      </p:sp>
      <p:sp>
        <p:nvSpPr>
          <p:cNvPr id="3" name="Content Placeholder 2"/>
          <p:cNvSpPr>
            <a:spLocks noGrp="1"/>
          </p:cNvSpPr>
          <p:nvPr>
            <p:ph idx="1"/>
          </p:nvPr>
        </p:nvSpPr>
        <p:spPr/>
        <p:txBody>
          <a:bodyPr/>
          <a:lstStyle/>
          <a:p>
            <a:r>
              <a:rPr lang="en-US" dirty="0"/>
              <a:t>Recommend that patients wishing to stop treatment continue taking </a:t>
            </a:r>
            <a:r>
              <a:rPr lang="en-US" dirty="0" err="1"/>
              <a:t>PrEP</a:t>
            </a:r>
            <a:r>
              <a:rPr lang="en-US" dirty="0"/>
              <a:t> for 28 days after their last potential exposure to HIV</a:t>
            </a:r>
          </a:p>
          <a:p>
            <a:r>
              <a:rPr lang="en-US" dirty="0"/>
              <a:t>Any patient with chronic </a:t>
            </a:r>
            <a:r>
              <a:rPr lang="en-US" dirty="0" err="1"/>
              <a:t>Hep</a:t>
            </a:r>
            <a:r>
              <a:rPr lang="en-US" dirty="0"/>
              <a:t> B infection should be discussed with an ID physician</a:t>
            </a:r>
          </a:p>
          <a:p>
            <a:r>
              <a:rPr lang="en-US" dirty="0" err="1"/>
              <a:t>Subsidised</a:t>
            </a:r>
            <a:r>
              <a:rPr lang="en-US" dirty="0"/>
              <a:t> </a:t>
            </a:r>
            <a:r>
              <a:rPr lang="en-US" dirty="0" err="1"/>
              <a:t>PrEP</a:t>
            </a:r>
            <a:r>
              <a:rPr lang="en-US" dirty="0"/>
              <a:t> can be reinitiated if the patient’s risk of HIV infection increases in the future</a:t>
            </a:r>
          </a:p>
          <a:p>
            <a:endParaRPr lang="en-US" dirty="0"/>
          </a:p>
        </p:txBody>
      </p:sp>
    </p:spTree>
    <p:extLst>
      <p:ext uri="{BB962C8B-B14F-4D97-AF65-F5344CB8AC3E}">
        <p14:creationId xmlns:p14="http://schemas.microsoft.com/office/powerpoint/2010/main" val="342884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a:t>
            </a:r>
          </a:p>
        </p:txBody>
      </p:sp>
      <p:pic>
        <p:nvPicPr>
          <p:cNvPr id="4" name="Content Placeholder 3" descr="Screen Shot 2019-05-31 at 10.32.17 AM.png"/>
          <p:cNvPicPr>
            <a:picLocks noGrp="1" noChangeAspect="1"/>
          </p:cNvPicPr>
          <p:nvPr>
            <p:ph idx="1"/>
          </p:nvPr>
        </p:nvPicPr>
        <p:blipFill>
          <a:blip r:embed="rId2" cstate="email">
            <a:extLst>
              <a:ext uri="{28A0092B-C50C-407E-A947-70E740481C1C}">
                <a14:useLocalDpi xmlns:a14="http://schemas.microsoft.com/office/drawing/2010/main" val="0"/>
              </a:ext>
            </a:extLst>
          </a:blip>
          <a:srcRect t="-22158" b="-22158"/>
          <a:stretch>
            <a:fillRect/>
          </a:stretch>
        </p:blipFill>
        <p:spPr/>
      </p:pic>
    </p:spTree>
    <p:extLst>
      <p:ext uri="{BB962C8B-B14F-4D97-AF65-F5344CB8AC3E}">
        <p14:creationId xmlns:p14="http://schemas.microsoft.com/office/powerpoint/2010/main" val="4083464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PrEP</a:t>
            </a:r>
            <a:r>
              <a:rPr lang="en-US" dirty="0"/>
              <a:t>? Why us?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 </a:t>
            </a:r>
            <a:r>
              <a:rPr lang="en-US" dirty="0" err="1"/>
              <a:t>PrEP</a:t>
            </a:r>
            <a:r>
              <a:rPr lang="en-US" dirty="0"/>
              <a:t> became subsidized in March 2018</a:t>
            </a:r>
          </a:p>
          <a:p>
            <a:pPr lvl="1"/>
            <a:r>
              <a:rPr lang="en-US" dirty="0"/>
              <a:t>Prior to this we had to wait for affected patient to have decline in T lymphocyte CD4 cells (primary HIV receptor cells)</a:t>
            </a:r>
            <a:endParaRPr lang="en-US"/>
          </a:p>
          <a:p>
            <a:pPr lvl="1"/>
            <a:r>
              <a:rPr lang="en-US" dirty="0"/>
              <a:t>Without treatment -&gt; AIDS developed</a:t>
            </a:r>
          </a:p>
          <a:p>
            <a:pPr lvl="1"/>
            <a:r>
              <a:rPr lang="en-US" dirty="0"/>
              <a:t>Increased vulnerability</a:t>
            </a:r>
          </a:p>
          <a:p>
            <a:pPr lvl="1"/>
            <a:r>
              <a:rPr lang="en-US" dirty="0"/>
              <a:t>Greater morbidity, higher mortality</a:t>
            </a:r>
          </a:p>
          <a:p>
            <a:pPr lvl="1"/>
            <a:r>
              <a:rPr lang="en-US" dirty="0"/>
              <a:t>Also reduces the viral load with prompt treatment of PEP antiretrovirals (within 72 hours of potential exposure) = no longer transmitting to others</a:t>
            </a:r>
          </a:p>
        </p:txBody>
      </p:sp>
    </p:spTree>
    <p:extLst>
      <p:ext uri="{BB962C8B-B14F-4D97-AF65-F5344CB8AC3E}">
        <p14:creationId xmlns:p14="http://schemas.microsoft.com/office/powerpoint/2010/main" val="295374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ZEALAND</a:t>
            </a:r>
          </a:p>
        </p:txBody>
      </p:sp>
      <p:sp>
        <p:nvSpPr>
          <p:cNvPr id="3" name="Content Placeholder 2"/>
          <p:cNvSpPr>
            <a:spLocks noGrp="1"/>
          </p:cNvSpPr>
          <p:nvPr>
            <p:ph idx="1"/>
          </p:nvPr>
        </p:nvSpPr>
        <p:spPr>
          <a:xfrm>
            <a:off x="549275" y="1600201"/>
            <a:ext cx="8042276" cy="770466"/>
          </a:xfrm>
        </p:spPr>
        <p:txBody>
          <a:bodyPr vert="horz" lIns="91440" tIns="45720" rIns="91440" bIns="45720" rtlCol="0" anchor="t">
            <a:normAutofit fontScale="92500" lnSpcReduction="10000"/>
          </a:bodyPr>
          <a:lstStyle/>
          <a:p>
            <a:r>
              <a:rPr lang="en-US" dirty="0"/>
              <a:t>Wants to ERADICATE new HIV infections by 2025 (BPAC)</a:t>
            </a:r>
          </a:p>
          <a:p>
            <a:pPr lvl="1"/>
            <a:r>
              <a:rPr lang="en-US" dirty="0"/>
              <a:t>Only one of 5 countries in the world to fully fund </a:t>
            </a:r>
            <a:r>
              <a:rPr lang="en-US" dirty="0" err="1"/>
              <a:t>PrEP</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619" y="2926442"/>
            <a:ext cx="5183976" cy="3363081"/>
          </a:xfrm>
          <a:prstGeom prst="rect">
            <a:avLst/>
          </a:prstGeom>
        </p:spPr>
      </p:pic>
      <p:sp>
        <p:nvSpPr>
          <p:cNvPr id="5" name="Curved Right Arrow 4"/>
          <p:cNvSpPr/>
          <p:nvPr/>
        </p:nvSpPr>
        <p:spPr>
          <a:xfrm>
            <a:off x="1354667" y="2600476"/>
            <a:ext cx="1221619" cy="319314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976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1390"/>
            <a:ext cx="8042276" cy="1336956"/>
          </a:xfrm>
        </p:spPr>
        <p:txBody>
          <a:bodyPr/>
          <a:lstStyle/>
          <a:p>
            <a:r>
              <a:rPr lang="en-US" dirty="0"/>
              <a:t>PREP Positive Impact – NZ data</a:t>
            </a:r>
          </a:p>
        </p:txBody>
      </p:sp>
      <p:sp>
        <p:nvSpPr>
          <p:cNvPr id="3" name="Content Placeholder 2"/>
          <p:cNvSpPr>
            <a:spLocks noGrp="1"/>
          </p:cNvSpPr>
          <p:nvPr>
            <p:ph idx="1"/>
          </p:nvPr>
        </p:nvSpPr>
        <p:spPr>
          <a:xfrm>
            <a:off x="549275" y="1600201"/>
            <a:ext cx="8042276" cy="4919132"/>
          </a:xfrm>
        </p:spPr>
        <p:txBody>
          <a:bodyPr vert="horz" lIns="91440" tIns="45720" rIns="91440" bIns="45720" rtlCol="0" anchor="t">
            <a:normAutofit lnSpcReduction="10000"/>
          </a:bodyPr>
          <a:lstStyle/>
          <a:p>
            <a:r>
              <a:rPr lang="en-US" sz="2000" dirty="0"/>
              <a:t>Early diagnosis and treatment of HIV (and those at high risk utilizing </a:t>
            </a:r>
            <a:r>
              <a:rPr lang="en-US" sz="2000" dirty="0" err="1"/>
              <a:t>PrEP</a:t>
            </a:r>
            <a:r>
              <a:rPr lang="en-US" sz="2000" dirty="0"/>
              <a:t>) is the key to reducing transmission rates in NZ</a:t>
            </a:r>
          </a:p>
          <a:p>
            <a:r>
              <a:rPr lang="en-US" dirty="0"/>
              <a:t>In 2020 --&gt; 162 TOTAL new cases of HIV – 49 MSM were thought to have contracted HIV in NZ </a:t>
            </a:r>
            <a:endParaRPr lang="en-US" dirty="0">
              <a:ea typeface="+mn-lt"/>
              <a:cs typeface="+mn-lt"/>
            </a:endParaRPr>
          </a:p>
          <a:p>
            <a:pPr lvl="1"/>
            <a:r>
              <a:rPr lang="en-US" dirty="0">
                <a:ea typeface="+mn-lt"/>
                <a:cs typeface="+mn-lt"/>
              </a:rPr>
              <a:t>50.5% decrease from peak in 2016 but increased from past two years due to COVID travel bans</a:t>
            </a:r>
            <a:endParaRPr lang="en-US" dirty="0"/>
          </a:p>
          <a:p>
            <a:pPr lvl="1">
              <a:buClr>
                <a:srgbClr val="215D77"/>
              </a:buClr>
            </a:pPr>
            <a:r>
              <a:rPr lang="en-US" dirty="0">
                <a:ea typeface="+mn-lt"/>
                <a:cs typeface="+mn-lt"/>
              </a:rPr>
              <a:t>32% increase in the number of people accessing medication</a:t>
            </a:r>
          </a:p>
          <a:p>
            <a:pPr lvl="1">
              <a:buClr>
                <a:srgbClr val="215D77"/>
              </a:buClr>
            </a:pPr>
            <a:r>
              <a:rPr lang="en-US" dirty="0">
                <a:ea typeface="+mn-lt"/>
                <a:cs typeface="+mn-lt"/>
              </a:rPr>
              <a:t>19 diagnosed with AIDS in NZ 2019, late Dx a concern</a:t>
            </a:r>
            <a:endParaRPr lang="en-US" dirty="0"/>
          </a:p>
          <a:p>
            <a:pPr lvl="1">
              <a:buClr>
                <a:srgbClr val="215D77"/>
              </a:buClr>
            </a:pPr>
            <a:r>
              <a:rPr lang="en-US" dirty="0"/>
              <a:t>2839 people in New Zealand are receiving treatment for HIV</a:t>
            </a:r>
          </a:p>
          <a:p>
            <a:pPr lvl="2"/>
            <a:r>
              <a:rPr lang="en-US" dirty="0"/>
              <a:t>(3500 people when I did this talk in 2019)</a:t>
            </a:r>
          </a:p>
          <a:p>
            <a:pPr lvl="2"/>
            <a:endParaRPr lang="en-US" dirty="0"/>
          </a:p>
          <a:p>
            <a:pPr marL="968375" lvl="3" indent="0">
              <a:buNone/>
            </a:pPr>
            <a:endParaRPr lang="en-US" dirty="0"/>
          </a:p>
        </p:txBody>
      </p:sp>
    </p:spTree>
    <p:extLst>
      <p:ext uri="{BB962C8B-B14F-4D97-AF65-F5344CB8AC3E}">
        <p14:creationId xmlns:p14="http://schemas.microsoft.com/office/powerpoint/2010/main" val="280223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C3F2E-0BF8-46AC-9DEB-276903B1593F}"/>
              </a:ext>
            </a:extLst>
          </p:cNvPr>
          <p:cNvSpPr>
            <a:spLocks noGrp="1"/>
          </p:cNvSpPr>
          <p:nvPr>
            <p:ph idx="4294967295"/>
          </p:nvPr>
        </p:nvSpPr>
        <p:spPr>
          <a:xfrm>
            <a:off x="0" y="1600200"/>
            <a:ext cx="8042275" cy="4343400"/>
          </a:xfrm>
        </p:spPr>
        <p:txBody>
          <a:bodyPr vert="horz" lIns="91440" tIns="45720" rIns="91440" bIns="45720" rtlCol="0" anchor="t">
            <a:normAutofit/>
          </a:bodyPr>
          <a:lstStyle/>
          <a:p>
            <a:endParaRPr lang="en-US"/>
          </a:p>
          <a:p>
            <a:pPr>
              <a:buClr>
                <a:srgbClr val="6FB7D7"/>
              </a:buClr>
            </a:pPr>
            <a:endParaRPr lang="en-US"/>
          </a:p>
          <a:p>
            <a:pPr>
              <a:buClr>
                <a:srgbClr val="6FB7D7"/>
              </a:buClr>
            </a:pPr>
            <a:endParaRPr lang="en-US" dirty="0"/>
          </a:p>
          <a:p>
            <a:pPr>
              <a:buClr>
                <a:srgbClr val="6FB7D7"/>
              </a:buClr>
            </a:pPr>
            <a:endParaRPr lang="en-US" dirty="0"/>
          </a:p>
        </p:txBody>
      </p:sp>
      <p:pic>
        <p:nvPicPr>
          <p:cNvPr id="4" name="Picture 4" descr="Shape&#10;&#10;Description automatically generated">
            <a:extLst>
              <a:ext uri="{FF2B5EF4-FFF2-40B4-BE49-F238E27FC236}">
                <a16:creationId xmlns:a16="http://schemas.microsoft.com/office/drawing/2014/main" id="{0282C0E8-4742-43F1-8372-63D07B428595}"/>
              </a:ext>
            </a:extLst>
          </p:cNvPr>
          <p:cNvPicPr>
            <a:picLocks noChangeAspect="1"/>
          </p:cNvPicPr>
          <p:nvPr/>
        </p:nvPicPr>
        <p:blipFill>
          <a:blip r:embed="rId2"/>
          <a:stretch>
            <a:fillRect/>
          </a:stretch>
        </p:blipFill>
        <p:spPr>
          <a:xfrm>
            <a:off x="167240" y="209177"/>
            <a:ext cx="8805608" cy="2464876"/>
          </a:xfrm>
          <a:prstGeom prst="rect">
            <a:avLst/>
          </a:prstGeom>
        </p:spPr>
      </p:pic>
      <p:pic>
        <p:nvPicPr>
          <p:cNvPr id="5" name="Picture 5" descr="Chart, line chart&#10;&#10;Description automatically generated">
            <a:extLst>
              <a:ext uri="{FF2B5EF4-FFF2-40B4-BE49-F238E27FC236}">
                <a16:creationId xmlns:a16="http://schemas.microsoft.com/office/drawing/2014/main" id="{D1B73A19-A628-49F3-8AD0-D4E24F7EC0B4}"/>
              </a:ext>
            </a:extLst>
          </p:cNvPr>
          <p:cNvPicPr>
            <a:picLocks noChangeAspect="1"/>
          </p:cNvPicPr>
          <p:nvPr/>
        </p:nvPicPr>
        <p:blipFill>
          <a:blip r:embed="rId3"/>
          <a:stretch>
            <a:fillRect/>
          </a:stretch>
        </p:blipFill>
        <p:spPr>
          <a:xfrm>
            <a:off x="1051810" y="2501063"/>
            <a:ext cx="6921707" cy="4141874"/>
          </a:xfrm>
          <a:prstGeom prst="rect">
            <a:avLst/>
          </a:prstGeom>
        </p:spPr>
      </p:pic>
    </p:spTree>
    <p:extLst>
      <p:ext uri="{BB962C8B-B14F-4D97-AF65-F5344CB8AC3E}">
        <p14:creationId xmlns:p14="http://schemas.microsoft.com/office/powerpoint/2010/main" val="29197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Demonstrated Efficacy - </a:t>
            </a:r>
          </a:p>
        </p:txBody>
      </p:sp>
      <p:sp>
        <p:nvSpPr>
          <p:cNvPr id="3" name="Content Placeholder 2"/>
          <p:cNvSpPr>
            <a:spLocks noGrp="1"/>
          </p:cNvSpPr>
          <p:nvPr>
            <p:ph idx="1"/>
          </p:nvPr>
        </p:nvSpPr>
        <p:spPr/>
        <p:txBody>
          <a:bodyPr/>
          <a:lstStyle/>
          <a:p>
            <a:r>
              <a:rPr lang="en-US" dirty="0"/>
              <a:t>MSM population</a:t>
            </a:r>
          </a:p>
          <a:p>
            <a:r>
              <a:rPr lang="en-US" dirty="0"/>
              <a:t>Heterosexual Adults</a:t>
            </a:r>
          </a:p>
          <a:p>
            <a:r>
              <a:rPr lang="en-US" dirty="0"/>
              <a:t>Injecting Drug Users</a:t>
            </a:r>
          </a:p>
          <a:p>
            <a:endParaRPr lang="en-US" dirty="0"/>
          </a:p>
          <a:p>
            <a:pPr lvl="1"/>
            <a:r>
              <a:rPr lang="en-US" dirty="0"/>
              <a:t>It should be noted that: trans people have not been well studied as of yet</a:t>
            </a:r>
          </a:p>
          <a:p>
            <a:pPr lvl="1"/>
            <a:endParaRPr lang="en-US" dirty="0"/>
          </a:p>
          <a:p>
            <a:pPr marL="349250" lvl="1" indent="0">
              <a:buNone/>
            </a:pPr>
            <a:r>
              <a:rPr lang="en-US" dirty="0"/>
              <a:t>Just to clarify – transgender woman means assigned male at birth and now identifies as a female</a:t>
            </a:r>
          </a:p>
          <a:p>
            <a:pPr marL="0" indent="0">
              <a:buNone/>
            </a:pPr>
            <a:endParaRPr lang="en-US" dirty="0"/>
          </a:p>
        </p:txBody>
      </p:sp>
      <p:pic>
        <p:nvPicPr>
          <p:cNvPr id="4" name="Picture 3"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057" y="1444532"/>
            <a:ext cx="3911600" cy="2082800"/>
          </a:xfrm>
          <a:prstGeom prst="rect">
            <a:avLst/>
          </a:prstGeom>
        </p:spPr>
      </p:pic>
    </p:spTree>
    <p:extLst>
      <p:ext uri="{BB962C8B-B14F-4D97-AF65-F5344CB8AC3E}">
        <p14:creationId xmlns:p14="http://schemas.microsoft.com/office/powerpoint/2010/main" val="259765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reduction</a:t>
            </a:r>
          </a:p>
        </p:txBody>
      </p:sp>
      <p:sp>
        <p:nvSpPr>
          <p:cNvPr id="3" name="Content Placeholder 2"/>
          <p:cNvSpPr>
            <a:spLocks noGrp="1"/>
          </p:cNvSpPr>
          <p:nvPr>
            <p:ph idx="1"/>
          </p:nvPr>
        </p:nvSpPr>
        <p:spPr/>
        <p:txBody>
          <a:bodyPr vert="horz" lIns="91440" tIns="45720" rIns="91440" bIns="45720" rtlCol="0" anchor="t">
            <a:normAutofit/>
          </a:bodyPr>
          <a:lstStyle/>
          <a:p>
            <a:pPr lvl="2"/>
            <a:r>
              <a:rPr lang="en-US" dirty="0">
                <a:ea typeface="+mn-lt"/>
                <a:cs typeface="+mn-lt"/>
              </a:rPr>
              <a:t>MSM at highest risk</a:t>
            </a:r>
            <a:endParaRPr lang="en-US" dirty="0"/>
          </a:p>
          <a:p>
            <a:pPr lvl="3">
              <a:buClr>
                <a:srgbClr val="215D77"/>
              </a:buClr>
            </a:pPr>
            <a:r>
              <a:rPr lang="en-US" dirty="0">
                <a:ea typeface="+mn-lt"/>
                <a:cs typeface="+mn-lt"/>
              </a:rPr>
              <a:t>Virus ++ concentrated in seminal fluid</a:t>
            </a:r>
            <a:endParaRPr lang="en-US" dirty="0"/>
          </a:p>
          <a:p>
            <a:pPr>
              <a:buClr>
                <a:srgbClr val="6FB7D7"/>
              </a:buClr>
            </a:pPr>
            <a:r>
              <a:rPr lang="en-US" dirty="0"/>
              <a:t>After 7 days treatment, risk of infection rectally is almost eliminated</a:t>
            </a:r>
            <a:endParaRPr lang="en-US"/>
          </a:p>
          <a:p>
            <a:pPr lvl="1"/>
            <a:r>
              <a:rPr lang="en-US" dirty="0"/>
              <a:t>Recommend condoms first 7 days (always!)</a:t>
            </a:r>
          </a:p>
          <a:p>
            <a:pPr lvl="1"/>
            <a:r>
              <a:rPr lang="en-US" dirty="0"/>
              <a:t>99% RR with perfect adherence</a:t>
            </a:r>
          </a:p>
          <a:p>
            <a:pPr lvl="1"/>
            <a:r>
              <a:rPr lang="en-US" dirty="0"/>
              <a:t>96% RR with 4 days taken per week</a:t>
            </a:r>
          </a:p>
          <a:p>
            <a:pPr lvl="1"/>
            <a:r>
              <a:rPr lang="en-US" dirty="0"/>
              <a:t>76% RR with 2 doses per week</a:t>
            </a:r>
          </a:p>
          <a:p>
            <a:r>
              <a:rPr lang="en-US" dirty="0"/>
              <a:t>Treatment lasts for 7 days after last dose taken</a:t>
            </a:r>
          </a:p>
          <a:p>
            <a:pPr lvl="2">
              <a:buClr>
                <a:srgbClr val="6FB7D7"/>
              </a:buClr>
            </a:pPr>
            <a:endParaRPr lang="en-US" dirty="0"/>
          </a:p>
        </p:txBody>
      </p:sp>
    </p:spTree>
    <p:extLst>
      <p:ext uri="{BB962C8B-B14F-4D97-AF65-F5344CB8AC3E}">
        <p14:creationId xmlns:p14="http://schemas.microsoft.com/office/powerpoint/2010/main" val="296123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7948"/>
          </a:xfrm>
        </p:spPr>
        <p:txBody>
          <a:bodyPr/>
          <a:lstStyle/>
          <a:p>
            <a:r>
              <a:rPr lang="en-US" dirty="0"/>
              <a:t>HOW to prescribe?</a:t>
            </a:r>
          </a:p>
        </p:txBody>
      </p:sp>
      <p:sp>
        <p:nvSpPr>
          <p:cNvPr id="3" name="Content Placeholder 2"/>
          <p:cNvSpPr>
            <a:spLocks noGrp="1"/>
          </p:cNvSpPr>
          <p:nvPr>
            <p:ph idx="1"/>
          </p:nvPr>
        </p:nvSpPr>
        <p:spPr>
          <a:xfrm>
            <a:off x="549275" y="1213153"/>
            <a:ext cx="8042276" cy="4967513"/>
          </a:xfrm>
        </p:spPr>
        <p:txBody>
          <a:bodyPr vert="horz" lIns="91440" tIns="45720" rIns="91440" bIns="45720" rtlCol="0" anchor="t">
            <a:noAutofit/>
          </a:bodyPr>
          <a:lstStyle/>
          <a:p>
            <a:r>
              <a:rPr lang="en-US" sz="2000" b="1" dirty="0">
                <a:solidFill>
                  <a:schemeClr val="tx1"/>
                </a:solidFill>
              </a:rPr>
              <a:t>Read around guidelines. BPAC and NZAF excellent</a:t>
            </a:r>
            <a:endParaRPr lang="en-US" dirty="0">
              <a:solidFill>
                <a:schemeClr val="tx1"/>
              </a:solidFill>
            </a:endParaRPr>
          </a:p>
          <a:p>
            <a:pPr lvl="1"/>
            <a:r>
              <a:rPr lang="en-US" sz="1800" dirty="0">
                <a:ea typeface="+mn-lt"/>
                <a:cs typeface="+mn-lt"/>
                <a:hlinkClick r:id="rId3"/>
              </a:rPr>
              <a:t>https://bpac.org.nz/2019/prep.aspx</a:t>
            </a:r>
            <a:endParaRPr lang="en-US" sz="1800" b="1" dirty="0">
              <a:solidFill>
                <a:schemeClr val="tx1"/>
              </a:solidFill>
            </a:endParaRPr>
          </a:p>
          <a:p>
            <a:pPr lvl="1">
              <a:buClr>
                <a:srgbClr val="215D77"/>
              </a:buClr>
            </a:pPr>
            <a:r>
              <a:rPr lang="en-US" sz="1800" dirty="0">
                <a:ea typeface="+mn-lt"/>
                <a:cs typeface="+mn-lt"/>
                <a:hlinkClick r:id="rId4"/>
              </a:rPr>
              <a:t>https://www.nzaf.org.nz/awareness-and-prevention/hiv/aids/</a:t>
            </a:r>
          </a:p>
          <a:p>
            <a:pPr lvl="1">
              <a:buClr>
                <a:srgbClr val="215D77"/>
              </a:buClr>
            </a:pPr>
            <a:r>
              <a:rPr lang="en-US" sz="1800" dirty="0">
                <a:solidFill>
                  <a:srgbClr val="595959"/>
                </a:solidFill>
              </a:rPr>
              <a:t>ASHM online courses - </a:t>
            </a:r>
            <a:r>
              <a:rPr lang="en-US" sz="1800" dirty="0">
                <a:ea typeface="+mn-lt"/>
                <a:cs typeface="+mn-lt"/>
                <a:hlinkClick r:id="rId5"/>
              </a:rPr>
              <a:t>https://vimeo.com/showcase/5538177</a:t>
            </a:r>
            <a:endParaRPr lang="en-US" sz="1800" dirty="0">
              <a:ea typeface="+mn-lt"/>
              <a:cs typeface="+mn-lt"/>
            </a:endParaRPr>
          </a:p>
          <a:p>
            <a:pPr lvl="1">
              <a:buClr>
                <a:srgbClr val="215D77"/>
              </a:buClr>
            </a:pPr>
            <a:r>
              <a:rPr lang="en-US" sz="2000" b="1" dirty="0">
                <a:solidFill>
                  <a:schemeClr val="tx1"/>
                </a:solidFill>
              </a:rPr>
              <a:t>Email NZAF to advise you’re on board so they can add you to "the map" and Waikato to let the clinic know you will assist. </a:t>
            </a:r>
            <a:endParaRPr lang="en-US" dirty="0">
              <a:solidFill>
                <a:schemeClr val="tx1"/>
              </a:solidFill>
            </a:endParaRPr>
          </a:p>
          <a:p>
            <a:r>
              <a:rPr lang="en-US" sz="2000" b="1" dirty="0">
                <a:solidFill>
                  <a:schemeClr val="tx1"/>
                </a:solidFill>
              </a:rPr>
              <a:t>Next, meet with patient and determine their risk</a:t>
            </a:r>
          </a:p>
          <a:p>
            <a:pPr lvl="1"/>
            <a:r>
              <a:rPr lang="en-US" sz="2000" b="1" dirty="0">
                <a:solidFill>
                  <a:schemeClr val="tx1"/>
                </a:solidFill>
              </a:rPr>
              <a:t>If high risk -&gt; you now only need SA form for script</a:t>
            </a:r>
          </a:p>
          <a:p>
            <a:pPr lvl="1"/>
            <a:r>
              <a:rPr lang="en-US" sz="2000" b="1" dirty="0">
                <a:solidFill>
                  <a:schemeClr val="tx1"/>
                </a:solidFill>
              </a:rPr>
              <a:t>If low/med risk and still want med -&gt; unfunded options</a:t>
            </a:r>
          </a:p>
          <a:p>
            <a:pPr lvl="3"/>
            <a:r>
              <a:rPr lang="en-US" sz="2000" b="1" dirty="0">
                <a:solidFill>
                  <a:schemeClr val="tx1"/>
                </a:solidFill>
              </a:rPr>
              <a:t>About 66 dollars a month - </a:t>
            </a:r>
            <a:r>
              <a:rPr lang="en-US" b="1" dirty="0">
                <a:solidFill>
                  <a:schemeClr val="tx1"/>
                </a:solidFill>
              </a:rPr>
              <a:t>Or, purchase off label (expensive – 1,000/month)  </a:t>
            </a:r>
          </a:p>
        </p:txBody>
      </p:sp>
      <p:pic>
        <p:nvPicPr>
          <p:cNvPr id="4" name="Picture 3" descr="gold-dollar-sign.jpg"/>
          <p:cNvPicPr>
            <a:picLocks noChangeAspect="1"/>
          </p:cNvPicPr>
          <p:nvPr/>
        </p:nvPicPr>
        <p:blipFill rotWithShape="1">
          <a:blip r:embed="rId6">
            <a:alphaModFix amt="48000"/>
            <a:extLst>
              <a:ext uri="{BEBA8EAE-BF5A-486C-A8C5-ECC9F3942E4B}">
                <a14:imgProps xmlns:a14="http://schemas.microsoft.com/office/drawing/2010/main">
                  <a14:imgLayer r:embed="rId7">
                    <a14:imgEffect>
                      <a14:backgroundRemoval t="9480" b="85321" l="28014" r="71714"/>
                    </a14:imgEffect>
                    <a14:imgEffect>
                      <a14:saturation sat="33000"/>
                    </a14:imgEffect>
                  </a14:imgLayer>
                </a14:imgProps>
              </a:ext>
              <a:ext uri="{28A0092B-C50C-407E-A947-70E740481C1C}">
                <a14:useLocalDpi xmlns:a14="http://schemas.microsoft.com/office/drawing/2010/main" val="0"/>
              </a:ext>
            </a:extLst>
          </a:blip>
          <a:srcRect l="22551" r="22823" b="5199"/>
          <a:stretch/>
        </p:blipFill>
        <p:spPr>
          <a:xfrm>
            <a:off x="1886856" y="1062566"/>
            <a:ext cx="3773714" cy="4852005"/>
          </a:xfrm>
          <a:prstGeom prst="rect">
            <a:avLst/>
          </a:prstGeom>
        </p:spPr>
      </p:pic>
    </p:spTree>
    <p:extLst>
      <p:ext uri="{BB962C8B-B14F-4D97-AF65-F5344CB8AC3E}">
        <p14:creationId xmlns:p14="http://schemas.microsoft.com/office/powerpoint/2010/main" val="1932942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389</TotalTime>
  <Words>1815</Words>
  <Application>Microsoft Office PowerPoint</Application>
  <PresentationFormat>On-screen Show (4:3)</PresentationFormat>
  <Paragraphs>168</Paragraphs>
  <Slides>25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News Gothic MT</vt:lpstr>
      <vt:lpstr>Wingdings 2</vt:lpstr>
      <vt:lpstr>Breeze</vt:lpstr>
      <vt:lpstr>Prescribing PrEP in Primary Care</vt:lpstr>
      <vt:lpstr>WHO does this apply to?</vt:lpstr>
      <vt:lpstr>Why PrEP? Why us?</vt:lpstr>
      <vt:lpstr>NEW ZEALAND</vt:lpstr>
      <vt:lpstr>PREP Positive Impact – NZ data</vt:lpstr>
      <vt:lpstr>PowerPoint Presentation</vt:lpstr>
      <vt:lpstr>Demonstrated Efficacy - </vt:lpstr>
      <vt:lpstr>Risk reduction</vt:lpstr>
      <vt:lpstr>HOW to prescribe?</vt:lpstr>
      <vt:lpstr>Who is funded for PrEP?</vt:lpstr>
      <vt:lpstr>MEDIUM RISK</vt:lpstr>
      <vt:lpstr>Medium Risk Cont’d</vt:lpstr>
      <vt:lpstr>PowerPoint Presentation</vt:lpstr>
      <vt:lpstr>Initial Mandatory Testing pre-PrEP</vt:lpstr>
      <vt:lpstr>PowerPoint Presentation</vt:lpstr>
      <vt:lpstr>https://www.nzaf.org.nz/media/2884/ashm_prep_tool_nzaf_update_04.pdf</vt:lpstr>
      <vt:lpstr>To Note:</vt:lpstr>
      <vt:lpstr>Ongoing Monitoring</vt:lpstr>
      <vt:lpstr>Dosing Strategies</vt:lpstr>
      <vt:lpstr>Dosing Strategies</vt:lpstr>
      <vt:lpstr>Side Effects</vt:lpstr>
      <vt:lpstr>Serious but Rare/Severe:</vt:lpstr>
      <vt:lpstr>How to Maintain Compliance?</vt:lpstr>
      <vt:lpstr>Stopping PrEP</vt:lpstr>
      <vt:lpstr>Ready?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Prescribing PrEP in Primary Care</dc:title>
  <dc:creator>Tanya Keough</dc:creator>
  <cp:lastModifiedBy>Katy Smith</cp:lastModifiedBy>
  <cp:revision>273</cp:revision>
  <dcterms:created xsi:type="dcterms:W3CDTF">2019-05-16T23:30:40Z</dcterms:created>
  <dcterms:modified xsi:type="dcterms:W3CDTF">2021-11-21T19:46:03Z</dcterms:modified>
</cp:coreProperties>
</file>