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4"/>
    <p:sldMasterId id="2147483667" r:id="rId5"/>
    <p:sldMasterId id="2147483648" r:id="rId6"/>
  </p:sldMasterIdLst>
  <p:notesMasterIdLst>
    <p:notesMasterId r:id="rId55"/>
  </p:notesMasterIdLst>
  <p:handoutMasterIdLst>
    <p:handoutMasterId r:id="rId56"/>
  </p:handoutMasterIdLst>
  <p:sldIdLst>
    <p:sldId id="2147470590" r:id="rId7"/>
    <p:sldId id="2147470578" r:id="rId8"/>
    <p:sldId id="2147470570" r:id="rId9"/>
    <p:sldId id="2147470571" r:id="rId10"/>
    <p:sldId id="2147470572" r:id="rId11"/>
    <p:sldId id="2147470573" r:id="rId12"/>
    <p:sldId id="2147470574" r:id="rId13"/>
    <p:sldId id="2147470575" r:id="rId14"/>
    <p:sldId id="2147470577" r:id="rId15"/>
    <p:sldId id="2147470576" r:id="rId16"/>
    <p:sldId id="2147470553" r:id="rId17"/>
    <p:sldId id="2147470579" r:id="rId18"/>
    <p:sldId id="2147470580" r:id="rId19"/>
    <p:sldId id="567" r:id="rId20"/>
    <p:sldId id="2147470563" r:id="rId21"/>
    <p:sldId id="565" r:id="rId22"/>
    <p:sldId id="2147470581" r:id="rId23"/>
    <p:sldId id="2147470582" r:id="rId24"/>
    <p:sldId id="587" r:id="rId25"/>
    <p:sldId id="556" r:id="rId26"/>
    <p:sldId id="570" r:id="rId27"/>
    <p:sldId id="2147470583" r:id="rId28"/>
    <p:sldId id="2147470565" r:id="rId29"/>
    <p:sldId id="576" r:id="rId30"/>
    <p:sldId id="2147470585" r:id="rId31"/>
    <p:sldId id="2147470566" r:id="rId32"/>
    <p:sldId id="2147470568" r:id="rId33"/>
    <p:sldId id="303" r:id="rId34"/>
    <p:sldId id="2147470552" r:id="rId35"/>
    <p:sldId id="665" r:id="rId36"/>
    <p:sldId id="674" r:id="rId37"/>
    <p:sldId id="651" r:id="rId38"/>
    <p:sldId id="579" r:id="rId39"/>
    <p:sldId id="673" r:id="rId40"/>
    <p:sldId id="306" r:id="rId41"/>
    <p:sldId id="260" r:id="rId42"/>
    <p:sldId id="534" r:id="rId43"/>
    <p:sldId id="2147470587" r:id="rId44"/>
    <p:sldId id="2147470559" r:id="rId45"/>
    <p:sldId id="2147470560" r:id="rId46"/>
    <p:sldId id="2147470561" r:id="rId47"/>
    <p:sldId id="2147470557" r:id="rId48"/>
    <p:sldId id="2147470589" r:id="rId49"/>
    <p:sldId id="2147470591" r:id="rId50"/>
    <p:sldId id="2147470592" r:id="rId51"/>
    <p:sldId id="2147375249" r:id="rId52"/>
    <p:sldId id="2147375248" r:id="rId53"/>
    <p:sldId id="2147375243" r:id="rId54"/>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045D62-5CE3-4FE2-8423-A7E57010F008}">
          <p14:sldIdLst>
            <p14:sldId id="2147470590"/>
            <p14:sldId id="2147470578"/>
            <p14:sldId id="2147470570"/>
            <p14:sldId id="2147470571"/>
            <p14:sldId id="2147470572"/>
            <p14:sldId id="2147470573"/>
            <p14:sldId id="2147470574"/>
            <p14:sldId id="2147470575"/>
            <p14:sldId id="2147470577"/>
            <p14:sldId id="2147470576"/>
            <p14:sldId id="2147470553"/>
            <p14:sldId id="2147470579"/>
            <p14:sldId id="2147470580"/>
            <p14:sldId id="567"/>
            <p14:sldId id="2147470563"/>
            <p14:sldId id="565"/>
            <p14:sldId id="2147470581"/>
            <p14:sldId id="2147470582"/>
            <p14:sldId id="587"/>
            <p14:sldId id="556"/>
            <p14:sldId id="570"/>
            <p14:sldId id="2147470583"/>
            <p14:sldId id="2147470565"/>
            <p14:sldId id="576"/>
            <p14:sldId id="2147470585"/>
            <p14:sldId id="2147470566"/>
            <p14:sldId id="2147470568"/>
            <p14:sldId id="303"/>
            <p14:sldId id="2147470552"/>
            <p14:sldId id="665"/>
            <p14:sldId id="674"/>
            <p14:sldId id="651"/>
            <p14:sldId id="579"/>
            <p14:sldId id="673"/>
            <p14:sldId id="306"/>
            <p14:sldId id="260"/>
            <p14:sldId id="534"/>
            <p14:sldId id="2147470587"/>
            <p14:sldId id="2147470559"/>
            <p14:sldId id="2147470560"/>
            <p14:sldId id="2147470561"/>
            <p14:sldId id="2147470557"/>
            <p14:sldId id="2147470589"/>
            <p14:sldId id="2147470591"/>
            <p14:sldId id="2147470592"/>
            <p14:sldId id="2147375249"/>
            <p14:sldId id="2147375248"/>
            <p14:sldId id="2147375243"/>
          </p14:sldIdLst>
        </p14:section>
      </p14:sectionLst>
    </p:ext>
    <p:ext uri="{EFAFB233-063F-42B5-8137-9DF3F51BA10A}">
      <p15:sldGuideLst xmlns:p15="http://schemas.microsoft.com/office/powerpoint/2012/main">
        <p15:guide id="1" orient="horz" pos="415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215401-1CC2-0FB2-1847-547CC7AE8B5E}" name="Nadine Riwai" initials="NR" userId="S::nadine.riwai@health.govt.nz::72b5e40a-140d-40a7-9bdf-732272655bc7" providerId="AD"/>
  <p188:author id="{CEBDB511-7833-2514-6D7E-3566B131887F}" name="Christy Lange" initials="CL" userId="S::christy.lange@health.govt.nz::2b2828ab-1c38-4882-9650-b9edb03c7f45" providerId="AD"/>
  <p188:author id="{373DF942-0365-1691-C7AF-907BCE182E13}" name="Dave MacIntyre" initials="DM" userId="S::dave.macintyre@health.govt.nz::0d5294c1-7176-44af-bdce-cc50e59e68cd" providerId="AD"/>
  <p188:author id="{ADFE4745-0C58-5407-607B-D21AA7C4822B}" name="Donna Goodwin" initials="DG" userId="S::Donna.Goodwin@health.govt.nz::be18b3cb-813d-42fb-b3e4-8343a60f78be" providerId="AD"/>
  <p188:author id="{0C5F4194-D951-3ECD-5BBE-F1CD1BB72C59}" name="Alicia Blaikie" initials="AB" userId="S::Alicia.Blaikie@health.govt.nz::b8db7fd3-8765-4745-bb89-63a4c35f1985" providerId="AD"/>
  <p188:author id="{56742096-223E-98B3-9794-E032BEE26A58}" name="Dave MacIntyre" initials="DM" userId="S::Dave.Macintyre@health.govt.nz::0d5294c1-7176-44af-bdce-cc50e59e68cd" providerId="AD"/>
  <p188:author id="{A326869E-9208-CFFD-9C7F-13969F2E39BA}" name="Christy Lange" initials="CL" userId="S::Christy.Lange@health.govt.nz::2b2828ab-1c38-4882-9650-b9edb03c7f45" providerId="AD"/>
  <p188:author id="{C9F117E0-2503-5F6F-83EB-BDFC6CAEA59B}" name="Amanda Van Gorp" initials="AG" userId="S::amanda.vangorp@health.govt.nz::dcd65b12-8850-44ad-bb73-033bd50d8611" providerId="AD"/>
  <p188:author id="{D94CC4E3-9339-2CE8-F731-8796E535B116}" name="Amanda Van Gorp" initials="AVG" userId="S::Amanda.VanGorp@health.govt.nz::dcd65b12-8850-44ad-bb73-033bd50d8611" providerId="AD"/>
  <p188:author id="{C230A5EA-71A7-0CD7-BE33-44AE1E60CD1C}" name="Alicia Blaikie" initials="AB" userId="S::alicia.blaikie@health.govt.nz::b8db7fd3-8765-4745-bb89-63a4c35f198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ne Grant" initials="JG" lastIdx="1" clrIdx="0">
    <p:extLst>
      <p:ext uri="{19B8F6BF-5375-455C-9EA6-DF929625EA0E}">
        <p15:presenceInfo xmlns:p15="http://schemas.microsoft.com/office/powerpoint/2012/main" userId="S::Jane.Grant@health.govt.nz::459a9a14-0aca-44c8-be09-8230cc8f1d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298"/>
    <a:srgbClr val="D60093"/>
    <a:srgbClr val="C24081"/>
    <a:srgbClr val="B71F6B"/>
    <a:srgbClr val="F6DAED"/>
    <a:srgbClr val="FCDCD4"/>
    <a:srgbClr val="F9AE9B"/>
    <a:srgbClr val="FFF0C1"/>
    <a:srgbClr val="FFEDB3"/>
    <a:srgbClr val="F1C7E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B49BCE-D1F2-4F30-963C-6774BBCC5E65}" v="2" dt="2023-04-03T02:57:17.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77" autoAdjust="0"/>
  </p:normalViewPr>
  <p:slideViewPr>
    <p:cSldViewPr snapToGrid="0">
      <p:cViewPr varScale="1">
        <p:scale>
          <a:sx n="122" d="100"/>
          <a:sy n="122" d="100"/>
        </p:scale>
        <p:origin x="114" y="120"/>
      </p:cViewPr>
      <p:guideLst>
        <p:guide orient="horz" pos="4156"/>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commentAuthors" Target="commen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4D6B21-72B4-4EFA-9009-EB1535E0A8E4}" type="doc">
      <dgm:prSet loTypeId="urn:microsoft.com/office/officeart/2016/7/layout/BasicTimeline" loCatId="process" qsTypeId="urn:microsoft.com/office/officeart/2005/8/quickstyle/simple3" qsCatId="simple" csTypeId="urn:microsoft.com/office/officeart/2005/8/colors/accent2_2" csCatId="accent2" phldr="1"/>
      <dgm:spPr/>
      <dgm:t>
        <a:bodyPr/>
        <a:lstStyle/>
        <a:p>
          <a:endParaRPr lang="en-US"/>
        </a:p>
      </dgm:t>
    </dgm:pt>
    <dgm:pt modelId="{A3F51023-DE60-4B49-ADE5-11313FECE6A7}">
      <dgm:prSet/>
      <dgm:spPr/>
      <dgm:t>
        <a:bodyPr/>
        <a:lstStyle/>
        <a:p>
          <a:pPr>
            <a:defRPr b="1"/>
          </a:pPr>
          <a:r>
            <a:rPr lang="en-US">
              <a:latin typeface="Calibri" panose="020F0502020204030204" pitchFamily="34" charset="0"/>
              <a:cs typeface="Calibri" panose="020F0502020204030204" pitchFamily="34" charset="0"/>
            </a:rPr>
            <a:t>May </a:t>
          </a:r>
        </a:p>
      </dgm:t>
    </dgm:pt>
    <dgm:pt modelId="{6F56E80B-3F24-4CCC-9D5F-6EFB948A1A5D}" type="parTrans" cxnId="{19CB7C89-41EF-4B07-BC26-5CAAF4885E3C}">
      <dgm:prSet/>
      <dgm:spPr/>
      <dgm:t>
        <a:bodyPr/>
        <a:lstStyle/>
        <a:p>
          <a:endParaRPr lang="en-US"/>
        </a:p>
      </dgm:t>
    </dgm:pt>
    <dgm:pt modelId="{93C2709F-8032-4B7F-82E7-ACE1EE259497}" type="sibTrans" cxnId="{19CB7C89-41EF-4B07-BC26-5CAAF4885E3C}">
      <dgm:prSet/>
      <dgm:spPr/>
      <dgm:t>
        <a:bodyPr/>
        <a:lstStyle/>
        <a:p>
          <a:endParaRPr lang="en-US"/>
        </a:p>
      </dgm:t>
    </dgm:pt>
    <dgm:pt modelId="{81707ADA-4844-4DC1-BDE9-A68D4D652454}">
      <dgm:prSet>
        <dgm:style>
          <a:lnRef idx="2">
            <a:schemeClr val="accent6"/>
          </a:lnRef>
          <a:fillRef idx="1">
            <a:schemeClr val="lt1"/>
          </a:fillRef>
          <a:effectRef idx="0">
            <a:schemeClr val="accent6"/>
          </a:effectRef>
          <a:fontRef idx="minor">
            <a:schemeClr val="dk1"/>
          </a:fontRef>
        </dgm:style>
      </dgm:prSet>
      <dgm:spPr/>
      <dgm:t>
        <a:bodyPr/>
        <a:lstStyle/>
        <a:p>
          <a:r>
            <a:rPr lang="en-US">
              <a:latin typeface="Calibri" panose="020F0502020204030204" pitchFamily="34" charset="0"/>
              <a:cs typeface="Calibri" panose="020F0502020204030204" pitchFamily="34" charset="0"/>
            </a:rPr>
            <a:t>Updated Clinical Practice Guidelines </a:t>
          </a:r>
        </a:p>
      </dgm:t>
    </dgm:pt>
    <dgm:pt modelId="{7680DA8C-1E5B-459C-B6AC-CCBE7756FB16}" type="parTrans" cxnId="{CD532F75-9C21-401E-AF6C-5EBC3FD2C048}">
      <dgm:prSet/>
      <dgm:spPr/>
      <dgm:t>
        <a:bodyPr/>
        <a:lstStyle/>
        <a:p>
          <a:endParaRPr lang="en-US"/>
        </a:p>
      </dgm:t>
    </dgm:pt>
    <dgm:pt modelId="{0ED7AD96-FDFA-4DDE-A0C4-0D53FE2AFDEA}" type="sibTrans" cxnId="{CD532F75-9C21-401E-AF6C-5EBC3FD2C048}">
      <dgm:prSet/>
      <dgm:spPr/>
      <dgm:t>
        <a:bodyPr/>
        <a:lstStyle/>
        <a:p>
          <a:endParaRPr lang="en-US"/>
        </a:p>
      </dgm:t>
    </dgm:pt>
    <dgm:pt modelId="{D7302677-566C-47BE-9D20-4C314FC59B25}">
      <dgm:prSet/>
      <dgm:spPr/>
      <dgm:t>
        <a:bodyPr/>
        <a:lstStyle/>
        <a:p>
          <a:pPr>
            <a:defRPr b="1"/>
          </a:pPr>
          <a:r>
            <a:rPr lang="en-US" b="1" kern="1200">
              <a:latin typeface="Calibri" panose="020F0502020204030204" pitchFamily="34" charset="0"/>
              <a:ea typeface="+mn-ea"/>
              <a:cs typeface="Calibri" panose="020F0502020204030204" pitchFamily="34" charset="0"/>
            </a:rPr>
            <a:t>June</a:t>
          </a:r>
        </a:p>
      </dgm:t>
    </dgm:pt>
    <dgm:pt modelId="{424C827D-8F87-4D32-AAA2-5EEAC6428333}" type="parTrans" cxnId="{35210463-48B9-479C-9AA9-4BCFF4BF868E}">
      <dgm:prSet/>
      <dgm:spPr/>
      <dgm:t>
        <a:bodyPr/>
        <a:lstStyle/>
        <a:p>
          <a:endParaRPr lang="en-US"/>
        </a:p>
      </dgm:t>
    </dgm:pt>
    <dgm:pt modelId="{B8D6D3E1-6029-41E9-B72B-5FE16BA3E598}" type="sibTrans" cxnId="{35210463-48B9-479C-9AA9-4BCFF4BF868E}">
      <dgm:prSet/>
      <dgm:spPr/>
      <dgm:t>
        <a:bodyPr/>
        <a:lstStyle/>
        <a:p>
          <a:endParaRPr lang="en-US"/>
        </a:p>
      </dgm:t>
    </dgm:pt>
    <dgm:pt modelId="{0207378D-6513-4585-8C02-BBDA777E9A94}">
      <dgm:prSet>
        <dgm:style>
          <a:lnRef idx="2">
            <a:schemeClr val="accent6"/>
          </a:lnRef>
          <a:fillRef idx="1">
            <a:schemeClr val="lt1"/>
          </a:fillRef>
          <a:effectRef idx="0">
            <a:schemeClr val="accent6"/>
          </a:effectRef>
          <a:fontRef idx="minor">
            <a:schemeClr val="dk1"/>
          </a:fontRef>
        </dgm:style>
      </dgm:prSet>
      <dgm:spPr/>
      <dgm:t>
        <a:bodyPr/>
        <a:lstStyle/>
        <a:p>
          <a:r>
            <a:rPr lang="en-US">
              <a:latin typeface="Calibri" panose="020F0502020204030204" pitchFamily="34" charset="0"/>
              <a:cs typeface="Calibri" panose="020F0502020204030204" pitchFamily="34" charset="0"/>
            </a:rPr>
            <a:t>Online training modules available </a:t>
          </a:r>
        </a:p>
      </dgm:t>
    </dgm:pt>
    <dgm:pt modelId="{D8FC4552-BDB5-4848-AE8C-38067B7E0A01}" type="parTrans" cxnId="{F5FF1CAA-00A3-45FE-94BB-312500B47C40}">
      <dgm:prSet/>
      <dgm:spPr/>
      <dgm:t>
        <a:bodyPr/>
        <a:lstStyle/>
        <a:p>
          <a:endParaRPr lang="en-US"/>
        </a:p>
      </dgm:t>
    </dgm:pt>
    <dgm:pt modelId="{3640F9F1-3ACB-4A1D-9DD0-40D8F978B8CF}" type="sibTrans" cxnId="{F5FF1CAA-00A3-45FE-94BB-312500B47C40}">
      <dgm:prSet/>
      <dgm:spPr/>
      <dgm:t>
        <a:bodyPr/>
        <a:lstStyle/>
        <a:p>
          <a:endParaRPr lang="en-US"/>
        </a:p>
      </dgm:t>
    </dgm:pt>
    <dgm:pt modelId="{1B79FD5F-278D-46CB-ABD9-0C16ACDD43FA}">
      <dgm:prSet/>
      <dgm:spPr/>
      <dgm:t>
        <a:bodyPr/>
        <a:lstStyle/>
        <a:p>
          <a:pPr>
            <a:defRPr b="1"/>
          </a:pPr>
          <a:endParaRPr lang="en-US">
            <a:latin typeface="Calibri" panose="020F0502020204030204" pitchFamily="34" charset="0"/>
            <a:cs typeface="Calibri" panose="020F0502020204030204" pitchFamily="34" charset="0"/>
          </a:endParaRPr>
        </a:p>
      </dgm:t>
    </dgm:pt>
    <dgm:pt modelId="{565A73B2-E17E-43E2-8E40-9928BD1484B5}" type="parTrans" cxnId="{BDD764BC-9D8F-477D-AF15-E0BDD783D54F}">
      <dgm:prSet/>
      <dgm:spPr/>
      <dgm:t>
        <a:bodyPr/>
        <a:lstStyle/>
        <a:p>
          <a:endParaRPr lang="en-US"/>
        </a:p>
      </dgm:t>
    </dgm:pt>
    <dgm:pt modelId="{BA204644-C5DE-44D0-B07D-19DD32BC4129}" type="sibTrans" cxnId="{BDD764BC-9D8F-477D-AF15-E0BDD783D54F}">
      <dgm:prSet/>
      <dgm:spPr/>
      <dgm:t>
        <a:bodyPr/>
        <a:lstStyle/>
        <a:p>
          <a:endParaRPr lang="en-US"/>
        </a:p>
      </dgm:t>
    </dgm:pt>
    <dgm:pt modelId="{C4248322-1938-4720-B9DE-4A621985E09B}">
      <dgm:prSet>
        <dgm:style>
          <a:lnRef idx="2">
            <a:schemeClr val="accent6"/>
          </a:lnRef>
          <a:fillRef idx="1">
            <a:schemeClr val="lt1"/>
          </a:fillRef>
          <a:effectRef idx="0">
            <a:schemeClr val="accent6"/>
          </a:effectRef>
          <a:fontRef idx="minor">
            <a:schemeClr val="dk1"/>
          </a:fontRef>
        </dgm:style>
      </dgm:prSet>
      <dgm:spPr/>
      <dgm:t>
        <a:bodyPr/>
        <a:lstStyle/>
        <a:p>
          <a:r>
            <a:rPr lang="en-US" kern="1200">
              <a:latin typeface="Calibri" panose="020F0502020204030204" pitchFamily="34" charset="0"/>
              <a:ea typeface="+mn-ea"/>
              <a:cs typeface="Calibri" panose="020F0502020204030204" pitchFamily="34" charset="0"/>
            </a:rPr>
            <a:t>Public campaign</a:t>
          </a:r>
          <a:r>
            <a:rPr lang="en-US" kern="1200">
              <a:latin typeface="Calibri" panose="020F0502020204030204" pitchFamily="34" charset="0"/>
              <a:cs typeface="Calibri" panose="020F0502020204030204" pitchFamily="34" charset="0"/>
            </a:rPr>
            <a:t> and resources for participants released</a:t>
          </a:r>
        </a:p>
      </dgm:t>
    </dgm:pt>
    <dgm:pt modelId="{2C9BC92C-4D72-4025-917C-F79F46CF8818}" type="parTrans" cxnId="{104A262E-294B-4851-B10A-E8B5E8987485}">
      <dgm:prSet/>
      <dgm:spPr/>
      <dgm:t>
        <a:bodyPr/>
        <a:lstStyle/>
        <a:p>
          <a:endParaRPr lang="en-US"/>
        </a:p>
      </dgm:t>
    </dgm:pt>
    <dgm:pt modelId="{50B3757A-E693-4A6B-AD39-3AA612E25969}" type="sibTrans" cxnId="{104A262E-294B-4851-B10A-E8B5E8987485}">
      <dgm:prSet/>
      <dgm:spPr/>
      <dgm:t>
        <a:bodyPr/>
        <a:lstStyle/>
        <a:p>
          <a:endParaRPr lang="en-US"/>
        </a:p>
      </dgm:t>
    </dgm:pt>
    <dgm:pt modelId="{A4A0B690-9982-44D8-A66B-082DB292A73F}">
      <dgm:prSet/>
      <dgm:spPr/>
      <dgm:t>
        <a:bodyPr/>
        <a:lstStyle/>
        <a:p>
          <a:pPr>
            <a:defRPr b="1"/>
          </a:pPr>
          <a:r>
            <a:rPr lang="en-US">
              <a:latin typeface="Calibri" panose="020F0502020204030204" pitchFamily="34" charset="0"/>
              <a:cs typeface="Calibri" panose="020F0502020204030204" pitchFamily="34" charset="0"/>
            </a:rPr>
            <a:t>July</a:t>
          </a:r>
        </a:p>
      </dgm:t>
    </dgm:pt>
    <dgm:pt modelId="{ECA1514A-5A5A-44CD-AF83-9A19F7540A3B}" type="parTrans" cxnId="{36A26010-D709-4D93-88C3-543596D34482}">
      <dgm:prSet/>
      <dgm:spPr/>
      <dgm:t>
        <a:bodyPr/>
        <a:lstStyle/>
        <a:p>
          <a:endParaRPr lang="en-US"/>
        </a:p>
      </dgm:t>
    </dgm:pt>
    <dgm:pt modelId="{DC133328-A4A3-45E6-9E6E-78C99753436B}" type="sibTrans" cxnId="{36A26010-D709-4D93-88C3-543596D34482}">
      <dgm:prSet/>
      <dgm:spPr/>
      <dgm:t>
        <a:bodyPr/>
        <a:lstStyle/>
        <a:p>
          <a:endParaRPr lang="en-US"/>
        </a:p>
      </dgm:t>
    </dgm:pt>
    <dgm:pt modelId="{587BFB21-F94C-404E-9DA9-69F08AAA6609}">
      <dgm:prSet>
        <dgm:style>
          <a:lnRef idx="2">
            <a:schemeClr val="accent2"/>
          </a:lnRef>
          <a:fillRef idx="1">
            <a:schemeClr val="lt1"/>
          </a:fillRef>
          <a:effectRef idx="0">
            <a:schemeClr val="accent2"/>
          </a:effectRef>
          <a:fontRef idx="minor">
            <a:schemeClr val="dk1"/>
          </a:fontRef>
        </dgm:style>
      </dgm:prSet>
      <dgm:spPr/>
      <dgm:t>
        <a:bodyPr/>
        <a:lstStyle/>
        <a:p>
          <a:r>
            <a:rPr lang="en-US" b="1">
              <a:latin typeface="Calibri" panose="020F0502020204030204" pitchFamily="34" charset="0"/>
              <a:cs typeface="Calibri" panose="020F0502020204030204" pitchFamily="34" charset="0"/>
            </a:rPr>
            <a:t>GO LIVE – HPV Primary Screening</a:t>
          </a:r>
        </a:p>
      </dgm:t>
    </dgm:pt>
    <dgm:pt modelId="{2345C2AD-2210-4FC8-A398-BB99FAFF9119}" type="parTrans" cxnId="{4FC4965F-8A8B-4CC7-B590-A5DBF21F18E5}">
      <dgm:prSet/>
      <dgm:spPr/>
      <dgm:t>
        <a:bodyPr/>
        <a:lstStyle/>
        <a:p>
          <a:endParaRPr lang="en-US"/>
        </a:p>
      </dgm:t>
    </dgm:pt>
    <dgm:pt modelId="{18F05F66-A665-49C4-AD37-8A4A5A062D53}" type="sibTrans" cxnId="{4FC4965F-8A8B-4CC7-B590-A5DBF21F18E5}">
      <dgm:prSet/>
      <dgm:spPr/>
      <dgm:t>
        <a:bodyPr/>
        <a:lstStyle/>
        <a:p>
          <a:endParaRPr lang="en-US"/>
        </a:p>
      </dgm:t>
    </dgm:pt>
    <dgm:pt modelId="{E378EDB4-FDD6-46E6-B41B-5BBCDECA5524}">
      <dgm:prSet>
        <dgm:style>
          <a:lnRef idx="2">
            <a:schemeClr val="accent6"/>
          </a:lnRef>
          <a:fillRef idx="1">
            <a:schemeClr val="lt1"/>
          </a:fillRef>
          <a:effectRef idx="0">
            <a:schemeClr val="accent6"/>
          </a:effectRef>
          <a:fontRef idx="minor">
            <a:schemeClr val="dk1"/>
          </a:fontRef>
        </dgm:style>
      </dgm:prSet>
      <dgm:spPr/>
      <dgm:t>
        <a:bodyPr/>
        <a:lstStyle/>
        <a:p>
          <a:r>
            <a:rPr lang="en-US">
              <a:latin typeface="Calibri" panose="020F0502020204030204" pitchFamily="34" charset="0"/>
              <a:cs typeface="Calibri" panose="020F0502020204030204" pitchFamily="34" charset="0"/>
            </a:rPr>
            <a:t>Colposcopy Clinics delivering HPV Primary Screening </a:t>
          </a:r>
        </a:p>
      </dgm:t>
    </dgm:pt>
    <dgm:pt modelId="{4E2DBBCB-289A-4C88-8479-C0137C41A439}" type="parTrans" cxnId="{B18EB7B3-563B-42B7-9A09-6A8FA22F6B4C}">
      <dgm:prSet/>
      <dgm:spPr/>
      <dgm:t>
        <a:bodyPr/>
        <a:lstStyle/>
        <a:p>
          <a:endParaRPr lang="en-US"/>
        </a:p>
      </dgm:t>
    </dgm:pt>
    <dgm:pt modelId="{731F625C-DC67-4429-B2C2-1B79475032C0}" type="sibTrans" cxnId="{B18EB7B3-563B-42B7-9A09-6A8FA22F6B4C}">
      <dgm:prSet/>
      <dgm:spPr/>
      <dgm:t>
        <a:bodyPr/>
        <a:lstStyle/>
        <a:p>
          <a:endParaRPr lang="en-US"/>
        </a:p>
      </dgm:t>
    </dgm:pt>
    <dgm:pt modelId="{AE210DF5-314C-47D2-A6CD-EF7C7536DA29}">
      <dgm:prSet/>
      <dgm:spPr/>
      <dgm:t>
        <a:bodyPr/>
        <a:lstStyle/>
        <a:p>
          <a:pPr>
            <a:defRPr b="1"/>
          </a:pPr>
          <a:r>
            <a:rPr lang="en-US"/>
            <a:t> </a:t>
          </a:r>
        </a:p>
      </dgm:t>
    </dgm:pt>
    <dgm:pt modelId="{7CE2391F-A84D-4A64-A397-CC6A66F44B22}" type="parTrans" cxnId="{68958B80-ADCB-4085-A7E2-C3F639D56571}">
      <dgm:prSet/>
      <dgm:spPr/>
      <dgm:t>
        <a:bodyPr/>
        <a:lstStyle/>
        <a:p>
          <a:endParaRPr lang="en-US"/>
        </a:p>
      </dgm:t>
    </dgm:pt>
    <dgm:pt modelId="{A23AA77B-BE42-4C49-8BD4-3B42ECAF93A6}" type="sibTrans" cxnId="{68958B80-ADCB-4085-A7E2-C3F639D56571}">
      <dgm:prSet/>
      <dgm:spPr/>
      <dgm:t>
        <a:bodyPr/>
        <a:lstStyle/>
        <a:p>
          <a:endParaRPr lang="en-US"/>
        </a:p>
      </dgm:t>
    </dgm:pt>
    <dgm:pt modelId="{9A400D86-C6EF-4265-BA85-28CA5E9E9AE2}">
      <dgm:prSet>
        <dgm:style>
          <a:lnRef idx="2">
            <a:schemeClr val="accent6"/>
          </a:lnRef>
          <a:fillRef idx="1">
            <a:schemeClr val="lt1"/>
          </a:fillRef>
          <a:effectRef idx="0">
            <a:schemeClr val="accent6"/>
          </a:effectRef>
          <a:fontRef idx="minor">
            <a:schemeClr val="dk1"/>
          </a:fontRef>
        </dgm:style>
      </dgm:prSet>
      <dgm:spPr/>
      <dgm:t>
        <a:bodyPr/>
        <a:lstStyle/>
        <a:p>
          <a:r>
            <a:rPr lang="en-US">
              <a:latin typeface="Calibri" panose="020F0502020204030204" pitchFamily="34" charset="0"/>
              <a:cs typeface="Calibri" panose="020F0502020204030204" pitchFamily="34" charset="0"/>
            </a:rPr>
            <a:t>New NCSP Register in use</a:t>
          </a:r>
        </a:p>
      </dgm:t>
    </dgm:pt>
    <dgm:pt modelId="{BCE46CC0-F2A3-4B07-9337-9127F7FA9BC9}" type="parTrans" cxnId="{C7C38358-A3E9-470D-8AA1-CA28B1DCFE50}">
      <dgm:prSet/>
      <dgm:spPr/>
      <dgm:t>
        <a:bodyPr/>
        <a:lstStyle/>
        <a:p>
          <a:endParaRPr lang="en-US"/>
        </a:p>
      </dgm:t>
    </dgm:pt>
    <dgm:pt modelId="{031161EE-D5C1-4B41-9962-57B6997C077B}" type="sibTrans" cxnId="{C7C38358-A3E9-470D-8AA1-CA28B1DCFE50}">
      <dgm:prSet/>
      <dgm:spPr/>
      <dgm:t>
        <a:bodyPr/>
        <a:lstStyle/>
        <a:p>
          <a:endParaRPr lang="en-US"/>
        </a:p>
      </dgm:t>
    </dgm:pt>
    <dgm:pt modelId="{DF8E5842-7649-4BAB-9227-D0312C2256F6}">
      <dgm:prSet/>
      <dgm:spPr/>
      <dgm:t>
        <a:bodyPr/>
        <a:lstStyle/>
        <a:p>
          <a:pPr>
            <a:defRPr b="1"/>
          </a:pPr>
          <a:r>
            <a:rPr lang="en-US"/>
            <a:t> </a:t>
          </a:r>
        </a:p>
      </dgm:t>
    </dgm:pt>
    <dgm:pt modelId="{E85BCA70-B74C-4F1E-8430-CBAAD8C7E061}" type="parTrans" cxnId="{0E7561BB-4031-479F-859B-81EFBAD63FBE}">
      <dgm:prSet/>
      <dgm:spPr/>
      <dgm:t>
        <a:bodyPr/>
        <a:lstStyle/>
        <a:p>
          <a:endParaRPr lang="en-US"/>
        </a:p>
      </dgm:t>
    </dgm:pt>
    <dgm:pt modelId="{29F89C65-E7E8-4095-A0FB-EA1085BED2AB}" type="sibTrans" cxnId="{0E7561BB-4031-479F-859B-81EFBAD63FBE}">
      <dgm:prSet/>
      <dgm:spPr/>
      <dgm:t>
        <a:bodyPr/>
        <a:lstStyle/>
        <a:p>
          <a:endParaRPr lang="en-US"/>
        </a:p>
      </dgm:t>
    </dgm:pt>
    <dgm:pt modelId="{F937EA3A-3F3A-4EE7-8D34-9C03A916B6E6}">
      <dgm:prSet/>
      <dgm:spPr/>
      <dgm:t>
        <a:bodyPr/>
        <a:lstStyle/>
        <a:p>
          <a:pPr>
            <a:defRPr b="1"/>
          </a:pPr>
          <a:endParaRPr lang="en-NZ"/>
        </a:p>
      </dgm:t>
    </dgm:pt>
    <dgm:pt modelId="{896955F2-1FF7-401B-A870-D284A5C266A5}" type="parTrans" cxnId="{CDD61ECA-D9CE-4D0C-ADB1-C76217BE6F37}">
      <dgm:prSet/>
      <dgm:spPr/>
      <dgm:t>
        <a:bodyPr/>
        <a:lstStyle/>
        <a:p>
          <a:endParaRPr lang="en-NZ"/>
        </a:p>
      </dgm:t>
    </dgm:pt>
    <dgm:pt modelId="{DF0BE09F-A366-4931-8297-7327F7B02985}" type="sibTrans" cxnId="{CDD61ECA-D9CE-4D0C-ADB1-C76217BE6F37}">
      <dgm:prSet/>
      <dgm:spPr/>
      <dgm:t>
        <a:bodyPr/>
        <a:lstStyle/>
        <a:p>
          <a:endParaRPr lang="en-NZ"/>
        </a:p>
      </dgm:t>
    </dgm:pt>
    <dgm:pt modelId="{9A30955D-E635-4A03-8F6E-947627AA55BB}">
      <dgm:prSet>
        <dgm:style>
          <a:lnRef idx="2">
            <a:schemeClr val="accent6"/>
          </a:lnRef>
          <a:fillRef idx="1">
            <a:schemeClr val="lt1"/>
          </a:fillRef>
          <a:effectRef idx="0">
            <a:schemeClr val="accent6"/>
          </a:effectRef>
          <a:fontRef idx="minor">
            <a:schemeClr val="dk1"/>
          </a:fontRef>
        </dgm:style>
      </dgm:prSet>
      <dgm:spPr/>
      <dgm:t>
        <a:bodyPr/>
        <a:lstStyle/>
        <a:p>
          <a:r>
            <a:rPr lang="en-US">
              <a:latin typeface="Calibri" panose="020F0502020204030204" pitchFamily="34" charset="0"/>
              <a:cs typeface="Calibri" panose="020F0502020204030204" pitchFamily="34" charset="0"/>
            </a:rPr>
            <a:t>Laboratories processing HPV test</a:t>
          </a:r>
          <a:endParaRPr lang="en-NZ"/>
        </a:p>
      </dgm:t>
    </dgm:pt>
    <dgm:pt modelId="{FB7AF32C-E3EC-44DE-AB47-EC99EA2837B9}" type="parTrans" cxnId="{70D8E8C3-48BD-42A2-8C69-262028C13074}">
      <dgm:prSet/>
      <dgm:spPr/>
      <dgm:t>
        <a:bodyPr/>
        <a:lstStyle/>
        <a:p>
          <a:endParaRPr lang="en-NZ"/>
        </a:p>
      </dgm:t>
    </dgm:pt>
    <dgm:pt modelId="{8B2A1784-CA68-4D08-B00E-DBB876653CC8}" type="sibTrans" cxnId="{70D8E8C3-48BD-42A2-8C69-262028C13074}">
      <dgm:prSet/>
      <dgm:spPr/>
      <dgm:t>
        <a:bodyPr/>
        <a:lstStyle/>
        <a:p>
          <a:endParaRPr lang="en-NZ"/>
        </a:p>
      </dgm:t>
    </dgm:pt>
    <dgm:pt modelId="{439CC72C-A4B7-45B1-9F5E-51EDD3E624F7}" type="pres">
      <dgm:prSet presAssocID="{A04D6B21-72B4-4EFA-9009-EB1535E0A8E4}" presName="root" presStyleCnt="0">
        <dgm:presLayoutVars>
          <dgm:chMax/>
          <dgm:chPref/>
          <dgm:animLvl val="lvl"/>
        </dgm:presLayoutVars>
      </dgm:prSet>
      <dgm:spPr/>
    </dgm:pt>
    <dgm:pt modelId="{8BFB6239-2494-45EF-BF8A-339C11FB9658}" type="pres">
      <dgm:prSet presAssocID="{A04D6B21-72B4-4EFA-9009-EB1535E0A8E4}" presName="divider" presStyleLbl="fgAccFollowNode1" presStyleIdx="0" presStyleCnt="1"/>
      <dgm:spPr>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tailEnd type="triangle" w="lg" len="lg"/>
        </a:ln>
        <a:effectLst/>
      </dgm:spPr>
    </dgm:pt>
    <dgm:pt modelId="{0FCE4AB0-DF95-4AE2-83D0-83EFB1F4941E}" type="pres">
      <dgm:prSet presAssocID="{A04D6B21-72B4-4EFA-9009-EB1535E0A8E4}" presName="nodes" presStyleCnt="0">
        <dgm:presLayoutVars>
          <dgm:chMax/>
          <dgm:chPref/>
          <dgm:animLvl val="lvl"/>
        </dgm:presLayoutVars>
      </dgm:prSet>
      <dgm:spPr/>
    </dgm:pt>
    <dgm:pt modelId="{420A4D1C-A105-47EC-BA36-98D2F62CE6B0}" type="pres">
      <dgm:prSet presAssocID="{A3F51023-DE60-4B49-ADE5-11313FECE6A7}" presName="composite" presStyleCnt="0"/>
      <dgm:spPr/>
    </dgm:pt>
    <dgm:pt modelId="{7E8E2C60-A5EF-4D18-B435-81ABA1DEBA93}" type="pres">
      <dgm:prSet presAssocID="{A3F51023-DE60-4B49-ADE5-11313FECE6A7}" presName="L1TextContainer" presStyleLbl="revTx" presStyleIdx="0" presStyleCnt="7">
        <dgm:presLayoutVars>
          <dgm:chMax val="1"/>
          <dgm:chPref val="1"/>
          <dgm:bulletEnabled val="1"/>
        </dgm:presLayoutVars>
      </dgm:prSet>
      <dgm:spPr/>
    </dgm:pt>
    <dgm:pt modelId="{1D1DCE9E-611E-4300-9846-01CC5AC417D0}" type="pres">
      <dgm:prSet presAssocID="{A3F51023-DE60-4B49-ADE5-11313FECE6A7}" presName="L2TextContainerWrapper" presStyleCnt="0">
        <dgm:presLayoutVars>
          <dgm:chMax val="0"/>
          <dgm:chPref val="0"/>
          <dgm:bulletEnabled val="1"/>
        </dgm:presLayoutVars>
      </dgm:prSet>
      <dgm:spPr/>
    </dgm:pt>
    <dgm:pt modelId="{463E7FDC-8516-453E-A64F-772A0F814099}" type="pres">
      <dgm:prSet presAssocID="{A3F51023-DE60-4B49-ADE5-11313FECE6A7}" presName="L2TextContainer" presStyleLbl="bgAcc1" presStyleIdx="0" presStyleCnt="7"/>
      <dgm:spPr/>
    </dgm:pt>
    <dgm:pt modelId="{2AD276F8-582F-4BC4-B2D7-85D3A1D6B1C2}" type="pres">
      <dgm:prSet presAssocID="{A3F51023-DE60-4B49-ADE5-11313FECE6A7}" presName="FlexibleEmptyPlaceHolder" presStyleCnt="0"/>
      <dgm:spPr/>
    </dgm:pt>
    <dgm:pt modelId="{D26CE46B-D4A0-4150-B0AC-FA54E55B496D}" type="pres">
      <dgm:prSet presAssocID="{A3F51023-DE60-4B49-ADE5-11313FECE6A7}" presName="ConnectLine" presStyleLbl="sibTrans1D1" presStyleIdx="0" presStyleCnt="7"/>
      <dgm:spPr>
        <a:noFill/>
        <a:ln w="9525" cap="flat" cmpd="sng" algn="ctr">
          <a:solidFill>
            <a:schemeClr val="accent2">
              <a:hueOff val="0"/>
              <a:satOff val="0"/>
              <a:lumOff val="0"/>
              <a:alphaOff val="0"/>
            </a:schemeClr>
          </a:solidFill>
          <a:prstDash val="dash"/>
        </a:ln>
        <a:effectLst/>
      </dgm:spPr>
    </dgm:pt>
    <dgm:pt modelId="{2A2500DB-E56D-4A60-81A2-5D77C59458C6}" type="pres">
      <dgm:prSet presAssocID="{A3F51023-DE60-4B49-ADE5-11313FECE6A7}" presName="ConnectorPoint" presStyleLbl="alignNode1" presStyleIdx="0" presStyleCnt="7"/>
      <dgm:spPr/>
    </dgm:pt>
    <dgm:pt modelId="{359D9ED3-1272-420B-A7C2-578283CE8B72}" type="pres">
      <dgm:prSet presAssocID="{A3F51023-DE60-4B49-ADE5-11313FECE6A7}" presName="EmptyPlaceHolder" presStyleCnt="0"/>
      <dgm:spPr/>
    </dgm:pt>
    <dgm:pt modelId="{52149AA8-27F3-4E6A-968B-77C141FE2CA9}" type="pres">
      <dgm:prSet presAssocID="{93C2709F-8032-4B7F-82E7-ACE1EE259497}" presName="spaceBetweenRectangles" presStyleCnt="0"/>
      <dgm:spPr/>
    </dgm:pt>
    <dgm:pt modelId="{D83E413F-AD88-4F5B-BCB2-AC2E47F91E63}" type="pres">
      <dgm:prSet presAssocID="{D7302677-566C-47BE-9D20-4C314FC59B25}" presName="composite" presStyleCnt="0"/>
      <dgm:spPr/>
    </dgm:pt>
    <dgm:pt modelId="{78D5D3B3-5865-4E5C-9609-398CE2C279F5}" type="pres">
      <dgm:prSet presAssocID="{D7302677-566C-47BE-9D20-4C314FC59B25}" presName="L1TextContainer" presStyleLbl="revTx" presStyleIdx="1" presStyleCnt="7">
        <dgm:presLayoutVars>
          <dgm:chMax val="1"/>
          <dgm:chPref val="1"/>
          <dgm:bulletEnabled val="1"/>
        </dgm:presLayoutVars>
      </dgm:prSet>
      <dgm:spPr/>
    </dgm:pt>
    <dgm:pt modelId="{2121F9C3-2828-48B0-A8FB-B03B52CE9D2E}" type="pres">
      <dgm:prSet presAssocID="{D7302677-566C-47BE-9D20-4C314FC59B25}" presName="L2TextContainerWrapper" presStyleCnt="0">
        <dgm:presLayoutVars>
          <dgm:chMax val="0"/>
          <dgm:chPref val="0"/>
          <dgm:bulletEnabled val="1"/>
        </dgm:presLayoutVars>
      </dgm:prSet>
      <dgm:spPr/>
    </dgm:pt>
    <dgm:pt modelId="{1C710FB8-C8DE-4ECA-B35A-52228B118796}" type="pres">
      <dgm:prSet presAssocID="{D7302677-566C-47BE-9D20-4C314FC59B25}" presName="L2TextContainer" presStyleLbl="bgAcc1" presStyleIdx="1" presStyleCnt="7"/>
      <dgm:spPr/>
    </dgm:pt>
    <dgm:pt modelId="{50BA26D6-B542-494B-BB76-EA387762D268}" type="pres">
      <dgm:prSet presAssocID="{D7302677-566C-47BE-9D20-4C314FC59B25}" presName="FlexibleEmptyPlaceHolder" presStyleCnt="0"/>
      <dgm:spPr/>
    </dgm:pt>
    <dgm:pt modelId="{021F4090-8A87-4FB3-BB68-23DE42A327DF}" type="pres">
      <dgm:prSet presAssocID="{D7302677-566C-47BE-9D20-4C314FC59B25}" presName="ConnectLine" presStyleLbl="sibTrans1D1" presStyleIdx="1" presStyleCnt="7"/>
      <dgm:spPr>
        <a:noFill/>
        <a:ln w="9525" cap="flat" cmpd="sng" algn="ctr">
          <a:solidFill>
            <a:schemeClr val="accent2">
              <a:hueOff val="0"/>
              <a:satOff val="0"/>
              <a:lumOff val="0"/>
              <a:alphaOff val="0"/>
            </a:schemeClr>
          </a:solidFill>
          <a:prstDash val="dash"/>
        </a:ln>
        <a:effectLst/>
      </dgm:spPr>
    </dgm:pt>
    <dgm:pt modelId="{C21E14C9-8CF3-440E-981B-851799AB39D4}" type="pres">
      <dgm:prSet presAssocID="{D7302677-566C-47BE-9D20-4C314FC59B25}" presName="ConnectorPoint" presStyleLbl="alignNode1" presStyleIdx="1" presStyleCnt="7"/>
      <dgm:spPr/>
    </dgm:pt>
    <dgm:pt modelId="{769BBE67-02FB-466B-B146-BE32DDADDACA}" type="pres">
      <dgm:prSet presAssocID="{D7302677-566C-47BE-9D20-4C314FC59B25}" presName="EmptyPlaceHolder" presStyleCnt="0"/>
      <dgm:spPr/>
    </dgm:pt>
    <dgm:pt modelId="{3FA02176-F4C7-4E36-BA58-2235C4FAD908}" type="pres">
      <dgm:prSet presAssocID="{B8D6D3E1-6029-41E9-B72B-5FE16BA3E598}" presName="spaceBetweenRectangles" presStyleCnt="0"/>
      <dgm:spPr/>
    </dgm:pt>
    <dgm:pt modelId="{BE234EC2-2C4C-4768-B4C3-BC262622EE8C}" type="pres">
      <dgm:prSet presAssocID="{1B79FD5F-278D-46CB-ABD9-0C16ACDD43FA}" presName="composite" presStyleCnt="0"/>
      <dgm:spPr/>
    </dgm:pt>
    <dgm:pt modelId="{0C398B67-96D3-48C8-AF5C-6AC8DAE1F1DA}" type="pres">
      <dgm:prSet presAssocID="{1B79FD5F-278D-46CB-ABD9-0C16ACDD43FA}" presName="L1TextContainer" presStyleLbl="revTx" presStyleIdx="2" presStyleCnt="7">
        <dgm:presLayoutVars>
          <dgm:chMax val="1"/>
          <dgm:chPref val="1"/>
          <dgm:bulletEnabled val="1"/>
        </dgm:presLayoutVars>
      </dgm:prSet>
      <dgm:spPr/>
    </dgm:pt>
    <dgm:pt modelId="{509C4AD4-80D5-414C-915A-889501DD714B}" type="pres">
      <dgm:prSet presAssocID="{1B79FD5F-278D-46CB-ABD9-0C16ACDD43FA}" presName="L2TextContainerWrapper" presStyleCnt="0">
        <dgm:presLayoutVars>
          <dgm:chMax val="0"/>
          <dgm:chPref val="0"/>
          <dgm:bulletEnabled val="1"/>
        </dgm:presLayoutVars>
      </dgm:prSet>
      <dgm:spPr/>
    </dgm:pt>
    <dgm:pt modelId="{AF67C4FF-351F-49D4-A860-43F9DA6A6307}" type="pres">
      <dgm:prSet presAssocID="{1B79FD5F-278D-46CB-ABD9-0C16ACDD43FA}" presName="L2TextContainer" presStyleLbl="bgAcc1" presStyleIdx="2" presStyleCnt="7"/>
      <dgm:spPr/>
    </dgm:pt>
    <dgm:pt modelId="{D76E8ED6-9F28-40BF-8AEA-514E3C504084}" type="pres">
      <dgm:prSet presAssocID="{1B79FD5F-278D-46CB-ABD9-0C16ACDD43FA}" presName="FlexibleEmptyPlaceHolder" presStyleCnt="0"/>
      <dgm:spPr/>
    </dgm:pt>
    <dgm:pt modelId="{70768EEF-320D-42CB-B634-DA49761DA3EC}" type="pres">
      <dgm:prSet presAssocID="{1B79FD5F-278D-46CB-ABD9-0C16ACDD43FA}" presName="ConnectLine" presStyleLbl="sibTrans1D1" presStyleIdx="2" presStyleCnt="7"/>
      <dgm:spPr>
        <a:noFill/>
        <a:ln w="9525" cap="flat" cmpd="sng" algn="ctr">
          <a:solidFill>
            <a:schemeClr val="accent2">
              <a:hueOff val="0"/>
              <a:satOff val="0"/>
              <a:lumOff val="0"/>
              <a:alphaOff val="0"/>
            </a:schemeClr>
          </a:solidFill>
          <a:prstDash val="dash"/>
        </a:ln>
        <a:effectLst/>
      </dgm:spPr>
    </dgm:pt>
    <dgm:pt modelId="{5F85590A-D95F-4EDA-A0C6-E7FDF0725561}" type="pres">
      <dgm:prSet presAssocID="{1B79FD5F-278D-46CB-ABD9-0C16ACDD43FA}" presName="ConnectorPoint" presStyleLbl="alignNode1" presStyleIdx="2" presStyleCnt="7"/>
      <dgm:spPr/>
    </dgm:pt>
    <dgm:pt modelId="{2F2C189F-A7A1-47E7-A491-A3B19BE1BF29}" type="pres">
      <dgm:prSet presAssocID="{1B79FD5F-278D-46CB-ABD9-0C16ACDD43FA}" presName="EmptyPlaceHolder" presStyleCnt="0"/>
      <dgm:spPr/>
    </dgm:pt>
    <dgm:pt modelId="{E6C671AA-2BBE-429F-94DF-E930F8E91A67}" type="pres">
      <dgm:prSet presAssocID="{BA204644-C5DE-44D0-B07D-19DD32BC4129}" presName="spaceBetweenRectangles" presStyleCnt="0"/>
      <dgm:spPr/>
    </dgm:pt>
    <dgm:pt modelId="{F1D2D638-8B63-467B-A41E-D65C51DBA714}" type="pres">
      <dgm:prSet presAssocID="{A4A0B690-9982-44D8-A66B-082DB292A73F}" presName="composite" presStyleCnt="0"/>
      <dgm:spPr/>
    </dgm:pt>
    <dgm:pt modelId="{08AF959E-2114-444F-A61D-79688320E1CF}" type="pres">
      <dgm:prSet presAssocID="{A4A0B690-9982-44D8-A66B-082DB292A73F}" presName="L1TextContainer" presStyleLbl="revTx" presStyleIdx="3" presStyleCnt="7">
        <dgm:presLayoutVars>
          <dgm:chMax val="1"/>
          <dgm:chPref val="1"/>
          <dgm:bulletEnabled val="1"/>
        </dgm:presLayoutVars>
      </dgm:prSet>
      <dgm:spPr/>
    </dgm:pt>
    <dgm:pt modelId="{B59B918F-B28C-457E-8EDE-05AFAD485A3B}" type="pres">
      <dgm:prSet presAssocID="{A4A0B690-9982-44D8-A66B-082DB292A73F}" presName="L2TextContainerWrapper" presStyleCnt="0">
        <dgm:presLayoutVars>
          <dgm:chMax val="0"/>
          <dgm:chPref val="0"/>
          <dgm:bulletEnabled val="1"/>
        </dgm:presLayoutVars>
      </dgm:prSet>
      <dgm:spPr/>
    </dgm:pt>
    <dgm:pt modelId="{AC303E67-DB6F-4571-8316-988097BBCBA2}" type="pres">
      <dgm:prSet presAssocID="{A4A0B690-9982-44D8-A66B-082DB292A73F}" presName="L2TextContainer" presStyleLbl="bgAcc1" presStyleIdx="3" presStyleCnt="7"/>
      <dgm:spPr/>
    </dgm:pt>
    <dgm:pt modelId="{B9872B62-E189-4A67-AF73-5DE78188434C}" type="pres">
      <dgm:prSet presAssocID="{A4A0B690-9982-44D8-A66B-082DB292A73F}" presName="FlexibleEmptyPlaceHolder" presStyleCnt="0"/>
      <dgm:spPr/>
    </dgm:pt>
    <dgm:pt modelId="{B6CC35A2-C0A6-451D-949C-55CC067EE5BE}" type="pres">
      <dgm:prSet presAssocID="{A4A0B690-9982-44D8-A66B-082DB292A73F}" presName="ConnectLine" presStyleLbl="sibTrans1D1" presStyleIdx="3" presStyleCnt="7"/>
      <dgm:spPr>
        <a:noFill/>
        <a:ln w="9525" cap="flat" cmpd="sng" algn="ctr">
          <a:solidFill>
            <a:schemeClr val="accent2">
              <a:hueOff val="0"/>
              <a:satOff val="0"/>
              <a:lumOff val="0"/>
              <a:alphaOff val="0"/>
            </a:schemeClr>
          </a:solidFill>
          <a:prstDash val="dash"/>
        </a:ln>
        <a:effectLst/>
      </dgm:spPr>
    </dgm:pt>
    <dgm:pt modelId="{A37E6522-1A47-43B6-9741-380509FEBEAF}" type="pres">
      <dgm:prSet presAssocID="{A4A0B690-9982-44D8-A66B-082DB292A73F}" presName="ConnectorPoint" presStyleLbl="alignNode1" presStyleIdx="3" presStyleCnt="7"/>
      <dgm:spPr/>
    </dgm:pt>
    <dgm:pt modelId="{0085D287-5B2B-49AC-85E7-6D5BECD5F5D1}" type="pres">
      <dgm:prSet presAssocID="{A4A0B690-9982-44D8-A66B-082DB292A73F}" presName="EmptyPlaceHolder" presStyleCnt="0"/>
      <dgm:spPr/>
    </dgm:pt>
    <dgm:pt modelId="{88475D28-BBBC-4AC4-AEF8-CC79FAF196D6}" type="pres">
      <dgm:prSet presAssocID="{DC133328-A4A3-45E6-9E6E-78C99753436B}" presName="spaceBetweenRectangles" presStyleCnt="0"/>
      <dgm:spPr/>
    </dgm:pt>
    <dgm:pt modelId="{F2AF9DCB-D8B8-4D30-BF6D-6C931B8BB69C}" type="pres">
      <dgm:prSet presAssocID="{DF8E5842-7649-4BAB-9227-D0312C2256F6}" presName="composite" presStyleCnt="0"/>
      <dgm:spPr/>
    </dgm:pt>
    <dgm:pt modelId="{28AA0EFB-BE67-4E8C-A771-817B99E51B12}" type="pres">
      <dgm:prSet presAssocID="{DF8E5842-7649-4BAB-9227-D0312C2256F6}" presName="L1TextContainer" presStyleLbl="revTx" presStyleIdx="4" presStyleCnt="7">
        <dgm:presLayoutVars>
          <dgm:chMax val="1"/>
          <dgm:chPref val="1"/>
          <dgm:bulletEnabled val="1"/>
        </dgm:presLayoutVars>
      </dgm:prSet>
      <dgm:spPr/>
    </dgm:pt>
    <dgm:pt modelId="{0649B61A-F573-44BC-ADEC-D9DB46BBB1CC}" type="pres">
      <dgm:prSet presAssocID="{DF8E5842-7649-4BAB-9227-D0312C2256F6}" presName="L2TextContainerWrapper" presStyleCnt="0">
        <dgm:presLayoutVars>
          <dgm:chMax val="0"/>
          <dgm:chPref val="0"/>
          <dgm:bulletEnabled val="1"/>
        </dgm:presLayoutVars>
      </dgm:prSet>
      <dgm:spPr/>
    </dgm:pt>
    <dgm:pt modelId="{9F868245-83A7-4C4A-BC5F-A3C296F75E88}" type="pres">
      <dgm:prSet presAssocID="{DF8E5842-7649-4BAB-9227-D0312C2256F6}" presName="L2TextContainer" presStyleLbl="bgAcc1" presStyleIdx="4" presStyleCnt="7"/>
      <dgm:spPr/>
    </dgm:pt>
    <dgm:pt modelId="{E7C27CBA-60FF-4514-A8DD-EACF94BF55A1}" type="pres">
      <dgm:prSet presAssocID="{DF8E5842-7649-4BAB-9227-D0312C2256F6}" presName="FlexibleEmptyPlaceHolder" presStyleCnt="0"/>
      <dgm:spPr/>
    </dgm:pt>
    <dgm:pt modelId="{FE5506BA-89ED-4613-B99E-FB54B324BE4A}" type="pres">
      <dgm:prSet presAssocID="{DF8E5842-7649-4BAB-9227-D0312C2256F6}" presName="ConnectLine" presStyleLbl="sibTrans1D1" presStyleIdx="4" presStyleCnt="7"/>
      <dgm:spPr>
        <a:noFill/>
        <a:ln w="9525" cap="flat" cmpd="sng" algn="ctr">
          <a:solidFill>
            <a:schemeClr val="accent2">
              <a:hueOff val="0"/>
              <a:satOff val="0"/>
              <a:lumOff val="0"/>
              <a:alphaOff val="0"/>
            </a:schemeClr>
          </a:solidFill>
          <a:prstDash val="dash"/>
        </a:ln>
        <a:effectLst/>
      </dgm:spPr>
    </dgm:pt>
    <dgm:pt modelId="{62FDDF9C-7BFA-4D55-B1BB-7C2784FD3523}" type="pres">
      <dgm:prSet presAssocID="{DF8E5842-7649-4BAB-9227-D0312C2256F6}" presName="ConnectorPoint" presStyleLbl="alignNode1" presStyleIdx="4" presStyleCnt="7"/>
      <dgm:spPr/>
    </dgm:pt>
    <dgm:pt modelId="{ECBEF62D-04FB-4381-A199-C083540ECA8D}" type="pres">
      <dgm:prSet presAssocID="{DF8E5842-7649-4BAB-9227-D0312C2256F6}" presName="EmptyPlaceHolder" presStyleCnt="0"/>
      <dgm:spPr/>
    </dgm:pt>
    <dgm:pt modelId="{D8E577E3-29C4-4366-9203-5F94D01E1CEF}" type="pres">
      <dgm:prSet presAssocID="{29F89C65-E7E8-4095-A0FB-EA1085BED2AB}" presName="spaceBetweenRectangles" presStyleCnt="0"/>
      <dgm:spPr/>
    </dgm:pt>
    <dgm:pt modelId="{C86F1951-87B9-4351-8692-17078FEDCEF7}" type="pres">
      <dgm:prSet presAssocID="{AE210DF5-314C-47D2-A6CD-EF7C7536DA29}" presName="composite" presStyleCnt="0"/>
      <dgm:spPr/>
    </dgm:pt>
    <dgm:pt modelId="{0C2A1B21-9EAB-457D-82AD-99131BBE5FB4}" type="pres">
      <dgm:prSet presAssocID="{AE210DF5-314C-47D2-A6CD-EF7C7536DA29}" presName="L1TextContainer" presStyleLbl="revTx" presStyleIdx="5" presStyleCnt="7">
        <dgm:presLayoutVars>
          <dgm:chMax val="1"/>
          <dgm:chPref val="1"/>
          <dgm:bulletEnabled val="1"/>
        </dgm:presLayoutVars>
      </dgm:prSet>
      <dgm:spPr/>
    </dgm:pt>
    <dgm:pt modelId="{19C99C77-B983-4618-9029-1DA7988B34B6}" type="pres">
      <dgm:prSet presAssocID="{AE210DF5-314C-47D2-A6CD-EF7C7536DA29}" presName="L2TextContainerWrapper" presStyleCnt="0">
        <dgm:presLayoutVars>
          <dgm:chMax val="0"/>
          <dgm:chPref val="0"/>
          <dgm:bulletEnabled val="1"/>
        </dgm:presLayoutVars>
      </dgm:prSet>
      <dgm:spPr/>
    </dgm:pt>
    <dgm:pt modelId="{3BC7CCC9-8454-4A39-82FE-B636033C200A}" type="pres">
      <dgm:prSet presAssocID="{AE210DF5-314C-47D2-A6CD-EF7C7536DA29}" presName="L2TextContainer" presStyleLbl="bgAcc1" presStyleIdx="5" presStyleCnt="7"/>
      <dgm:spPr/>
    </dgm:pt>
    <dgm:pt modelId="{DF1E8362-F934-4E0F-86C8-B13AD13BA329}" type="pres">
      <dgm:prSet presAssocID="{AE210DF5-314C-47D2-A6CD-EF7C7536DA29}" presName="FlexibleEmptyPlaceHolder" presStyleCnt="0"/>
      <dgm:spPr/>
    </dgm:pt>
    <dgm:pt modelId="{5062575A-E09F-47D9-8E0A-AA79F1C045F9}" type="pres">
      <dgm:prSet presAssocID="{AE210DF5-314C-47D2-A6CD-EF7C7536DA29}" presName="ConnectLine" presStyleLbl="sibTrans1D1" presStyleIdx="5" presStyleCnt="7"/>
      <dgm:spPr>
        <a:noFill/>
        <a:ln w="9525" cap="flat" cmpd="sng" algn="ctr">
          <a:solidFill>
            <a:schemeClr val="accent2">
              <a:hueOff val="0"/>
              <a:satOff val="0"/>
              <a:lumOff val="0"/>
              <a:alphaOff val="0"/>
            </a:schemeClr>
          </a:solidFill>
          <a:prstDash val="dash"/>
        </a:ln>
        <a:effectLst/>
      </dgm:spPr>
    </dgm:pt>
    <dgm:pt modelId="{6E4FEE73-CE90-4203-A522-48452F592639}" type="pres">
      <dgm:prSet presAssocID="{AE210DF5-314C-47D2-A6CD-EF7C7536DA29}" presName="ConnectorPoint" presStyleLbl="alignNode1" presStyleIdx="5" presStyleCnt="7"/>
      <dgm:spPr/>
    </dgm:pt>
    <dgm:pt modelId="{A695E8B6-E550-4C31-BD67-2D180668B977}" type="pres">
      <dgm:prSet presAssocID="{AE210DF5-314C-47D2-A6CD-EF7C7536DA29}" presName="EmptyPlaceHolder" presStyleCnt="0"/>
      <dgm:spPr/>
    </dgm:pt>
    <dgm:pt modelId="{C60CBDFA-348D-4878-A56E-FB747A1D9F20}" type="pres">
      <dgm:prSet presAssocID="{A23AA77B-BE42-4C49-8BD4-3B42ECAF93A6}" presName="spaceBetweenRectangles" presStyleCnt="0"/>
      <dgm:spPr/>
    </dgm:pt>
    <dgm:pt modelId="{B0EAC2CB-7FCE-4577-9D9E-5413FE89A254}" type="pres">
      <dgm:prSet presAssocID="{F937EA3A-3F3A-4EE7-8D34-9C03A916B6E6}" presName="composite" presStyleCnt="0"/>
      <dgm:spPr/>
    </dgm:pt>
    <dgm:pt modelId="{4441D8B5-2A33-4BFE-8AF4-DDE5725C6775}" type="pres">
      <dgm:prSet presAssocID="{F937EA3A-3F3A-4EE7-8D34-9C03A916B6E6}" presName="L1TextContainer" presStyleLbl="revTx" presStyleIdx="6" presStyleCnt="7">
        <dgm:presLayoutVars>
          <dgm:chMax val="1"/>
          <dgm:chPref val="1"/>
          <dgm:bulletEnabled val="1"/>
        </dgm:presLayoutVars>
      </dgm:prSet>
      <dgm:spPr/>
    </dgm:pt>
    <dgm:pt modelId="{EE2F21F7-D5A2-4EC7-8BD8-69AC57EE3C92}" type="pres">
      <dgm:prSet presAssocID="{F937EA3A-3F3A-4EE7-8D34-9C03A916B6E6}" presName="L2TextContainerWrapper" presStyleCnt="0">
        <dgm:presLayoutVars>
          <dgm:chMax val="0"/>
          <dgm:chPref val="0"/>
          <dgm:bulletEnabled val="1"/>
        </dgm:presLayoutVars>
      </dgm:prSet>
      <dgm:spPr/>
    </dgm:pt>
    <dgm:pt modelId="{B1A4C484-6554-46ED-BDEE-1D61D3ABE91B}" type="pres">
      <dgm:prSet presAssocID="{F937EA3A-3F3A-4EE7-8D34-9C03A916B6E6}" presName="L2TextContainer" presStyleLbl="bgAcc1" presStyleIdx="6" presStyleCnt="7"/>
      <dgm:spPr/>
    </dgm:pt>
    <dgm:pt modelId="{C49A8C48-AB49-4CF7-A31D-BA0529CB94BA}" type="pres">
      <dgm:prSet presAssocID="{F937EA3A-3F3A-4EE7-8D34-9C03A916B6E6}" presName="FlexibleEmptyPlaceHolder" presStyleCnt="0"/>
      <dgm:spPr/>
    </dgm:pt>
    <dgm:pt modelId="{853AE06B-D5DE-4793-B16A-583640BAABD2}" type="pres">
      <dgm:prSet presAssocID="{F937EA3A-3F3A-4EE7-8D34-9C03A916B6E6}" presName="ConnectLine" presStyleLbl="sibTrans1D1" presStyleIdx="6" presStyleCnt="7"/>
      <dgm:spPr>
        <a:noFill/>
        <a:ln w="9525" cap="flat" cmpd="sng" algn="ctr">
          <a:solidFill>
            <a:schemeClr val="accent2">
              <a:hueOff val="0"/>
              <a:satOff val="0"/>
              <a:lumOff val="0"/>
              <a:alphaOff val="0"/>
            </a:schemeClr>
          </a:solidFill>
          <a:prstDash val="dash"/>
        </a:ln>
        <a:effectLst/>
      </dgm:spPr>
    </dgm:pt>
    <dgm:pt modelId="{0461B12A-E964-4111-ACDB-D656E3977C07}" type="pres">
      <dgm:prSet presAssocID="{F937EA3A-3F3A-4EE7-8D34-9C03A916B6E6}" presName="ConnectorPoint" presStyleLbl="alignNode1" presStyleIdx="6" presStyleCnt="7"/>
      <dgm:spPr/>
    </dgm:pt>
    <dgm:pt modelId="{C0524277-F9DF-4E89-A505-62C687C0E57B}" type="pres">
      <dgm:prSet presAssocID="{F937EA3A-3F3A-4EE7-8D34-9C03A916B6E6}" presName="EmptyPlaceHolder" presStyleCnt="0"/>
      <dgm:spPr/>
    </dgm:pt>
  </dgm:ptLst>
  <dgm:cxnLst>
    <dgm:cxn modelId="{196E0708-1671-4DEF-9E69-7B2EE275273B}" type="presOf" srcId="{E378EDB4-FDD6-46E6-B41B-5BBCDECA5524}" destId="{9F868245-83A7-4C4A-BC5F-A3C296F75E88}" srcOrd="0" destOrd="0" presId="urn:microsoft.com/office/officeart/2016/7/layout/BasicTimeline"/>
    <dgm:cxn modelId="{36A26010-D709-4D93-88C3-543596D34482}" srcId="{A04D6B21-72B4-4EFA-9009-EB1535E0A8E4}" destId="{A4A0B690-9982-44D8-A66B-082DB292A73F}" srcOrd="3" destOrd="0" parTransId="{ECA1514A-5A5A-44CD-AF83-9A19F7540A3B}" sibTransId="{DC133328-A4A3-45E6-9E6E-78C99753436B}"/>
    <dgm:cxn modelId="{E47F6A11-9489-452B-A632-116E167CC3E9}" type="presOf" srcId="{A04D6B21-72B4-4EFA-9009-EB1535E0A8E4}" destId="{439CC72C-A4B7-45B1-9F5E-51EDD3E624F7}" srcOrd="0" destOrd="0" presId="urn:microsoft.com/office/officeart/2016/7/layout/BasicTimeline"/>
    <dgm:cxn modelId="{0AAAAD2D-E3FF-4E4C-A08F-2DCE4C7F4933}" type="presOf" srcId="{0207378D-6513-4585-8C02-BBDA777E9A94}" destId="{1C710FB8-C8DE-4ECA-B35A-52228B118796}" srcOrd="0" destOrd="0" presId="urn:microsoft.com/office/officeart/2016/7/layout/BasicTimeline"/>
    <dgm:cxn modelId="{104A262E-294B-4851-B10A-E8B5E8987485}" srcId="{1B79FD5F-278D-46CB-ABD9-0C16ACDD43FA}" destId="{C4248322-1938-4720-B9DE-4A621985E09B}" srcOrd="0" destOrd="0" parTransId="{2C9BC92C-4D72-4025-917C-F79F46CF8818}" sibTransId="{50B3757A-E693-4A6B-AD39-3AA612E25969}"/>
    <dgm:cxn modelId="{4FC4965F-8A8B-4CC7-B590-A5DBF21F18E5}" srcId="{A4A0B690-9982-44D8-A66B-082DB292A73F}" destId="{587BFB21-F94C-404E-9DA9-69F08AAA6609}" srcOrd="0" destOrd="0" parTransId="{2345C2AD-2210-4FC8-A398-BB99FAFF9119}" sibTransId="{18F05F66-A665-49C4-AD37-8A4A5A062D53}"/>
    <dgm:cxn modelId="{F1BA1E41-8CB3-4677-BB5D-39E7ED7193BE}" type="presOf" srcId="{587BFB21-F94C-404E-9DA9-69F08AAA6609}" destId="{AC303E67-DB6F-4571-8316-988097BBCBA2}" srcOrd="0" destOrd="0" presId="urn:microsoft.com/office/officeart/2016/7/layout/BasicTimeline"/>
    <dgm:cxn modelId="{35210463-48B9-479C-9AA9-4BCFF4BF868E}" srcId="{A04D6B21-72B4-4EFA-9009-EB1535E0A8E4}" destId="{D7302677-566C-47BE-9D20-4C314FC59B25}" srcOrd="1" destOrd="0" parTransId="{424C827D-8F87-4D32-AAA2-5EEAC6428333}" sibTransId="{B8D6D3E1-6029-41E9-B72B-5FE16BA3E598}"/>
    <dgm:cxn modelId="{CD532F75-9C21-401E-AF6C-5EBC3FD2C048}" srcId="{A3F51023-DE60-4B49-ADE5-11313FECE6A7}" destId="{81707ADA-4844-4DC1-BDE9-A68D4D652454}" srcOrd="0" destOrd="0" parTransId="{7680DA8C-1E5B-459C-B6AC-CCBE7756FB16}" sibTransId="{0ED7AD96-FDFA-4DDE-A0C4-0D53FE2AFDEA}"/>
    <dgm:cxn modelId="{78752257-6DF9-4D7C-89A1-200291568CD1}" type="presOf" srcId="{1B79FD5F-278D-46CB-ABD9-0C16ACDD43FA}" destId="{0C398B67-96D3-48C8-AF5C-6AC8DAE1F1DA}" srcOrd="0" destOrd="0" presId="urn:microsoft.com/office/officeart/2016/7/layout/BasicTimeline"/>
    <dgm:cxn modelId="{C7C38358-A3E9-470D-8AA1-CA28B1DCFE50}" srcId="{AE210DF5-314C-47D2-A6CD-EF7C7536DA29}" destId="{9A400D86-C6EF-4265-BA85-28CA5E9E9AE2}" srcOrd="0" destOrd="0" parTransId="{BCE46CC0-F2A3-4B07-9337-9127F7FA9BC9}" sibTransId="{031161EE-D5C1-4B41-9962-57B6997C077B}"/>
    <dgm:cxn modelId="{731D8979-8F13-4691-B024-2375AEDE6690}" type="presOf" srcId="{A3F51023-DE60-4B49-ADE5-11313FECE6A7}" destId="{7E8E2C60-A5EF-4D18-B435-81ABA1DEBA93}" srcOrd="0" destOrd="0" presId="urn:microsoft.com/office/officeart/2016/7/layout/BasicTimeline"/>
    <dgm:cxn modelId="{0060B27A-5F9C-437A-9635-B278AC9E577B}" type="presOf" srcId="{F937EA3A-3F3A-4EE7-8D34-9C03A916B6E6}" destId="{4441D8B5-2A33-4BFE-8AF4-DDE5725C6775}" srcOrd="0" destOrd="0" presId="urn:microsoft.com/office/officeart/2016/7/layout/BasicTimeline"/>
    <dgm:cxn modelId="{68958B80-ADCB-4085-A7E2-C3F639D56571}" srcId="{A04D6B21-72B4-4EFA-9009-EB1535E0A8E4}" destId="{AE210DF5-314C-47D2-A6CD-EF7C7536DA29}" srcOrd="5" destOrd="0" parTransId="{7CE2391F-A84D-4A64-A397-CC6A66F44B22}" sibTransId="{A23AA77B-BE42-4C49-8BD4-3B42ECAF93A6}"/>
    <dgm:cxn modelId="{6B450B83-0387-4B7C-A160-453B6FA3FD03}" type="presOf" srcId="{A4A0B690-9982-44D8-A66B-082DB292A73F}" destId="{08AF959E-2114-444F-A61D-79688320E1CF}" srcOrd="0" destOrd="0" presId="urn:microsoft.com/office/officeart/2016/7/layout/BasicTimeline"/>
    <dgm:cxn modelId="{19CB7C89-41EF-4B07-BC26-5CAAF4885E3C}" srcId="{A04D6B21-72B4-4EFA-9009-EB1535E0A8E4}" destId="{A3F51023-DE60-4B49-ADE5-11313FECE6A7}" srcOrd="0" destOrd="0" parTransId="{6F56E80B-3F24-4CCC-9D5F-6EFB948A1A5D}" sibTransId="{93C2709F-8032-4B7F-82E7-ACE1EE259497}"/>
    <dgm:cxn modelId="{DC1485A6-7CA5-406A-AFF0-04DD3029D20E}" type="presOf" srcId="{DF8E5842-7649-4BAB-9227-D0312C2256F6}" destId="{28AA0EFB-BE67-4E8C-A771-817B99E51B12}" srcOrd="0" destOrd="0" presId="urn:microsoft.com/office/officeart/2016/7/layout/BasicTimeline"/>
    <dgm:cxn modelId="{F5FF1CAA-00A3-45FE-94BB-312500B47C40}" srcId="{D7302677-566C-47BE-9D20-4C314FC59B25}" destId="{0207378D-6513-4585-8C02-BBDA777E9A94}" srcOrd="0" destOrd="0" parTransId="{D8FC4552-BDB5-4848-AE8C-38067B7E0A01}" sibTransId="{3640F9F1-3ACB-4A1D-9DD0-40D8F978B8CF}"/>
    <dgm:cxn modelId="{5D91EFAE-CA6A-440A-923E-EF1B8AB05FA6}" type="presOf" srcId="{9A30955D-E635-4A03-8F6E-947627AA55BB}" destId="{B1A4C484-6554-46ED-BDEE-1D61D3ABE91B}" srcOrd="0" destOrd="0" presId="urn:microsoft.com/office/officeart/2016/7/layout/BasicTimeline"/>
    <dgm:cxn modelId="{B18EB7B3-563B-42B7-9A09-6A8FA22F6B4C}" srcId="{DF8E5842-7649-4BAB-9227-D0312C2256F6}" destId="{E378EDB4-FDD6-46E6-B41B-5BBCDECA5524}" srcOrd="0" destOrd="0" parTransId="{4E2DBBCB-289A-4C88-8479-C0137C41A439}" sibTransId="{731F625C-DC67-4429-B2C2-1B79475032C0}"/>
    <dgm:cxn modelId="{924281B6-E324-4526-A2A7-D14A61296BAB}" type="presOf" srcId="{D7302677-566C-47BE-9D20-4C314FC59B25}" destId="{78D5D3B3-5865-4E5C-9609-398CE2C279F5}" srcOrd="0" destOrd="0" presId="urn:microsoft.com/office/officeart/2016/7/layout/BasicTimeline"/>
    <dgm:cxn modelId="{51B938B7-7EB1-488F-8B59-C1B35E8B595A}" type="presOf" srcId="{AE210DF5-314C-47D2-A6CD-EF7C7536DA29}" destId="{0C2A1B21-9EAB-457D-82AD-99131BBE5FB4}" srcOrd="0" destOrd="0" presId="urn:microsoft.com/office/officeart/2016/7/layout/BasicTimeline"/>
    <dgm:cxn modelId="{72CCBEB7-FB57-471E-BF94-DE75FBF00E29}" type="presOf" srcId="{9A400D86-C6EF-4265-BA85-28CA5E9E9AE2}" destId="{3BC7CCC9-8454-4A39-82FE-B636033C200A}" srcOrd="0" destOrd="0" presId="urn:microsoft.com/office/officeart/2016/7/layout/BasicTimeline"/>
    <dgm:cxn modelId="{0E7561BB-4031-479F-859B-81EFBAD63FBE}" srcId="{A04D6B21-72B4-4EFA-9009-EB1535E0A8E4}" destId="{DF8E5842-7649-4BAB-9227-D0312C2256F6}" srcOrd="4" destOrd="0" parTransId="{E85BCA70-B74C-4F1E-8430-CBAAD8C7E061}" sibTransId="{29F89C65-E7E8-4095-A0FB-EA1085BED2AB}"/>
    <dgm:cxn modelId="{BDD764BC-9D8F-477D-AF15-E0BDD783D54F}" srcId="{A04D6B21-72B4-4EFA-9009-EB1535E0A8E4}" destId="{1B79FD5F-278D-46CB-ABD9-0C16ACDD43FA}" srcOrd="2" destOrd="0" parTransId="{565A73B2-E17E-43E2-8E40-9928BD1484B5}" sibTransId="{BA204644-C5DE-44D0-B07D-19DD32BC4129}"/>
    <dgm:cxn modelId="{70D8E8C3-48BD-42A2-8C69-262028C13074}" srcId="{F937EA3A-3F3A-4EE7-8D34-9C03A916B6E6}" destId="{9A30955D-E635-4A03-8F6E-947627AA55BB}" srcOrd="0" destOrd="0" parTransId="{FB7AF32C-E3EC-44DE-AB47-EC99EA2837B9}" sibTransId="{8B2A1784-CA68-4D08-B00E-DBB876653CC8}"/>
    <dgm:cxn modelId="{30F378C4-9260-446A-8567-451CA409071C}" type="presOf" srcId="{81707ADA-4844-4DC1-BDE9-A68D4D652454}" destId="{463E7FDC-8516-453E-A64F-772A0F814099}" srcOrd="0" destOrd="0" presId="urn:microsoft.com/office/officeart/2016/7/layout/BasicTimeline"/>
    <dgm:cxn modelId="{CDD61ECA-D9CE-4D0C-ADB1-C76217BE6F37}" srcId="{A04D6B21-72B4-4EFA-9009-EB1535E0A8E4}" destId="{F937EA3A-3F3A-4EE7-8D34-9C03A916B6E6}" srcOrd="6" destOrd="0" parTransId="{896955F2-1FF7-401B-A870-D284A5C266A5}" sibTransId="{DF0BE09F-A366-4931-8297-7327F7B02985}"/>
    <dgm:cxn modelId="{4111D0D4-2F57-4CAD-9797-3226FAB66316}" type="presOf" srcId="{C4248322-1938-4720-B9DE-4A621985E09B}" destId="{AF67C4FF-351F-49D4-A860-43F9DA6A6307}" srcOrd="0" destOrd="0" presId="urn:microsoft.com/office/officeart/2016/7/layout/BasicTimeline"/>
    <dgm:cxn modelId="{BE6F03BC-42AC-4463-8C04-D89D82788F7D}" type="presParOf" srcId="{439CC72C-A4B7-45B1-9F5E-51EDD3E624F7}" destId="{8BFB6239-2494-45EF-BF8A-339C11FB9658}" srcOrd="0" destOrd="0" presId="urn:microsoft.com/office/officeart/2016/7/layout/BasicTimeline"/>
    <dgm:cxn modelId="{D2A4684F-B487-43F9-B549-601D8AC8C739}" type="presParOf" srcId="{439CC72C-A4B7-45B1-9F5E-51EDD3E624F7}" destId="{0FCE4AB0-DF95-4AE2-83D0-83EFB1F4941E}" srcOrd="1" destOrd="0" presId="urn:microsoft.com/office/officeart/2016/7/layout/BasicTimeline"/>
    <dgm:cxn modelId="{13AFB6C4-1881-4D87-BD50-B92D22C05674}" type="presParOf" srcId="{0FCE4AB0-DF95-4AE2-83D0-83EFB1F4941E}" destId="{420A4D1C-A105-47EC-BA36-98D2F62CE6B0}" srcOrd="0" destOrd="0" presId="urn:microsoft.com/office/officeart/2016/7/layout/BasicTimeline"/>
    <dgm:cxn modelId="{6C2CB020-0B0C-416F-96D2-E07BD6445783}" type="presParOf" srcId="{420A4D1C-A105-47EC-BA36-98D2F62CE6B0}" destId="{7E8E2C60-A5EF-4D18-B435-81ABA1DEBA93}" srcOrd="0" destOrd="0" presId="urn:microsoft.com/office/officeart/2016/7/layout/BasicTimeline"/>
    <dgm:cxn modelId="{6FE775A4-7DCD-49D6-B5EB-1F9E2C753823}" type="presParOf" srcId="{420A4D1C-A105-47EC-BA36-98D2F62CE6B0}" destId="{1D1DCE9E-611E-4300-9846-01CC5AC417D0}" srcOrd="1" destOrd="0" presId="urn:microsoft.com/office/officeart/2016/7/layout/BasicTimeline"/>
    <dgm:cxn modelId="{DE8E8166-047B-487F-8858-461094FC5C70}" type="presParOf" srcId="{1D1DCE9E-611E-4300-9846-01CC5AC417D0}" destId="{463E7FDC-8516-453E-A64F-772A0F814099}" srcOrd="0" destOrd="0" presId="urn:microsoft.com/office/officeart/2016/7/layout/BasicTimeline"/>
    <dgm:cxn modelId="{467C999A-CDA3-46DB-BD20-2832794434DE}" type="presParOf" srcId="{1D1DCE9E-611E-4300-9846-01CC5AC417D0}" destId="{2AD276F8-582F-4BC4-B2D7-85D3A1D6B1C2}" srcOrd="1" destOrd="0" presId="urn:microsoft.com/office/officeart/2016/7/layout/BasicTimeline"/>
    <dgm:cxn modelId="{52ED945F-B0B1-492E-B5A1-A967EFA41D4F}" type="presParOf" srcId="{420A4D1C-A105-47EC-BA36-98D2F62CE6B0}" destId="{D26CE46B-D4A0-4150-B0AC-FA54E55B496D}" srcOrd="2" destOrd="0" presId="urn:microsoft.com/office/officeart/2016/7/layout/BasicTimeline"/>
    <dgm:cxn modelId="{ECAE52D8-EBB8-4562-9B71-3D3B9656EE3F}" type="presParOf" srcId="{420A4D1C-A105-47EC-BA36-98D2F62CE6B0}" destId="{2A2500DB-E56D-4A60-81A2-5D77C59458C6}" srcOrd="3" destOrd="0" presId="urn:microsoft.com/office/officeart/2016/7/layout/BasicTimeline"/>
    <dgm:cxn modelId="{F02DB341-3DF9-4586-B4E6-BE02CF9383C5}" type="presParOf" srcId="{420A4D1C-A105-47EC-BA36-98D2F62CE6B0}" destId="{359D9ED3-1272-420B-A7C2-578283CE8B72}" srcOrd="4" destOrd="0" presId="urn:microsoft.com/office/officeart/2016/7/layout/BasicTimeline"/>
    <dgm:cxn modelId="{76A55ADE-B3C6-4E48-84B1-A8094EF4DA5A}" type="presParOf" srcId="{0FCE4AB0-DF95-4AE2-83D0-83EFB1F4941E}" destId="{52149AA8-27F3-4E6A-968B-77C141FE2CA9}" srcOrd="1" destOrd="0" presId="urn:microsoft.com/office/officeart/2016/7/layout/BasicTimeline"/>
    <dgm:cxn modelId="{0E223A0F-2769-4245-A5EF-3CC637507CFD}" type="presParOf" srcId="{0FCE4AB0-DF95-4AE2-83D0-83EFB1F4941E}" destId="{D83E413F-AD88-4F5B-BCB2-AC2E47F91E63}" srcOrd="2" destOrd="0" presId="urn:microsoft.com/office/officeart/2016/7/layout/BasicTimeline"/>
    <dgm:cxn modelId="{88236BA7-5983-497F-8378-1E295F275617}" type="presParOf" srcId="{D83E413F-AD88-4F5B-BCB2-AC2E47F91E63}" destId="{78D5D3B3-5865-4E5C-9609-398CE2C279F5}" srcOrd="0" destOrd="0" presId="urn:microsoft.com/office/officeart/2016/7/layout/BasicTimeline"/>
    <dgm:cxn modelId="{CDFED51B-3D2D-481E-BA6A-0EE48E36C28C}" type="presParOf" srcId="{D83E413F-AD88-4F5B-BCB2-AC2E47F91E63}" destId="{2121F9C3-2828-48B0-A8FB-B03B52CE9D2E}" srcOrd="1" destOrd="0" presId="urn:microsoft.com/office/officeart/2016/7/layout/BasicTimeline"/>
    <dgm:cxn modelId="{2B34099B-5318-4BC9-A498-E373A1A21735}" type="presParOf" srcId="{2121F9C3-2828-48B0-A8FB-B03B52CE9D2E}" destId="{1C710FB8-C8DE-4ECA-B35A-52228B118796}" srcOrd="0" destOrd="0" presId="urn:microsoft.com/office/officeart/2016/7/layout/BasicTimeline"/>
    <dgm:cxn modelId="{108E9B8B-70C7-4BC6-B122-6A63F5424A39}" type="presParOf" srcId="{2121F9C3-2828-48B0-A8FB-B03B52CE9D2E}" destId="{50BA26D6-B542-494B-BB76-EA387762D268}" srcOrd="1" destOrd="0" presId="urn:microsoft.com/office/officeart/2016/7/layout/BasicTimeline"/>
    <dgm:cxn modelId="{C5BACC06-B479-402F-ADB6-5252A2382AF5}" type="presParOf" srcId="{D83E413F-AD88-4F5B-BCB2-AC2E47F91E63}" destId="{021F4090-8A87-4FB3-BB68-23DE42A327DF}" srcOrd="2" destOrd="0" presId="urn:microsoft.com/office/officeart/2016/7/layout/BasicTimeline"/>
    <dgm:cxn modelId="{A66FA8C2-A8DF-4506-8496-4C81C39BFAD3}" type="presParOf" srcId="{D83E413F-AD88-4F5B-BCB2-AC2E47F91E63}" destId="{C21E14C9-8CF3-440E-981B-851799AB39D4}" srcOrd="3" destOrd="0" presId="urn:microsoft.com/office/officeart/2016/7/layout/BasicTimeline"/>
    <dgm:cxn modelId="{1558BB3D-90C5-48B1-B67F-119B142D5E94}" type="presParOf" srcId="{D83E413F-AD88-4F5B-BCB2-AC2E47F91E63}" destId="{769BBE67-02FB-466B-B146-BE32DDADDACA}" srcOrd="4" destOrd="0" presId="urn:microsoft.com/office/officeart/2016/7/layout/BasicTimeline"/>
    <dgm:cxn modelId="{EC250078-ACCE-4899-BDF2-FC080B462172}" type="presParOf" srcId="{0FCE4AB0-DF95-4AE2-83D0-83EFB1F4941E}" destId="{3FA02176-F4C7-4E36-BA58-2235C4FAD908}" srcOrd="3" destOrd="0" presId="urn:microsoft.com/office/officeart/2016/7/layout/BasicTimeline"/>
    <dgm:cxn modelId="{EB30B286-4FF5-4D10-8062-7D2169D15D05}" type="presParOf" srcId="{0FCE4AB0-DF95-4AE2-83D0-83EFB1F4941E}" destId="{BE234EC2-2C4C-4768-B4C3-BC262622EE8C}" srcOrd="4" destOrd="0" presId="urn:microsoft.com/office/officeart/2016/7/layout/BasicTimeline"/>
    <dgm:cxn modelId="{26CB7ED5-2F1F-4645-B7D7-676BE5687D63}" type="presParOf" srcId="{BE234EC2-2C4C-4768-B4C3-BC262622EE8C}" destId="{0C398B67-96D3-48C8-AF5C-6AC8DAE1F1DA}" srcOrd="0" destOrd="0" presId="urn:microsoft.com/office/officeart/2016/7/layout/BasicTimeline"/>
    <dgm:cxn modelId="{42D0111F-3146-44F3-BE21-4569DFC01548}" type="presParOf" srcId="{BE234EC2-2C4C-4768-B4C3-BC262622EE8C}" destId="{509C4AD4-80D5-414C-915A-889501DD714B}" srcOrd="1" destOrd="0" presId="urn:microsoft.com/office/officeart/2016/7/layout/BasicTimeline"/>
    <dgm:cxn modelId="{C51DEED8-00D6-4012-87D2-8A56993E2DDB}" type="presParOf" srcId="{509C4AD4-80D5-414C-915A-889501DD714B}" destId="{AF67C4FF-351F-49D4-A860-43F9DA6A6307}" srcOrd="0" destOrd="0" presId="urn:microsoft.com/office/officeart/2016/7/layout/BasicTimeline"/>
    <dgm:cxn modelId="{99D6025C-8B2A-460E-920D-F9D939166B66}" type="presParOf" srcId="{509C4AD4-80D5-414C-915A-889501DD714B}" destId="{D76E8ED6-9F28-40BF-8AEA-514E3C504084}" srcOrd="1" destOrd="0" presId="urn:microsoft.com/office/officeart/2016/7/layout/BasicTimeline"/>
    <dgm:cxn modelId="{E447FC0B-2413-4E81-97EA-4EDA21DCD655}" type="presParOf" srcId="{BE234EC2-2C4C-4768-B4C3-BC262622EE8C}" destId="{70768EEF-320D-42CB-B634-DA49761DA3EC}" srcOrd="2" destOrd="0" presId="urn:microsoft.com/office/officeart/2016/7/layout/BasicTimeline"/>
    <dgm:cxn modelId="{901304A2-F522-4366-B6C8-C9300D7A8B6A}" type="presParOf" srcId="{BE234EC2-2C4C-4768-B4C3-BC262622EE8C}" destId="{5F85590A-D95F-4EDA-A0C6-E7FDF0725561}" srcOrd="3" destOrd="0" presId="urn:microsoft.com/office/officeart/2016/7/layout/BasicTimeline"/>
    <dgm:cxn modelId="{E3A7DE38-0E91-4A01-9B0E-8480DF63491F}" type="presParOf" srcId="{BE234EC2-2C4C-4768-B4C3-BC262622EE8C}" destId="{2F2C189F-A7A1-47E7-A491-A3B19BE1BF29}" srcOrd="4" destOrd="0" presId="urn:microsoft.com/office/officeart/2016/7/layout/BasicTimeline"/>
    <dgm:cxn modelId="{33DF0362-0B04-48AD-97E9-D23558ED076C}" type="presParOf" srcId="{0FCE4AB0-DF95-4AE2-83D0-83EFB1F4941E}" destId="{E6C671AA-2BBE-429F-94DF-E930F8E91A67}" srcOrd="5" destOrd="0" presId="urn:microsoft.com/office/officeart/2016/7/layout/BasicTimeline"/>
    <dgm:cxn modelId="{AF7552A6-0E3B-48F1-A1E4-CFFD41B74363}" type="presParOf" srcId="{0FCE4AB0-DF95-4AE2-83D0-83EFB1F4941E}" destId="{F1D2D638-8B63-467B-A41E-D65C51DBA714}" srcOrd="6" destOrd="0" presId="urn:microsoft.com/office/officeart/2016/7/layout/BasicTimeline"/>
    <dgm:cxn modelId="{04C6A744-CC00-491B-A40A-32E926E15780}" type="presParOf" srcId="{F1D2D638-8B63-467B-A41E-D65C51DBA714}" destId="{08AF959E-2114-444F-A61D-79688320E1CF}" srcOrd="0" destOrd="0" presId="urn:microsoft.com/office/officeart/2016/7/layout/BasicTimeline"/>
    <dgm:cxn modelId="{277C0341-C9F8-4C95-814E-F17410CDFEB2}" type="presParOf" srcId="{F1D2D638-8B63-467B-A41E-D65C51DBA714}" destId="{B59B918F-B28C-457E-8EDE-05AFAD485A3B}" srcOrd="1" destOrd="0" presId="urn:microsoft.com/office/officeart/2016/7/layout/BasicTimeline"/>
    <dgm:cxn modelId="{9903195F-85E6-4AB4-876C-3909E1330DC2}" type="presParOf" srcId="{B59B918F-B28C-457E-8EDE-05AFAD485A3B}" destId="{AC303E67-DB6F-4571-8316-988097BBCBA2}" srcOrd="0" destOrd="0" presId="urn:microsoft.com/office/officeart/2016/7/layout/BasicTimeline"/>
    <dgm:cxn modelId="{9D816218-874E-4EF3-98B3-D354278A9370}" type="presParOf" srcId="{B59B918F-B28C-457E-8EDE-05AFAD485A3B}" destId="{B9872B62-E189-4A67-AF73-5DE78188434C}" srcOrd="1" destOrd="0" presId="urn:microsoft.com/office/officeart/2016/7/layout/BasicTimeline"/>
    <dgm:cxn modelId="{F992EBC5-B64C-4176-A7EF-5B018DBE75A4}" type="presParOf" srcId="{F1D2D638-8B63-467B-A41E-D65C51DBA714}" destId="{B6CC35A2-C0A6-451D-949C-55CC067EE5BE}" srcOrd="2" destOrd="0" presId="urn:microsoft.com/office/officeart/2016/7/layout/BasicTimeline"/>
    <dgm:cxn modelId="{937F5D09-35FC-43D8-98C9-58C7B8AD302B}" type="presParOf" srcId="{F1D2D638-8B63-467B-A41E-D65C51DBA714}" destId="{A37E6522-1A47-43B6-9741-380509FEBEAF}" srcOrd="3" destOrd="0" presId="urn:microsoft.com/office/officeart/2016/7/layout/BasicTimeline"/>
    <dgm:cxn modelId="{D0C4502F-637C-4E20-9F33-5936BE7CB0EC}" type="presParOf" srcId="{F1D2D638-8B63-467B-A41E-D65C51DBA714}" destId="{0085D287-5B2B-49AC-85E7-6D5BECD5F5D1}" srcOrd="4" destOrd="0" presId="urn:microsoft.com/office/officeart/2016/7/layout/BasicTimeline"/>
    <dgm:cxn modelId="{55F0095C-6423-4AD8-8990-F0A00D9C620F}" type="presParOf" srcId="{0FCE4AB0-DF95-4AE2-83D0-83EFB1F4941E}" destId="{88475D28-BBBC-4AC4-AEF8-CC79FAF196D6}" srcOrd="7" destOrd="0" presId="urn:microsoft.com/office/officeart/2016/7/layout/BasicTimeline"/>
    <dgm:cxn modelId="{B364B332-B85C-48DD-9FB3-5C2876BE5FBC}" type="presParOf" srcId="{0FCE4AB0-DF95-4AE2-83D0-83EFB1F4941E}" destId="{F2AF9DCB-D8B8-4D30-BF6D-6C931B8BB69C}" srcOrd="8" destOrd="0" presId="urn:microsoft.com/office/officeart/2016/7/layout/BasicTimeline"/>
    <dgm:cxn modelId="{B2C306D9-92BC-4F1B-A1A2-55C4C189E1BB}" type="presParOf" srcId="{F2AF9DCB-D8B8-4D30-BF6D-6C931B8BB69C}" destId="{28AA0EFB-BE67-4E8C-A771-817B99E51B12}" srcOrd="0" destOrd="0" presId="urn:microsoft.com/office/officeart/2016/7/layout/BasicTimeline"/>
    <dgm:cxn modelId="{4A95BD30-2EEE-4356-8D37-488F74CB6FC0}" type="presParOf" srcId="{F2AF9DCB-D8B8-4D30-BF6D-6C931B8BB69C}" destId="{0649B61A-F573-44BC-ADEC-D9DB46BBB1CC}" srcOrd="1" destOrd="0" presId="urn:microsoft.com/office/officeart/2016/7/layout/BasicTimeline"/>
    <dgm:cxn modelId="{B56F2A91-48E4-4611-BAA8-6BFB6F074293}" type="presParOf" srcId="{0649B61A-F573-44BC-ADEC-D9DB46BBB1CC}" destId="{9F868245-83A7-4C4A-BC5F-A3C296F75E88}" srcOrd="0" destOrd="0" presId="urn:microsoft.com/office/officeart/2016/7/layout/BasicTimeline"/>
    <dgm:cxn modelId="{7B15707B-E55D-47D3-869B-191654766069}" type="presParOf" srcId="{0649B61A-F573-44BC-ADEC-D9DB46BBB1CC}" destId="{E7C27CBA-60FF-4514-A8DD-EACF94BF55A1}" srcOrd="1" destOrd="0" presId="urn:microsoft.com/office/officeart/2016/7/layout/BasicTimeline"/>
    <dgm:cxn modelId="{2999621A-58F9-4FD8-95C6-DDCBF84BA009}" type="presParOf" srcId="{F2AF9DCB-D8B8-4D30-BF6D-6C931B8BB69C}" destId="{FE5506BA-89ED-4613-B99E-FB54B324BE4A}" srcOrd="2" destOrd="0" presId="urn:microsoft.com/office/officeart/2016/7/layout/BasicTimeline"/>
    <dgm:cxn modelId="{2425AE44-69BD-4F40-8385-71A4E8115059}" type="presParOf" srcId="{F2AF9DCB-D8B8-4D30-BF6D-6C931B8BB69C}" destId="{62FDDF9C-7BFA-4D55-B1BB-7C2784FD3523}" srcOrd="3" destOrd="0" presId="urn:microsoft.com/office/officeart/2016/7/layout/BasicTimeline"/>
    <dgm:cxn modelId="{47C56CE4-A5C1-4B60-B1EB-CF593CAB8BF6}" type="presParOf" srcId="{F2AF9DCB-D8B8-4D30-BF6D-6C931B8BB69C}" destId="{ECBEF62D-04FB-4381-A199-C083540ECA8D}" srcOrd="4" destOrd="0" presId="urn:microsoft.com/office/officeart/2016/7/layout/BasicTimeline"/>
    <dgm:cxn modelId="{9F2C0586-72AA-4071-A170-75428975A6D6}" type="presParOf" srcId="{0FCE4AB0-DF95-4AE2-83D0-83EFB1F4941E}" destId="{D8E577E3-29C4-4366-9203-5F94D01E1CEF}" srcOrd="9" destOrd="0" presId="urn:microsoft.com/office/officeart/2016/7/layout/BasicTimeline"/>
    <dgm:cxn modelId="{D7DDDEF5-CE2B-4371-ADB7-F17A50C8A074}" type="presParOf" srcId="{0FCE4AB0-DF95-4AE2-83D0-83EFB1F4941E}" destId="{C86F1951-87B9-4351-8692-17078FEDCEF7}" srcOrd="10" destOrd="0" presId="urn:microsoft.com/office/officeart/2016/7/layout/BasicTimeline"/>
    <dgm:cxn modelId="{534434B5-F4BD-48A7-A864-CC0D8778CB3C}" type="presParOf" srcId="{C86F1951-87B9-4351-8692-17078FEDCEF7}" destId="{0C2A1B21-9EAB-457D-82AD-99131BBE5FB4}" srcOrd="0" destOrd="0" presId="urn:microsoft.com/office/officeart/2016/7/layout/BasicTimeline"/>
    <dgm:cxn modelId="{E313C012-8389-497F-A247-01A40ABB48B0}" type="presParOf" srcId="{C86F1951-87B9-4351-8692-17078FEDCEF7}" destId="{19C99C77-B983-4618-9029-1DA7988B34B6}" srcOrd="1" destOrd="0" presId="urn:microsoft.com/office/officeart/2016/7/layout/BasicTimeline"/>
    <dgm:cxn modelId="{B0470E3F-D9E2-4E2F-92FA-4F7D44B4EB3F}" type="presParOf" srcId="{19C99C77-B983-4618-9029-1DA7988B34B6}" destId="{3BC7CCC9-8454-4A39-82FE-B636033C200A}" srcOrd="0" destOrd="0" presId="urn:microsoft.com/office/officeart/2016/7/layout/BasicTimeline"/>
    <dgm:cxn modelId="{AF8C102B-90ED-461F-B60B-F34C622F0BCF}" type="presParOf" srcId="{19C99C77-B983-4618-9029-1DA7988B34B6}" destId="{DF1E8362-F934-4E0F-86C8-B13AD13BA329}" srcOrd="1" destOrd="0" presId="urn:microsoft.com/office/officeart/2016/7/layout/BasicTimeline"/>
    <dgm:cxn modelId="{1738C83D-406F-4985-8EB3-235586C649F7}" type="presParOf" srcId="{C86F1951-87B9-4351-8692-17078FEDCEF7}" destId="{5062575A-E09F-47D9-8E0A-AA79F1C045F9}" srcOrd="2" destOrd="0" presId="urn:microsoft.com/office/officeart/2016/7/layout/BasicTimeline"/>
    <dgm:cxn modelId="{D46E53B7-A134-40B7-BC5E-B7C6A1D4492C}" type="presParOf" srcId="{C86F1951-87B9-4351-8692-17078FEDCEF7}" destId="{6E4FEE73-CE90-4203-A522-48452F592639}" srcOrd="3" destOrd="0" presId="urn:microsoft.com/office/officeart/2016/7/layout/BasicTimeline"/>
    <dgm:cxn modelId="{BB9CA095-039D-4E78-B4DB-90B5DEA46FDF}" type="presParOf" srcId="{C86F1951-87B9-4351-8692-17078FEDCEF7}" destId="{A695E8B6-E550-4C31-BD67-2D180668B977}" srcOrd="4" destOrd="0" presId="urn:microsoft.com/office/officeart/2016/7/layout/BasicTimeline"/>
    <dgm:cxn modelId="{7B29B1E4-16B2-4398-A9AE-D28D31B1A7F7}" type="presParOf" srcId="{0FCE4AB0-DF95-4AE2-83D0-83EFB1F4941E}" destId="{C60CBDFA-348D-4878-A56E-FB747A1D9F20}" srcOrd="11" destOrd="0" presId="urn:microsoft.com/office/officeart/2016/7/layout/BasicTimeline"/>
    <dgm:cxn modelId="{F2FA3E5D-A2E3-47D2-BB90-B441E2416422}" type="presParOf" srcId="{0FCE4AB0-DF95-4AE2-83D0-83EFB1F4941E}" destId="{B0EAC2CB-7FCE-4577-9D9E-5413FE89A254}" srcOrd="12" destOrd="0" presId="urn:microsoft.com/office/officeart/2016/7/layout/BasicTimeline"/>
    <dgm:cxn modelId="{1278AD81-ED42-4035-95BC-67D9BE646439}" type="presParOf" srcId="{B0EAC2CB-7FCE-4577-9D9E-5413FE89A254}" destId="{4441D8B5-2A33-4BFE-8AF4-DDE5725C6775}" srcOrd="0" destOrd="0" presId="urn:microsoft.com/office/officeart/2016/7/layout/BasicTimeline"/>
    <dgm:cxn modelId="{438E2076-13A2-447D-BF9A-94CF1CD10772}" type="presParOf" srcId="{B0EAC2CB-7FCE-4577-9D9E-5413FE89A254}" destId="{EE2F21F7-D5A2-4EC7-8BD8-69AC57EE3C92}" srcOrd="1" destOrd="0" presId="urn:microsoft.com/office/officeart/2016/7/layout/BasicTimeline"/>
    <dgm:cxn modelId="{877036E4-C951-47CA-8270-D463E0C6905D}" type="presParOf" srcId="{EE2F21F7-D5A2-4EC7-8BD8-69AC57EE3C92}" destId="{B1A4C484-6554-46ED-BDEE-1D61D3ABE91B}" srcOrd="0" destOrd="0" presId="urn:microsoft.com/office/officeart/2016/7/layout/BasicTimeline"/>
    <dgm:cxn modelId="{B608F2CB-D30C-4993-8E64-DE3F5F3AD26B}" type="presParOf" srcId="{EE2F21F7-D5A2-4EC7-8BD8-69AC57EE3C92}" destId="{C49A8C48-AB49-4CF7-A31D-BA0529CB94BA}" srcOrd="1" destOrd="0" presId="urn:microsoft.com/office/officeart/2016/7/layout/BasicTimeline"/>
    <dgm:cxn modelId="{36EB4419-C5CE-4D48-B242-2DBA0B06703E}" type="presParOf" srcId="{B0EAC2CB-7FCE-4577-9D9E-5413FE89A254}" destId="{853AE06B-D5DE-4793-B16A-583640BAABD2}" srcOrd="2" destOrd="0" presId="urn:microsoft.com/office/officeart/2016/7/layout/BasicTimeline"/>
    <dgm:cxn modelId="{03D319BE-B8A9-48FD-8A9E-8473BF65B1FF}" type="presParOf" srcId="{B0EAC2CB-7FCE-4577-9D9E-5413FE89A254}" destId="{0461B12A-E964-4111-ACDB-D656E3977C07}" srcOrd="3" destOrd="0" presId="urn:microsoft.com/office/officeart/2016/7/layout/BasicTimeline"/>
    <dgm:cxn modelId="{C6C1CF9F-2EF3-42FF-890F-DD6A4C5D2CE3}" type="presParOf" srcId="{B0EAC2CB-7FCE-4577-9D9E-5413FE89A254}" destId="{C0524277-F9DF-4E89-A505-62C687C0E57B}"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B6239-2494-45EF-BF8A-339C11FB9658}">
      <dsp:nvSpPr>
        <dsp:cNvPr id="0" name=""/>
        <dsp:cNvSpPr/>
      </dsp:nvSpPr>
      <dsp:spPr>
        <a:xfrm>
          <a:off x="0" y="2176233"/>
          <a:ext cx="9812421" cy="0"/>
        </a:xfrm>
        <a:prstGeom prst="line">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tailEnd type="triangle" w="lg" len="lg"/>
        </a:ln>
        <a:effectLst/>
      </dsp:spPr>
      <dsp:style>
        <a:lnRef idx="1">
          <a:scrgbClr r="0" g="0" b="0"/>
        </a:lnRef>
        <a:fillRef idx="1">
          <a:scrgbClr r="0" g="0" b="0"/>
        </a:fillRef>
        <a:effectRef idx="0">
          <a:scrgbClr r="0" g="0" b="0"/>
        </a:effectRef>
        <a:fontRef idx="minor"/>
      </dsp:style>
    </dsp:sp>
    <dsp:sp modelId="{7E8E2C60-A5EF-4D18-B435-81ABA1DEBA93}">
      <dsp:nvSpPr>
        <dsp:cNvPr id="0" name=""/>
        <dsp:cNvSpPr/>
      </dsp:nvSpPr>
      <dsp:spPr>
        <a:xfrm>
          <a:off x="132908" y="2337274"/>
          <a:ext cx="1926837" cy="491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latin typeface="Calibri" panose="020F0502020204030204" pitchFamily="34" charset="0"/>
              <a:cs typeface="Calibri" panose="020F0502020204030204" pitchFamily="34" charset="0"/>
            </a:rPr>
            <a:t>May </a:t>
          </a:r>
        </a:p>
      </dsp:txBody>
      <dsp:txXfrm>
        <a:off x="132908" y="2337274"/>
        <a:ext cx="1926837" cy="491828"/>
      </dsp:txXfrm>
    </dsp:sp>
    <dsp:sp modelId="{463E7FDC-8516-453E-A64F-772A0F814099}">
      <dsp:nvSpPr>
        <dsp:cNvPr id="0" name=""/>
        <dsp:cNvSpPr/>
      </dsp:nvSpPr>
      <dsp:spPr>
        <a:xfrm>
          <a:off x="1533" y="607169"/>
          <a:ext cx="2189588" cy="742095"/>
        </a:xfrm>
        <a:prstGeom prst="round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Updated Clinical Practice Guidelines </a:t>
          </a:r>
        </a:p>
      </dsp:txBody>
      <dsp:txXfrm>
        <a:off x="37759" y="643395"/>
        <a:ext cx="2117136" cy="669643"/>
      </dsp:txXfrm>
    </dsp:sp>
    <dsp:sp modelId="{D26CE46B-D4A0-4150-B0AC-FA54E55B496D}">
      <dsp:nvSpPr>
        <dsp:cNvPr id="0" name=""/>
        <dsp:cNvSpPr/>
      </dsp:nvSpPr>
      <dsp:spPr>
        <a:xfrm>
          <a:off x="1096327" y="1349264"/>
          <a:ext cx="0" cy="826968"/>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8D5D3B3-5865-4E5C-9609-398CE2C279F5}">
      <dsp:nvSpPr>
        <dsp:cNvPr id="0" name=""/>
        <dsp:cNvSpPr/>
      </dsp:nvSpPr>
      <dsp:spPr>
        <a:xfrm>
          <a:off x="1402869" y="1523363"/>
          <a:ext cx="1926837" cy="491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b="1" kern="1200">
              <a:latin typeface="Calibri" panose="020F0502020204030204" pitchFamily="34" charset="0"/>
              <a:ea typeface="+mn-ea"/>
              <a:cs typeface="Calibri" panose="020F0502020204030204" pitchFamily="34" charset="0"/>
            </a:rPr>
            <a:t>June</a:t>
          </a:r>
        </a:p>
      </dsp:txBody>
      <dsp:txXfrm>
        <a:off x="1402869" y="1523363"/>
        <a:ext cx="1926837" cy="491828"/>
      </dsp:txXfrm>
    </dsp:sp>
    <dsp:sp modelId="{2A2500DB-E56D-4A60-81A2-5D77C59458C6}">
      <dsp:nvSpPr>
        <dsp:cNvPr id="0" name=""/>
        <dsp:cNvSpPr/>
      </dsp:nvSpPr>
      <dsp:spPr>
        <a:xfrm>
          <a:off x="1063683" y="2143589"/>
          <a:ext cx="65286" cy="65286"/>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1C710FB8-C8DE-4ECA-B35A-52228B118796}">
      <dsp:nvSpPr>
        <dsp:cNvPr id="0" name=""/>
        <dsp:cNvSpPr/>
      </dsp:nvSpPr>
      <dsp:spPr>
        <a:xfrm>
          <a:off x="1271494" y="3003201"/>
          <a:ext cx="2189588" cy="742095"/>
        </a:xfrm>
        <a:prstGeom prst="round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Online training modules available </a:t>
          </a:r>
        </a:p>
      </dsp:txBody>
      <dsp:txXfrm>
        <a:off x="1307720" y="3039427"/>
        <a:ext cx="2117136" cy="669643"/>
      </dsp:txXfrm>
    </dsp:sp>
    <dsp:sp modelId="{021F4090-8A87-4FB3-BB68-23DE42A327DF}">
      <dsp:nvSpPr>
        <dsp:cNvPr id="0" name=""/>
        <dsp:cNvSpPr/>
      </dsp:nvSpPr>
      <dsp:spPr>
        <a:xfrm>
          <a:off x="2366288" y="2176232"/>
          <a:ext cx="0" cy="826968"/>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C398B67-96D3-48C8-AF5C-6AC8DAE1F1DA}">
      <dsp:nvSpPr>
        <dsp:cNvPr id="0" name=""/>
        <dsp:cNvSpPr/>
      </dsp:nvSpPr>
      <dsp:spPr>
        <a:xfrm>
          <a:off x="2672830" y="2337274"/>
          <a:ext cx="1926837" cy="491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endParaRPr lang="en-US" sz="1400" kern="1200">
            <a:latin typeface="Calibri" panose="020F0502020204030204" pitchFamily="34" charset="0"/>
            <a:cs typeface="Calibri" panose="020F0502020204030204" pitchFamily="34" charset="0"/>
          </a:endParaRPr>
        </a:p>
      </dsp:txBody>
      <dsp:txXfrm>
        <a:off x="2672830" y="2337274"/>
        <a:ext cx="1926837" cy="491828"/>
      </dsp:txXfrm>
    </dsp:sp>
    <dsp:sp modelId="{C21E14C9-8CF3-440E-981B-851799AB39D4}">
      <dsp:nvSpPr>
        <dsp:cNvPr id="0" name=""/>
        <dsp:cNvSpPr/>
      </dsp:nvSpPr>
      <dsp:spPr>
        <a:xfrm>
          <a:off x="2333644" y="2143589"/>
          <a:ext cx="65286" cy="65286"/>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AF67C4FF-351F-49D4-A860-43F9DA6A6307}">
      <dsp:nvSpPr>
        <dsp:cNvPr id="0" name=""/>
        <dsp:cNvSpPr/>
      </dsp:nvSpPr>
      <dsp:spPr>
        <a:xfrm>
          <a:off x="2541455" y="537597"/>
          <a:ext cx="2189588" cy="811666"/>
        </a:xfrm>
        <a:prstGeom prst="round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ea typeface="+mn-ea"/>
              <a:cs typeface="Calibri" panose="020F0502020204030204" pitchFamily="34" charset="0"/>
            </a:rPr>
            <a:t>Public campaign</a:t>
          </a:r>
          <a:r>
            <a:rPr lang="en-US" sz="1200" kern="1200">
              <a:latin typeface="Calibri" panose="020F0502020204030204" pitchFamily="34" charset="0"/>
              <a:cs typeface="Calibri" panose="020F0502020204030204" pitchFamily="34" charset="0"/>
            </a:rPr>
            <a:t> and resources for participants released</a:t>
          </a:r>
        </a:p>
      </dsp:txBody>
      <dsp:txXfrm>
        <a:off x="2581077" y="577219"/>
        <a:ext cx="2110344" cy="732422"/>
      </dsp:txXfrm>
    </dsp:sp>
    <dsp:sp modelId="{70768EEF-320D-42CB-B634-DA49761DA3EC}">
      <dsp:nvSpPr>
        <dsp:cNvPr id="0" name=""/>
        <dsp:cNvSpPr/>
      </dsp:nvSpPr>
      <dsp:spPr>
        <a:xfrm>
          <a:off x="3636249" y="1349264"/>
          <a:ext cx="0" cy="826968"/>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8AF959E-2114-444F-A61D-79688320E1CF}">
      <dsp:nvSpPr>
        <dsp:cNvPr id="0" name=""/>
        <dsp:cNvSpPr/>
      </dsp:nvSpPr>
      <dsp:spPr>
        <a:xfrm>
          <a:off x="3942791" y="1523363"/>
          <a:ext cx="1926837" cy="491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latin typeface="Calibri" panose="020F0502020204030204" pitchFamily="34" charset="0"/>
              <a:cs typeface="Calibri" panose="020F0502020204030204" pitchFamily="34" charset="0"/>
            </a:rPr>
            <a:t>July</a:t>
          </a:r>
        </a:p>
      </dsp:txBody>
      <dsp:txXfrm>
        <a:off x="3942791" y="1523363"/>
        <a:ext cx="1926837" cy="491828"/>
      </dsp:txXfrm>
    </dsp:sp>
    <dsp:sp modelId="{5F85590A-D95F-4EDA-A0C6-E7FDF0725561}">
      <dsp:nvSpPr>
        <dsp:cNvPr id="0" name=""/>
        <dsp:cNvSpPr/>
      </dsp:nvSpPr>
      <dsp:spPr>
        <a:xfrm>
          <a:off x="3603605" y="2143589"/>
          <a:ext cx="65286" cy="65286"/>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AC303E67-DB6F-4571-8316-988097BBCBA2}">
      <dsp:nvSpPr>
        <dsp:cNvPr id="0" name=""/>
        <dsp:cNvSpPr/>
      </dsp:nvSpPr>
      <dsp:spPr>
        <a:xfrm>
          <a:off x="3811416" y="3003201"/>
          <a:ext cx="2189588" cy="742095"/>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GO LIVE – HPV Primary Screening</a:t>
          </a:r>
        </a:p>
      </dsp:txBody>
      <dsp:txXfrm>
        <a:off x="3847642" y="3039427"/>
        <a:ext cx="2117136" cy="669643"/>
      </dsp:txXfrm>
    </dsp:sp>
    <dsp:sp modelId="{B6CC35A2-C0A6-451D-949C-55CC067EE5BE}">
      <dsp:nvSpPr>
        <dsp:cNvPr id="0" name=""/>
        <dsp:cNvSpPr/>
      </dsp:nvSpPr>
      <dsp:spPr>
        <a:xfrm>
          <a:off x="4906210" y="2176232"/>
          <a:ext cx="0" cy="826968"/>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8AA0EFB-BE67-4E8C-A771-817B99E51B12}">
      <dsp:nvSpPr>
        <dsp:cNvPr id="0" name=""/>
        <dsp:cNvSpPr/>
      </dsp:nvSpPr>
      <dsp:spPr>
        <a:xfrm>
          <a:off x="5212752" y="2337274"/>
          <a:ext cx="1926837" cy="491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 </a:t>
          </a:r>
        </a:p>
      </dsp:txBody>
      <dsp:txXfrm>
        <a:off x="5212752" y="2337274"/>
        <a:ext cx="1926837" cy="491828"/>
      </dsp:txXfrm>
    </dsp:sp>
    <dsp:sp modelId="{A37E6522-1A47-43B6-9741-380509FEBEAF}">
      <dsp:nvSpPr>
        <dsp:cNvPr id="0" name=""/>
        <dsp:cNvSpPr/>
      </dsp:nvSpPr>
      <dsp:spPr>
        <a:xfrm>
          <a:off x="4873567" y="2143589"/>
          <a:ext cx="65286" cy="65286"/>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9F868245-83A7-4C4A-BC5F-A3C296F75E88}">
      <dsp:nvSpPr>
        <dsp:cNvPr id="0" name=""/>
        <dsp:cNvSpPr/>
      </dsp:nvSpPr>
      <dsp:spPr>
        <a:xfrm>
          <a:off x="5081377" y="607169"/>
          <a:ext cx="2189588" cy="742095"/>
        </a:xfrm>
        <a:prstGeom prst="round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Colposcopy Clinics delivering HPV Primary Screening </a:t>
          </a:r>
        </a:p>
      </dsp:txBody>
      <dsp:txXfrm>
        <a:off x="5117603" y="643395"/>
        <a:ext cx="2117136" cy="669643"/>
      </dsp:txXfrm>
    </dsp:sp>
    <dsp:sp modelId="{FE5506BA-89ED-4613-B99E-FB54B324BE4A}">
      <dsp:nvSpPr>
        <dsp:cNvPr id="0" name=""/>
        <dsp:cNvSpPr/>
      </dsp:nvSpPr>
      <dsp:spPr>
        <a:xfrm>
          <a:off x="6176171" y="1349264"/>
          <a:ext cx="0" cy="826968"/>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C2A1B21-9EAB-457D-82AD-99131BBE5FB4}">
      <dsp:nvSpPr>
        <dsp:cNvPr id="0" name=""/>
        <dsp:cNvSpPr/>
      </dsp:nvSpPr>
      <dsp:spPr>
        <a:xfrm>
          <a:off x="6482713" y="1523363"/>
          <a:ext cx="1926837" cy="491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 </a:t>
          </a:r>
        </a:p>
      </dsp:txBody>
      <dsp:txXfrm>
        <a:off x="6482713" y="1523363"/>
        <a:ext cx="1926837" cy="491828"/>
      </dsp:txXfrm>
    </dsp:sp>
    <dsp:sp modelId="{62FDDF9C-7BFA-4D55-B1BB-7C2784FD3523}">
      <dsp:nvSpPr>
        <dsp:cNvPr id="0" name=""/>
        <dsp:cNvSpPr/>
      </dsp:nvSpPr>
      <dsp:spPr>
        <a:xfrm>
          <a:off x="6143528" y="2143589"/>
          <a:ext cx="65286" cy="65286"/>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3BC7CCC9-8454-4A39-82FE-B636033C200A}">
      <dsp:nvSpPr>
        <dsp:cNvPr id="0" name=""/>
        <dsp:cNvSpPr/>
      </dsp:nvSpPr>
      <dsp:spPr>
        <a:xfrm>
          <a:off x="6351338" y="3003201"/>
          <a:ext cx="2189588" cy="742095"/>
        </a:xfrm>
        <a:prstGeom prst="round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New NCSP Register in use</a:t>
          </a:r>
        </a:p>
      </dsp:txBody>
      <dsp:txXfrm>
        <a:off x="6387564" y="3039427"/>
        <a:ext cx="2117136" cy="669643"/>
      </dsp:txXfrm>
    </dsp:sp>
    <dsp:sp modelId="{5062575A-E09F-47D9-8E0A-AA79F1C045F9}">
      <dsp:nvSpPr>
        <dsp:cNvPr id="0" name=""/>
        <dsp:cNvSpPr/>
      </dsp:nvSpPr>
      <dsp:spPr>
        <a:xfrm>
          <a:off x="7446132" y="2176232"/>
          <a:ext cx="0" cy="826968"/>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441D8B5-2A33-4BFE-8AF4-DDE5725C6775}">
      <dsp:nvSpPr>
        <dsp:cNvPr id="0" name=""/>
        <dsp:cNvSpPr/>
      </dsp:nvSpPr>
      <dsp:spPr>
        <a:xfrm>
          <a:off x="7752675" y="2337274"/>
          <a:ext cx="1926837" cy="491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endParaRPr lang="en-NZ" sz="1400" kern="1200"/>
        </a:p>
      </dsp:txBody>
      <dsp:txXfrm>
        <a:off x="7752675" y="2337274"/>
        <a:ext cx="1926837" cy="491828"/>
      </dsp:txXfrm>
    </dsp:sp>
    <dsp:sp modelId="{6E4FEE73-CE90-4203-A522-48452F592639}">
      <dsp:nvSpPr>
        <dsp:cNvPr id="0" name=""/>
        <dsp:cNvSpPr/>
      </dsp:nvSpPr>
      <dsp:spPr>
        <a:xfrm>
          <a:off x="7413489" y="2143589"/>
          <a:ext cx="65286" cy="65286"/>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B1A4C484-6554-46ED-BDEE-1D61D3ABE91B}">
      <dsp:nvSpPr>
        <dsp:cNvPr id="0" name=""/>
        <dsp:cNvSpPr/>
      </dsp:nvSpPr>
      <dsp:spPr>
        <a:xfrm>
          <a:off x="7621299" y="607169"/>
          <a:ext cx="2189588" cy="742095"/>
        </a:xfrm>
        <a:prstGeom prst="round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Laboratories processing HPV test</a:t>
          </a:r>
          <a:endParaRPr lang="en-NZ" sz="1200" kern="1200"/>
        </a:p>
      </dsp:txBody>
      <dsp:txXfrm>
        <a:off x="7657525" y="643395"/>
        <a:ext cx="2117136" cy="669643"/>
      </dsp:txXfrm>
    </dsp:sp>
    <dsp:sp modelId="{853AE06B-D5DE-4793-B16A-583640BAABD2}">
      <dsp:nvSpPr>
        <dsp:cNvPr id="0" name=""/>
        <dsp:cNvSpPr/>
      </dsp:nvSpPr>
      <dsp:spPr>
        <a:xfrm>
          <a:off x="8716093" y="1349264"/>
          <a:ext cx="0" cy="826968"/>
        </a:xfrm>
        <a:prstGeom prst="line">
          <a:avLst/>
        </a:prstGeom>
        <a:noFill/>
        <a:ln w="9525"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461B12A-E964-4111-ACDB-D656E3977C07}">
      <dsp:nvSpPr>
        <dsp:cNvPr id="0" name=""/>
        <dsp:cNvSpPr/>
      </dsp:nvSpPr>
      <dsp:spPr>
        <a:xfrm>
          <a:off x="8683450" y="2143589"/>
          <a:ext cx="65286" cy="65286"/>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787" cy="496967"/>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sz="quarter" idx="1"/>
          </p:nvPr>
        </p:nvSpPr>
        <p:spPr>
          <a:xfrm>
            <a:off x="3855838" y="1"/>
            <a:ext cx="2949787" cy="496967"/>
          </a:xfrm>
          <a:prstGeom prst="rect">
            <a:avLst/>
          </a:prstGeom>
        </p:spPr>
        <p:txBody>
          <a:bodyPr vert="horz" lIns="91430" tIns="45715" rIns="91430" bIns="45715" rtlCol="0"/>
          <a:lstStyle>
            <a:lvl1pPr algn="r">
              <a:defRPr sz="1200"/>
            </a:lvl1pPr>
          </a:lstStyle>
          <a:p>
            <a:fld id="{AE3E87CC-FEDD-A946-B73A-16BE6B0C3861}" type="datetimeFigureOut">
              <a:rPr lang="en-US" smtClean="0"/>
              <a:t>4/5/2023</a:t>
            </a:fld>
            <a:endParaRPr lang="en-US"/>
          </a:p>
        </p:txBody>
      </p:sp>
      <p:sp>
        <p:nvSpPr>
          <p:cNvPr id="4" name="Footer Placeholder 3"/>
          <p:cNvSpPr>
            <a:spLocks noGrp="1"/>
          </p:cNvSpPr>
          <p:nvPr>
            <p:ph type="ftr" sz="quarter" idx="2"/>
          </p:nvPr>
        </p:nvSpPr>
        <p:spPr>
          <a:xfrm>
            <a:off x="0" y="9440647"/>
            <a:ext cx="2949787" cy="496967"/>
          </a:xfrm>
          <a:prstGeom prst="rect">
            <a:avLst/>
          </a:prstGeom>
        </p:spPr>
        <p:txBody>
          <a:bodyPr vert="horz" lIns="91430" tIns="45715" rIns="91430"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855838" y="9440647"/>
            <a:ext cx="2949787" cy="496967"/>
          </a:xfrm>
          <a:prstGeom prst="rect">
            <a:avLst/>
          </a:prstGeom>
        </p:spPr>
        <p:txBody>
          <a:bodyPr vert="horz" lIns="91430" tIns="45715" rIns="91430" bIns="45715" rtlCol="0" anchor="b"/>
          <a:lstStyle>
            <a:lvl1pPr algn="r">
              <a:defRPr sz="1200"/>
            </a:lvl1pPr>
          </a:lstStyle>
          <a:p>
            <a:fld id="{5124A7B1-29AF-3D4F-88F3-2FCFE6693080}" type="slidenum">
              <a:rPr lang="en-US" smtClean="0"/>
              <a:t>‹#›</a:t>
            </a:fld>
            <a:endParaRPr lang="en-US"/>
          </a:p>
        </p:txBody>
      </p:sp>
    </p:spTree>
    <p:extLst>
      <p:ext uri="{BB962C8B-B14F-4D97-AF65-F5344CB8AC3E}">
        <p14:creationId xmlns:p14="http://schemas.microsoft.com/office/powerpoint/2010/main" val="11869434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787" cy="496967"/>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55838" y="1"/>
            <a:ext cx="2949787" cy="496967"/>
          </a:xfrm>
          <a:prstGeom prst="rect">
            <a:avLst/>
          </a:prstGeom>
        </p:spPr>
        <p:txBody>
          <a:bodyPr vert="horz" lIns="91430" tIns="45715" rIns="91430" bIns="45715" rtlCol="0"/>
          <a:lstStyle>
            <a:lvl1pPr algn="r">
              <a:defRPr sz="1200"/>
            </a:lvl1pPr>
          </a:lstStyle>
          <a:p>
            <a:fld id="{D3DABD31-72A7-AB47-8323-2B96834DAB6C}" type="datetimeFigureOut">
              <a:rPr lang="en-US" smtClean="0"/>
              <a:t>4/5/2023</a:t>
            </a:fld>
            <a:endParaRPr lang="en-US"/>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30" tIns="45715" rIns="91430"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0647"/>
            <a:ext cx="2949787" cy="496967"/>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7"/>
            <a:ext cx="2949787" cy="496967"/>
          </a:xfrm>
          <a:prstGeom prst="rect">
            <a:avLst/>
          </a:prstGeom>
        </p:spPr>
        <p:txBody>
          <a:bodyPr vert="horz" lIns="91430" tIns="45715" rIns="91430" bIns="45715" rtlCol="0" anchor="b"/>
          <a:lstStyle>
            <a:lvl1pPr algn="r">
              <a:defRPr sz="1200"/>
            </a:lvl1pPr>
          </a:lstStyle>
          <a:p>
            <a:fld id="{46AEB0B0-003B-004F-86EC-76A6EA231633}" type="slidenum">
              <a:rPr lang="en-US" smtClean="0"/>
              <a:t>‹#›</a:t>
            </a:fld>
            <a:endParaRPr lang="en-US"/>
          </a:p>
        </p:txBody>
      </p:sp>
    </p:spTree>
    <p:extLst>
      <p:ext uri="{BB962C8B-B14F-4D97-AF65-F5344CB8AC3E}">
        <p14:creationId xmlns:p14="http://schemas.microsoft.com/office/powerpoint/2010/main" val="16825576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nsu.govt.nz/health-professionals/national-cervical-screening-programme/ncsp-workforce/screening-support-service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1173" indent="-331173">
              <a:lnSpc>
                <a:spcPct val="107000"/>
              </a:lnSpc>
              <a:spcAft>
                <a:spcPts val="800"/>
              </a:spcAft>
              <a:buFontTx/>
              <a:buChar char="-"/>
            </a:pPr>
            <a:endParaRPr lang="en-NZ"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6AEB0B0-003B-004F-86EC-76A6EA231633}" type="slidenum">
              <a:rPr lang="en-US" smtClean="0"/>
              <a:t>1</a:t>
            </a:fld>
            <a:endParaRPr lang="en-US"/>
          </a:p>
        </p:txBody>
      </p:sp>
    </p:spTree>
    <p:extLst>
      <p:ext uri="{BB962C8B-B14F-4D97-AF65-F5344CB8AC3E}">
        <p14:creationId xmlns:p14="http://schemas.microsoft.com/office/powerpoint/2010/main" val="1603620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12</a:t>
            </a:fld>
            <a:endParaRPr lang="en-US"/>
          </a:p>
        </p:txBody>
      </p:sp>
    </p:spTree>
    <p:extLst>
      <p:ext uri="{BB962C8B-B14F-4D97-AF65-F5344CB8AC3E}">
        <p14:creationId xmlns:p14="http://schemas.microsoft.com/office/powerpoint/2010/main" val="4094390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13</a:t>
            </a:fld>
            <a:endParaRPr lang="en-US"/>
          </a:p>
        </p:txBody>
      </p:sp>
    </p:spTree>
    <p:extLst>
      <p:ext uri="{BB962C8B-B14F-4D97-AF65-F5344CB8AC3E}">
        <p14:creationId xmlns:p14="http://schemas.microsoft.com/office/powerpoint/2010/main" val="8817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6"/>
              </a:buClr>
            </a:pPr>
            <a:r>
              <a:rPr lang="en-NZ">
                <a:latin typeface="Calibri" panose="020F0502020204030204" pitchFamily="34" charset="0"/>
                <a:cs typeface="Calibri" panose="020F0502020204030204" pitchFamily="34" charset="0"/>
              </a:rPr>
              <a:t>The change to HPV Primary Screening means there will be a new screening method that tests for HPV which is the virus that causes &gt;95% of cervical cancers. There is international evidence and modelling using New Zealand data that predicts HPV screening will reduce the incidence of cervical cancer in BOTH vaccinated and unvaccinated participants.  The new test is not the same as the current test, as cytology screening looks for cell changes where as the HPV test looks for the presence of the virus.  it’s important to note that with the transition,  HPV screening will not be appropriate for everyone, some participants will still require cytology screening if under surveillance, needing a test of cure or those who are clinically indicated. </a:t>
            </a:r>
          </a:p>
        </p:txBody>
      </p:sp>
      <p:sp>
        <p:nvSpPr>
          <p:cNvPr id="4" name="Slide Number Placeholder 3"/>
          <p:cNvSpPr>
            <a:spLocks noGrp="1"/>
          </p:cNvSpPr>
          <p:nvPr>
            <p:ph type="sldNum" sz="quarter" idx="5"/>
          </p:nvPr>
        </p:nvSpPr>
        <p:spPr/>
        <p:txBody>
          <a:bodyPr/>
          <a:lstStyle/>
          <a:p>
            <a:fld id="{46AEB0B0-003B-004F-86EC-76A6EA231633}" type="slidenum">
              <a:rPr lang="en-US" smtClean="0"/>
              <a:t>14</a:t>
            </a:fld>
            <a:endParaRPr lang="en-US"/>
          </a:p>
        </p:txBody>
      </p:sp>
    </p:spTree>
    <p:extLst>
      <p:ext uri="{BB962C8B-B14F-4D97-AF65-F5344CB8AC3E}">
        <p14:creationId xmlns:p14="http://schemas.microsoft.com/office/powerpoint/2010/main" val="3813264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200">
                <a:solidFill>
                  <a:srgbClr val="09050A"/>
                </a:solidFill>
                <a:highlight>
                  <a:srgbClr val="FFFF00"/>
                </a:highlight>
                <a:latin typeface="+mn-lt"/>
                <a:cs typeface="Calibri"/>
              </a:rPr>
              <a:t>so will be able to notify those who have never been screened.  </a:t>
            </a:r>
          </a:p>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15</a:t>
            </a:fld>
            <a:endParaRPr lang="en-US"/>
          </a:p>
        </p:txBody>
      </p:sp>
    </p:spTree>
    <p:extLst>
      <p:ext uri="{BB962C8B-B14F-4D97-AF65-F5344CB8AC3E}">
        <p14:creationId xmlns:p14="http://schemas.microsoft.com/office/powerpoint/2010/main" val="3841889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1" indent="-171431">
              <a:buFont typeface="Arial" panose="020B0604020202020204" pitchFamily="34" charset="0"/>
              <a:buChar char="•"/>
            </a:pPr>
            <a:r>
              <a:rPr lang="en-NZ"/>
              <a:t>80% of sexually active adults will contract HPV in their lifetimes. Four out of five of us</a:t>
            </a:r>
          </a:p>
          <a:p>
            <a:pPr marL="171431" indent="-171431">
              <a:buFont typeface="Arial" panose="020B0604020202020204" pitchFamily="34" charset="0"/>
              <a:buChar char="•"/>
            </a:pPr>
            <a:r>
              <a:rPr lang="en-NZ"/>
              <a:t>Usually, there are no symptoms</a:t>
            </a:r>
          </a:p>
          <a:p>
            <a:pPr marL="171431" indent="-171431">
              <a:buFont typeface="Arial" panose="020B0604020202020204" pitchFamily="34" charset="0"/>
              <a:buChar char="•"/>
            </a:pPr>
            <a:r>
              <a:rPr lang="en-NZ"/>
              <a:t>For most people your immune system clears the infection within two years </a:t>
            </a:r>
          </a:p>
          <a:p>
            <a:pPr marL="171431" indent="-171431">
              <a:buFont typeface="Arial" panose="020B0604020202020204" pitchFamily="34" charset="0"/>
              <a:buChar char="•"/>
            </a:pPr>
            <a:r>
              <a:rPr lang="en-NZ"/>
              <a:t>So you may never know you have had it</a:t>
            </a:r>
          </a:p>
          <a:p>
            <a:pPr marL="171431" indent="-171431">
              <a:buFont typeface="Arial" panose="020B0604020202020204" pitchFamily="34" charset="0"/>
              <a:buChar char="•"/>
            </a:pPr>
            <a:r>
              <a:rPr lang="en-NZ"/>
              <a:t>No treatment for it … other than the body’s immune system</a:t>
            </a:r>
          </a:p>
          <a:p>
            <a:endParaRPr lang="en-NZ"/>
          </a:p>
          <a:p>
            <a:r>
              <a:rPr lang="en-NZ"/>
              <a:t>Feedback we have had from frontline screen takers is that women in same-sex relationships often believe they won’t get HPV... This is not so ... They could have contracted it in past relationships ... They don’t know the sexual history of their current partners.,... They ARE at risk</a:t>
            </a:r>
          </a:p>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16</a:t>
            </a:fld>
            <a:endParaRPr lang="en-US"/>
          </a:p>
        </p:txBody>
      </p:sp>
    </p:spTree>
    <p:extLst>
      <p:ext uri="{BB962C8B-B14F-4D97-AF65-F5344CB8AC3E}">
        <p14:creationId xmlns:p14="http://schemas.microsoft.com/office/powerpoint/2010/main" val="3412500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a:t>This diagram shows how HPV Primary Screening intervenes at an earlier point</a:t>
            </a:r>
          </a:p>
          <a:p>
            <a:endParaRPr lang="mi-NZ"/>
          </a:p>
          <a:p>
            <a:endParaRPr lang="mi-NZ">
              <a:cs typeface="Calibri"/>
            </a:endParaRPr>
          </a:p>
          <a:p>
            <a:endParaRPr lang="mi-NZ"/>
          </a:p>
        </p:txBody>
      </p:sp>
      <p:sp>
        <p:nvSpPr>
          <p:cNvPr id="4" name="Slide Number Placeholder 3"/>
          <p:cNvSpPr>
            <a:spLocks noGrp="1"/>
          </p:cNvSpPr>
          <p:nvPr>
            <p:ph type="sldNum" sz="quarter" idx="5"/>
          </p:nvPr>
        </p:nvSpPr>
        <p:spPr/>
        <p:txBody>
          <a:bodyPr/>
          <a:lstStyle/>
          <a:p>
            <a:fld id="{3A33615E-BA7F-4DED-8404-0D96E2B94672}" type="slidenum">
              <a:rPr lang="en-NZ" smtClean="0"/>
              <a:t>19</a:t>
            </a:fld>
            <a:endParaRPr lang="en-NZ"/>
          </a:p>
        </p:txBody>
      </p:sp>
    </p:spTree>
    <p:extLst>
      <p:ext uri="{BB962C8B-B14F-4D97-AF65-F5344CB8AC3E}">
        <p14:creationId xmlns:p14="http://schemas.microsoft.com/office/powerpoint/2010/main" val="295085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ltLang="en-US" b="1">
                <a:latin typeface="Calibri"/>
                <a:cs typeface="Calibri"/>
              </a:rPr>
              <a:t>Key change – and message - participant has choices.</a:t>
            </a:r>
          </a:p>
          <a:p>
            <a:r>
              <a:rPr lang="en-NZ"/>
              <a:t>If a wāhine chooses to have a speculum taken LBC test for their primary screening test, </a:t>
            </a:r>
            <a:r>
              <a:rPr lang="en-NZ" b="1"/>
              <a:t>the sample will be tested first for HPV. </a:t>
            </a:r>
          </a:p>
          <a:p>
            <a:r>
              <a:rPr lang="en-NZ" b="1"/>
              <a:t>If the test is positive, cytology will also be reported using the same sample. In that case the participant does not have to return for a second test. </a:t>
            </a:r>
            <a:endParaRPr lang="en-NZ" b="1">
              <a:cs typeface="Calibri"/>
            </a:endParaRPr>
          </a:p>
          <a:p>
            <a:endParaRPr lang="en-NZ"/>
          </a:p>
          <a:p>
            <a:endParaRPr lang="en-NZ">
              <a:cs typeface="Calibri"/>
            </a:endParaRPr>
          </a:p>
          <a:p>
            <a:endParaRPr lang="en-NZ"/>
          </a:p>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20</a:t>
            </a:fld>
            <a:endParaRPr lang="en-US"/>
          </a:p>
        </p:txBody>
      </p:sp>
    </p:spTree>
    <p:extLst>
      <p:ext uri="{BB962C8B-B14F-4D97-AF65-F5344CB8AC3E}">
        <p14:creationId xmlns:p14="http://schemas.microsoft.com/office/powerpoint/2010/main" val="1364045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19" indent="-285719">
              <a:buClr>
                <a:schemeClr val="accent6"/>
              </a:buClr>
              <a:buFont typeface="Arial" panose="020B0604020202020204" pitchFamily="34" charset="0"/>
              <a:buChar char="•"/>
            </a:pPr>
            <a:r>
              <a:rPr lang="en-NZ" b="1"/>
              <a:t>Clinical oversight for self testing  </a:t>
            </a:r>
            <a:r>
              <a:rPr lang="en-NZ"/>
              <a:t>- health professional is responsible for:</a:t>
            </a:r>
            <a:br>
              <a:rPr lang="en-NZ"/>
            </a:br>
            <a:r>
              <a:rPr lang="en-NZ"/>
              <a:t>•             Advice + informed consent </a:t>
            </a:r>
            <a:br>
              <a:rPr lang="en-NZ"/>
            </a:br>
            <a:r>
              <a:rPr lang="en-NZ"/>
              <a:t>•             Providing the test kit to the participant / coordinating getting it back - cannot send out tests centrally</a:t>
            </a:r>
            <a:br>
              <a:rPr lang="en-NZ"/>
            </a:br>
            <a:r>
              <a:rPr lang="en-NZ"/>
              <a:t>•             Ensuring Quality Assurance requirements are met (labelling /date etc) </a:t>
            </a:r>
            <a:br>
              <a:rPr lang="en-NZ"/>
            </a:br>
            <a:r>
              <a:rPr lang="en-NZ"/>
              <a:t>•             </a:t>
            </a:r>
            <a:r>
              <a:rPr lang="en-NZ" b="1"/>
              <a:t>Ensuring the correct lab request information is completed</a:t>
            </a:r>
            <a:br>
              <a:rPr lang="en-NZ"/>
            </a:br>
            <a:r>
              <a:rPr lang="en-NZ"/>
              <a:t>•             Ensuring the participant is told of the test result </a:t>
            </a:r>
            <a:br>
              <a:rPr lang="en-NZ"/>
            </a:br>
            <a:r>
              <a:rPr lang="en-NZ"/>
              <a:t>•             The result is followed up and the next steps / referrals are completed as needed</a:t>
            </a:r>
            <a:br>
              <a:rPr lang="en-NZ"/>
            </a:br>
            <a:br>
              <a:rPr lang="en-NZ"/>
            </a:br>
            <a:endParaRPr lang="en-NZ">
              <a:latin typeface="Calibri" panose="020F0502020204030204" pitchFamily="34" charset="0"/>
              <a:cs typeface="Calibri" panose="020F0502020204030204" pitchFamily="34" charset="0"/>
            </a:endParaRPr>
          </a:p>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21</a:t>
            </a:fld>
            <a:endParaRPr lang="en-US"/>
          </a:p>
        </p:txBody>
      </p:sp>
    </p:spTree>
    <p:extLst>
      <p:ext uri="{BB962C8B-B14F-4D97-AF65-F5344CB8AC3E}">
        <p14:creationId xmlns:p14="http://schemas.microsoft.com/office/powerpoint/2010/main" val="2589419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23</a:t>
            </a:fld>
            <a:endParaRPr lang="en-US"/>
          </a:p>
        </p:txBody>
      </p:sp>
    </p:spTree>
    <p:extLst>
      <p:ext uri="{BB962C8B-B14F-4D97-AF65-F5344CB8AC3E}">
        <p14:creationId xmlns:p14="http://schemas.microsoft.com/office/powerpoint/2010/main" val="2555047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2">
              <a:defRPr/>
            </a:pPr>
            <a:r>
              <a:rPr lang="en-NZ">
                <a:latin typeface="Calibri" panose="020F0502020204030204" pitchFamily="34" charset="0"/>
                <a:cs typeface="Calibri" panose="020F0502020204030204" pitchFamily="34" charset="0"/>
              </a:rPr>
              <a:t>The </a:t>
            </a:r>
            <a:r>
              <a:rPr lang="en-NZ" b="1">
                <a:latin typeface="Calibri" panose="020F0502020204030204" pitchFamily="34" charset="0"/>
                <a:cs typeface="Calibri" panose="020F0502020204030204" pitchFamily="34" charset="0"/>
              </a:rPr>
              <a:t>vast majority of participants who test HPV positive won’t have cancer </a:t>
            </a:r>
            <a:r>
              <a:rPr lang="en-NZ">
                <a:latin typeface="Calibri" panose="020F0502020204030204" pitchFamily="34" charset="0"/>
                <a:cs typeface="Calibri" panose="020F0502020204030204" pitchFamily="34" charset="0"/>
              </a:rPr>
              <a:t>– but will have follow-up tests</a:t>
            </a:r>
          </a:p>
          <a:p>
            <a:endParaRPr lang="en-NZ"/>
          </a:p>
          <a:p>
            <a:r>
              <a:rPr lang="en-NZ"/>
              <a:t>How can the woman feel confident with this extended gap – changing to 5 years? Cervical cancer takes between 10-20 years to develop so a negative HPV test, and re-screening within 5 years, is well within that safe interval.</a:t>
            </a:r>
          </a:p>
          <a:p>
            <a:r>
              <a:rPr lang="en-NZ"/>
              <a:t>This screening interval is within other countries such as Australia, UK, and the Netherlands</a:t>
            </a:r>
          </a:p>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24</a:t>
            </a:fld>
            <a:endParaRPr lang="en-US"/>
          </a:p>
        </p:txBody>
      </p:sp>
    </p:spTree>
    <p:extLst>
      <p:ext uri="{BB962C8B-B14F-4D97-AF65-F5344CB8AC3E}">
        <p14:creationId xmlns:p14="http://schemas.microsoft.com/office/powerpoint/2010/main" val="128350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t> </a:t>
            </a:r>
            <a:endParaRPr lang="en-NZ" b="1"/>
          </a:p>
        </p:txBody>
      </p:sp>
      <p:sp>
        <p:nvSpPr>
          <p:cNvPr id="4" name="Slide Number Placeholder 3"/>
          <p:cNvSpPr>
            <a:spLocks noGrp="1"/>
          </p:cNvSpPr>
          <p:nvPr>
            <p:ph type="sldNum" sz="quarter" idx="5"/>
          </p:nvPr>
        </p:nvSpPr>
        <p:spPr/>
        <p:txBody>
          <a:bodyPr/>
          <a:lstStyle/>
          <a:p>
            <a:pPr defTabSz="441564">
              <a:defRPr/>
            </a:pPr>
            <a:fld id="{46AEB0B0-003B-004F-86EC-76A6EA231633}" type="slidenum">
              <a:rPr lang="en-US">
                <a:solidFill>
                  <a:prstClr val="black"/>
                </a:solidFill>
                <a:latin typeface="Calibri"/>
              </a:rPr>
              <a:pPr defTabSz="441564">
                <a:defRPr/>
              </a:pPr>
              <a:t>2</a:t>
            </a:fld>
            <a:endParaRPr lang="en-US">
              <a:solidFill>
                <a:prstClr val="black"/>
              </a:solidFill>
              <a:latin typeface="Calibri"/>
            </a:endParaRPr>
          </a:p>
        </p:txBody>
      </p:sp>
    </p:spTree>
    <p:extLst>
      <p:ext uri="{BB962C8B-B14F-4D97-AF65-F5344CB8AC3E}">
        <p14:creationId xmlns:p14="http://schemas.microsoft.com/office/powerpoint/2010/main" val="2701547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NZ"/>
          </a:p>
        </p:txBody>
      </p:sp>
      <p:sp>
        <p:nvSpPr>
          <p:cNvPr id="4" name="Slide Number Placeholder 3"/>
          <p:cNvSpPr>
            <a:spLocks noGrp="1"/>
          </p:cNvSpPr>
          <p:nvPr>
            <p:ph type="sldNum" sz="quarter" idx="5"/>
          </p:nvPr>
        </p:nvSpPr>
        <p:spPr/>
        <p:txBody>
          <a:bodyPr/>
          <a:lstStyle/>
          <a:p>
            <a:pPr defTabSz="946678">
              <a:defRPr/>
            </a:pPr>
            <a:fld id="{F1FE8F9B-E7AF-A742-BEFE-CED1584FFF97}" type="slidenum">
              <a:rPr lang="en-US">
                <a:solidFill>
                  <a:prstClr val="black"/>
                </a:solidFill>
                <a:latin typeface="Calibri" panose="020F0502020204030204"/>
              </a:rPr>
              <a:pPr defTabSz="946678">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2522449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t> </a:t>
            </a:r>
            <a:endParaRPr lang="en-NZ" b="1"/>
          </a:p>
        </p:txBody>
      </p:sp>
      <p:sp>
        <p:nvSpPr>
          <p:cNvPr id="4" name="Slide Number Placeholder 3"/>
          <p:cNvSpPr>
            <a:spLocks noGrp="1"/>
          </p:cNvSpPr>
          <p:nvPr>
            <p:ph type="sldNum" sz="quarter" idx="5"/>
          </p:nvPr>
        </p:nvSpPr>
        <p:spPr/>
        <p:txBody>
          <a:bodyPr/>
          <a:lstStyle/>
          <a:p>
            <a:pPr defTabSz="441564">
              <a:defRPr/>
            </a:pPr>
            <a:fld id="{46AEB0B0-003B-004F-86EC-76A6EA231633}" type="slidenum">
              <a:rPr lang="en-US">
                <a:solidFill>
                  <a:prstClr val="black"/>
                </a:solidFill>
                <a:latin typeface="Calibri"/>
              </a:rPr>
              <a:pPr defTabSz="441564">
                <a:defRPr/>
              </a:pPr>
              <a:t>29</a:t>
            </a:fld>
            <a:endParaRPr lang="en-US">
              <a:solidFill>
                <a:prstClr val="black"/>
              </a:solidFill>
              <a:latin typeface="Calibri"/>
            </a:endParaRPr>
          </a:p>
        </p:txBody>
      </p:sp>
    </p:spTree>
    <p:extLst>
      <p:ext uri="{BB962C8B-B14F-4D97-AF65-F5344CB8AC3E}">
        <p14:creationId xmlns:p14="http://schemas.microsoft.com/office/powerpoint/2010/main" val="9553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I’ll now provide some information on the learning model we’re working on for the sector. A lot of work has been completed in the background to look at the best ways to approach the learning for the sector and what needs the sector has in terms of learning/training and education. </a:t>
            </a:r>
          </a:p>
          <a:p>
            <a:endParaRPr lang="en-NZ"/>
          </a:p>
          <a:p>
            <a:r>
              <a:rPr lang="en-NZ"/>
              <a:t>The approach we’ll be taking to learning will be what we call a blended approach. This means there will be different learning mediums created to ensure that each role in the sector has the appropriate education. Some learning will be mandatory and delivered as e-modules that will be tracked in a learning management system. We’ll also be providing educational videos, printed resources and more webinars. Some in person training may be provided, however to ensure equitable access to learning the majority of educational resources will be made available online. </a:t>
            </a:r>
          </a:p>
        </p:txBody>
      </p:sp>
      <p:sp>
        <p:nvSpPr>
          <p:cNvPr id="4" name="Slide Number Placeholder 3"/>
          <p:cNvSpPr>
            <a:spLocks noGrp="1"/>
          </p:cNvSpPr>
          <p:nvPr>
            <p:ph type="sldNum" sz="quarter" idx="5"/>
          </p:nvPr>
        </p:nvSpPr>
        <p:spPr/>
        <p:txBody>
          <a:bodyPr/>
          <a:lstStyle/>
          <a:p>
            <a:fld id="{46AEB0B0-003B-004F-86EC-76A6EA231633}" type="slidenum">
              <a:rPr lang="en-US" smtClean="0"/>
              <a:t>30</a:t>
            </a:fld>
            <a:endParaRPr lang="en-US"/>
          </a:p>
        </p:txBody>
      </p:sp>
    </p:spTree>
    <p:extLst>
      <p:ext uri="{BB962C8B-B14F-4D97-AF65-F5344CB8AC3E}">
        <p14:creationId xmlns:p14="http://schemas.microsoft.com/office/powerpoint/2010/main" val="2089748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 Looking for SMEs from the sector who will contribute throughout the development of these modules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0A6F7-1077-41AF-A558-95B7A0319C3F}"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797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defTabSz="441564">
              <a:defRPr/>
            </a:pPr>
            <a:fld id="{46AEB0B0-003B-004F-86EC-76A6EA231633}" type="slidenum">
              <a:rPr lang="en-US">
                <a:solidFill>
                  <a:prstClr val="black"/>
                </a:solidFill>
                <a:latin typeface="Calibri"/>
              </a:rPr>
              <a:pPr defTabSz="441564">
                <a:defRPr/>
              </a:pPr>
              <a:t>32</a:t>
            </a:fld>
            <a:endParaRPr lang="en-US">
              <a:solidFill>
                <a:prstClr val="black"/>
              </a:solidFill>
              <a:latin typeface="Calibri"/>
            </a:endParaRPr>
          </a:p>
        </p:txBody>
      </p:sp>
    </p:spTree>
    <p:extLst>
      <p:ext uri="{BB962C8B-B14F-4D97-AF65-F5344CB8AC3E}">
        <p14:creationId xmlns:p14="http://schemas.microsoft.com/office/powerpoint/2010/main" val="745345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19" indent="-285719" defTabSz="914302">
              <a:buClr>
                <a:srgbClr val="00AFB9"/>
              </a:buClr>
              <a:buFont typeface="Arial" panose="020B0604020202020204" pitchFamily="34" charset="0"/>
              <a:buChar char="•"/>
              <a:defRPr/>
            </a:pPr>
            <a:endParaRPr lang="en-NZ">
              <a:solidFill>
                <a:srgbClr val="09050A"/>
              </a:solidFill>
              <a:latin typeface="Calibri" panose="020F0502020204030204" pitchFamily="34" charset="0"/>
              <a:cs typeface="Calibri" panose="020F0502020204030204" pitchFamily="34" charset="0"/>
            </a:endParaRPr>
          </a:p>
          <a:p>
            <a:r>
              <a:rPr lang="en-NZ"/>
              <a:t>If you would like to have more information about the transition to HPV Primary Screening, we have multiple resources available. We send out a monthly sector update which you can request to receive by emailing the address on screen. </a:t>
            </a:r>
          </a:p>
          <a:p>
            <a:r>
              <a:rPr lang="en-NZ"/>
              <a:t>There is a FAQ page on the NSU website under the health professionals section and we have also answered an extensive list of clinical questions after our last webinar which was held with the Goodfellow unit. These questions are available on the NSU website as well. </a:t>
            </a:r>
          </a:p>
        </p:txBody>
      </p:sp>
      <p:sp>
        <p:nvSpPr>
          <p:cNvPr id="4" name="Slide Number Placeholder 3"/>
          <p:cNvSpPr>
            <a:spLocks noGrp="1"/>
          </p:cNvSpPr>
          <p:nvPr>
            <p:ph type="sldNum" sz="quarter" idx="5"/>
          </p:nvPr>
        </p:nvSpPr>
        <p:spPr/>
        <p:txBody>
          <a:bodyPr/>
          <a:lstStyle/>
          <a:p>
            <a:fld id="{46AEB0B0-003B-004F-86EC-76A6EA231633}" type="slidenum">
              <a:rPr lang="en-US" smtClean="0"/>
              <a:t>33</a:t>
            </a:fld>
            <a:endParaRPr lang="en-US"/>
          </a:p>
        </p:txBody>
      </p:sp>
    </p:spTree>
    <p:extLst>
      <p:ext uri="{BB962C8B-B14F-4D97-AF65-F5344CB8AC3E}">
        <p14:creationId xmlns:p14="http://schemas.microsoft.com/office/powerpoint/2010/main" val="334486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t> </a:t>
            </a:r>
            <a:endParaRPr lang="en-NZ" b="1"/>
          </a:p>
        </p:txBody>
      </p:sp>
      <p:sp>
        <p:nvSpPr>
          <p:cNvPr id="4" name="Slide Number Placeholder 3"/>
          <p:cNvSpPr>
            <a:spLocks noGrp="1"/>
          </p:cNvSpPr>
          <p:nvPr>
            <p:ph type="sldNum" sz="quarter" idx="5"/>
          </p:nvPr>
        </p:nvSpPr>
        <p:spPr/>
        <p:txBody>
          <a:bodyPr/>
          <a:lstStyle/>
          <a:p>
            <a:pPr defTabSz="441564">
              <a:defRPr/>
            </a:pPr>
            <a:fld id="{46AEB0B0-003B-004F-86EC-76A6EA231633}" type="slidenum">
              <a:rPr lang="en-US">
                <a:solidFill>
                  <a:prstClr val="black"/>
                </a:solidFill>
                <a:latin typeface="Calibri"/>
              </a:rPr>
              <a:pPr defTabSz="441564">
                <a:defRPr/>
              </a:pPr>
              <a:t>34</a:t>
            </a:fld>
            <a:endParaRPr lang="en-US">
              <a:solidFill>
                <a:prstClr val="black"/>
              </a:solidFill>
              <a:latin typeface="Calibri"/>
            </a:endParaRPr>
          </a:p>
        </p:txBody>
      </p:sp>
    </p:spTree>
    <p:extLst>
      <p:ext uri="{BB962C8B-B14F-4D97-AF65-F5344CB8AC3E}">
        <p14:creationId xmlns:p14="http://schemas.microsoft.com/office/powerpoint/2010/main" val="3520311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Here is a comparison between the Sep 2008 and Sep 2022, being the oldest and most current sets of data on the 'shiny app' NSU site</a:t>
            </a:r>
          </a:p>
          <a:p>
            <a:r>
              <a:rPr lang="en-US">
                <a:cs typeface="Calibri" panose="020F0502020204030204"/>
              </a:rPr>
              <a:t>Note the increase in population across ethnicities. </a:t>
            </a:r>
          </a:p>
          <a:p>
            <a:r>
              <a:rPr lang="en-US">
                <a:cs typeface="Calibri" panose="020F0502020204030204"/>
              </a:rPr>
              <a:t>M</a:t>
            </a:r>
            <a:r>
              <a:rPr lang="en-NZ" sz="1200">
                <a:solidFill>
                  <a:schemeClr val="bg1">
                    <a:lumMod val="50000"/>
                  </a:schemeClr>
                </a:solidFill>
                <a:latin typeface="Calibri"/>
                <a:cs typeface="Calibri"/>
              </a:rPr>
              <a:t>ā</a:t>
            </a:r>
            <a:r>
              <a:rPr lang="en-US">
                <a:cs typeface="Calibri" panose="020F0502020204030204"/>
              </a:rPr>
              <a:t>ori specific to reaching equity of which &gt;40,000 screens are needed to reach equity currently, sitting at 54.8% where in 2008 coverage was 69.1% </a:t>
            </a:r>
          </a:p>
          <a:p>
            <a:r>
              <a:rPr lang="en-US">
                <a:cs typeface="Calibri" panose="020F0502020204030204"/>
              </a:rPr>
              <a:t>Huge differences.  </a:t>
            </a:r>
          </a:p>
        </p:txBody>
      </p:sp>
      <p:sp>
        <p:nvSpPr>
          <p:cNvPr id="4" name="Slide Number Placeholder 3"/>
          <p:cNvSpPr>
            <a:spLocks noGrp="1"/>
          </p:cNvSpPr>
          <p:nvPr>
            <p:ph type="sldNum" sz="quarter" idx="5"/>
          </p:nvPr>
        </p:nvSpPr>
        <p:spPr/>
        <p:txBody>
          <a:bodyPr/>
          <a:lstStyle/>
          <a:p>
            <a:fld id="{F1FE8F9B-E7AF-A742-BEFE-CED1584FFF97}" type="slidenum">
              <a:rPr lang="en-US" smtClean="0"/>
              <a:t>35</a:t>
            </a:fld>
            <a:endParaRPr lang="en-US"/>
          </a:p>
        </p:txBody>
      </p:sp>
    </p:spTree>
    <p:extLst>
      <p:ext uri="{BB962C8B-B14F-4D97-AF65-F5344CB8AC3E}">
        <p14:creationId xmlns:p14="http://schemas.microsoft.com/office/powerpoint/2010/main" val="1696687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Here is a comparison between the Sep 2008 and Sep 2022, being the oldest and most current sets of data on the 'shiny app' NSU site</a:t>
            </a:r>
          </a:p>
          <a:p>
            <a:r>
              <a:rPr lang="en-US">
                <a:cs typeface="Calibri" panose="020F0502020204030204"/>
              </a:rPr>
              <a:t>Note the increase in population across ethnicities. </a:t>
            </a:r>
          </a:p>
          <a:p>
            <a:r>
              <a:rPr lang="en-US" err="1">
                <a:cs typeface="Calibri" panose="020F0502020204030204"/>
              </a:rPr>
              <a:t>Maori</a:t>
            </a:r>
            <a:r>
              <a:rPr lang="en-US">
                <a:cs typeface="Calibri" panose="020F0502020204030204"/>
              </a:rPr>
              <a:t> specific to reaching equity of which &gt;40,000 screens are needed to reach equity currently, sitting at 54.8% where in 2008 coverage was 69.1% </a:t>
            </a:r>
          </a:p>
          <a:p>
            <a:r>
              <a:rPr lang="en-US">
                <a:cs typeface="Calibri" panose="020F0502020204030204"/>
              </a:rPr>
              <a:t>Huge differences.  </a:t>
            </a:r>
          </a:p>
        </p:txBody>
      </p:sp>
      <p:sp>
        <p:nvSpPr>
          <p:cNvPr id="4" name="Slide Number Placeholder 3"/>
          <p:cNvSpPr>
            <a:spLocks noGrp="1"/>
          </p:cNvSpPr>
          <p:nvPr>
            <p:ph type="sldNum" sz="quarter" idx="5"/>
          </p:nvPr>
        </p:nvSpPr>
        <p:spPr/>
        <p:txBody>
          <a:bodyPr/>
          <a:lstStyle/>
          <a:p>
            <a:fld id="{F1FE8F9B-E7AF-A742-BEFE-CED1584FFF97}" type="slidenum">
              <a:rPr lang="en-US" smtClean="0"/>
              <a:t>36</a:t>
            </a:fld>
            <a:endParaRPr lang="en-US"/>
          </a:p>
        </p:txBody>
      </p:sp>
    </p:spTree>
    <p:extLst>
      <p:ext uri="{BB962C8B-B14F-4D97-AF65-F5344CB8AC3E}">
        <p14:creationId xmlns:p14="http://schemas.microsoft.com/office/powerpoint/2010/main" val="3658763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That brings us to the end of our presentation tonight, e mihi ana ki a koutou. We now have about 20 minutes to answer any questions you might have. </a:t>
            </a:r>
          </a:p>
        </p:txBody>
      </p:sp>
      <p:sp>
        <p:nvSpPr>
          <p:cNvPr id="4" name="Slide Number Placeholder 3"/>
          <p:cNvSpPr>
            <a:spLocks noGrp="1"/>
          </p:cNvSpPr>
          <p:nvPr>
            <p:ph type="sldNum" sz="quarter" idx="5"/>
          </p:nvPr>
        </p:nvSpPr>
        <p:spPr/>
        <p:txBody>
          <a:bodyPr/>
          <a:lstStyle/>
          <a:p>
            <a:fld id="{46AEB0B0-003B-004F-86EC-76A6EA231633}" type="slidenum">
              <a:rPr lang="en-US" smtClean="0"/>
              <a:t>37</a:t>
            </a:fld>
            <a:endParaRPr lang="en-US"/>
          </a:p>
        </p:txBody>
      </p:sp>
    </p:spTree>
    <p:extLst>
      <p:ext uri="{BB962C8B-B14F-4D97-AF65-F5344CB8AC3E}">
        <p14:creationId xmlns:p14="http://schemas.microsoft.com/office/powerpoint/2010/main" val="1118808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defRPr/>
            </a:pPr>
            <a:r>
              <a:rPr lang="en-NZ" sz="1200" b="1">
                <a:latin typeface="Calibri" panose="020F0502020204030204"/>
              </a:rPr>
              <a:t>What we will achieve:</a:t>
            </a:r>
            <a:endParaRPr lang="en-US" sz="2800"/>
          </a:p>
          <a:p>
            <a:pPr indent="-278606" fontAlgn="base">
              <a:lnSpc>
                <a:spcPct val="107000"/>
              </a:lnSpc>
              <a:buFont typeface="+mj-lt"/>
              <a:buAutoNum type="arabicPeriod"/>
              <a:defRPr/>
            </a:pPr>
            <a:r>
              <a:rPr lang="en-NZ" sz="1200" b="1">
                <a:solidFill>
                  <a:prstClr val="black"/>
                </a:solidFill>
                <a:latin typeface="Calibri" panose="020F0502020204030204"/>
              </a:rPr>
              <a:t>HPV swab as primary screening  - </a:t>
            </a:r>
            <a:r>
              <a:rPr lang="en-NZ" sz="1200" i="1">
                <a:latin typeface="Calibri" panose="020F0502020204030204" pitchFamily="34" charset="0"/>
                <a:cs typeface="Calibri" panose="020F0502020204030204" pitchFamily="34" charset="0"/>
              </a:rPr>
              <a:t>HPV will find more pre-cancers and prevent more cases of cervical cancer, supported by the speculum and colposcopy tests within the pathways</a:t>
            </a:r>
          </a:p>
          <a:p>
            <a:pPr indent="-278606" fontAlgn="base">
              <a:lnSpc>
                <a:spcPct val="107000"/>
              </a:lnSpc>
              <a:buFont typeface="+mj-lt"/>
              <a:buAutoNum type="arabicPeriod"/>
              <a:defRPr/>
            </a:pPr>
            <a:r>
              <a:rPr lang="en-NZ" sz="1200" b="1">
                <a:solidFill>
                  <a:prstClr val="black"/>
                </a:solidFill>
                <a:latin typeface="Calibri" panose="020F0502020204030204"/>
              </a:rPr>
              <a:t>New NCSP-Register– </a:t>
            </a:r>
            <a:r>
              <a:rPr lang="en-NZ" sz="1200" i="1">
                <a:latin typeface="Calibri" panose="020F0502020204030204"/>
                <a:cs typeface="Calibri"/>
              </a:rPr>
              <a:t>A single source of truth for screening records and individual schedules </a:t>
            </a:r>
          </a:p>
          <a:p>
            <a:pPr indent="-278606" fontAlgn="base">
              <a:lnSpc>
                <a:spcPct val="107000"/>
              </a:lnSpc>
              <a:buFont typeface="+mj-lt"/>
              <a:buAutoNum type="arabicPeriod"/>
              <a:defRPr/>
            </a:pPr>
            <a:r>
              <a:rPr lang="en-NZ" sz="1200" b="1">
                <a:solidFill>
                  <a:prstClr val="black"/>
                </a:solidFill>
                <a:latin typeface="Calibri" panose="020F0502020204030204"/>
              </a:rPr>
              <a:t>New Pathways – </a:t>
            </a:r>
            <a:r>
              <a:rPr lang="en-NZ" sz="1200" i="1">
                <a:latin typeface="Calibri" panose="020F0502020204030204"/>
                <a:cs typeface="Calibri"/>
              </a:rPr>
              <a:t>Embedding more choice and flexibility into screening, removing barriers to entry and better supporting and increasing equitable outcomes for Māori and Pacific people</a:t>
            </a:r>
          </a:p>
          <a:p>
            <a:pPr indent="-278606" fontAlgn="base">
              <a:lnSpc>
                <a:spcPct val="107000"/>
              </a:lnSpc>
              <a:buFont typeface="+mj-lt"/>
              <a:buAutoNum type="arabicPeriod"/>
              <a:defRPr/>
            </a:pPr>
            <a:r>
              <a:rPr lang="en-NZ" sz="1200" b="1">
                <a:solidFill>
                  <a:prstClr val="black"/>
                </a:solidFill>
                <a:latin typeface="Calibri" panose="020F0502020204030204"/>
              </a:rPr>
              <a:t>Additional Workforce and Training </a:t>
            </a:r>
            <a:r>
              <a:rPr lang="en-NZ" sz="1200" b="1">
                <a:latin typeface="Calibri" panose="020F0502020204030204"/>
              </a:rPr>
              <a:t>– </a:t>
            </a:r>
            <a:r>
              <a:rPr lang="en-NZ" sz="1200" i="1">
                <a:latin typeface="Calibri" panose="020F0502020204030204"/>
                <a:cs typeface="Calibri"/>
              </a:rPr>
              <a:t>Accredited screen-takers/GPs/midwives to do HPV testing as well as LBC test, other Registered nurses can complete HPV test with training</a:t>
            </a:r>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3</a:t>
            </a:fld>
            <a:endParaRPr lang="en-US"/>
          </a:p>
        </p:txBody>
      </p:sp>
    </p:spTree>
    <p:extLst>
      <p:ext uri="{BB962C8B-B14F-4D97-AF65-F5344CB8AC3E}">
        <p14:creationId xmlns:p14="http://schemas.microsoft.com/office/powerpoint/2010/main" val="1445780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39</a:t>
            </a:fld>
            <a:endParaRPr lang="en-US"/>
          </a:p>
        </p:txBody>
      </p:sp>
    </p:spTree>
    <p:extLst>
      <p:ext uri="{BB962C8B-B14F-4D97-AF65-F5344CB8AC3E}">
        <p14:creationId xmlns:p14="http://schemas.microsoft.com/office/powerpoint/2010/main" val="3339385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40</a:t>
            </a:fld>
            <a:endParaRPr lang="en-US"/>
          </a:p>
        </p:txBody>
      </p:sp>
    </p:spTree>
    <p:extLst>
      <p:ext uri="{BB962C8B-B14F-4D97-AF65-F5344CB8AC3E}">
        <p14:creationId xmlns:p14="http://schemas.microsoft.com/office/powerpoint/2010/main" val="2367928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41</a:t>
            </a:fld>
            <a:endParaRPr lang="en-US"/>
          </a:p>
        </p:txBody>
      </p:sp>
    </p:spTree>
    <p:extLst>
      <p:ext uri="{BB962C8B-B14F-4D97-AF65-F5344CB8AC3E}">
        <p14:creationId xmlns:p14="http://schemas.microsoft.com/office/powerpoint/2010/main" val="3748312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a:t>Nadine – using the new one I was unable to transfer it into here with the links and everything working, so this is just a straight screen grab sorry – it won't be interactive.</a:t>
            </a:r>
          </a:p>
          <a:p>
            <a:r>
              <a:rPr lang="en-NZ" b="1"/>
              <a:t>Dual approach Breast and Cervical </a:t>
            </a:r>
          </a:p>
          <a:p>
            <a:r>
              <a:rPr lang="en-NZ"/>
              <a:t>Screening Support Services are available for eligible </a:t>
            </a:r>
            <a:r>
              <a:rPr lang="en-NZ" err="1"/>
              <a:t>wāhine</a:t>
            </a:r>
            <a:r>
              <a:rPr lang="en-NZ"/>
              <a:t>/</a:t>
            </a:r>
            <a:r>
              <a:rPr lang="en-NZ" err="1"/>
              <a:t>whānau</a:t>
            </a:r>
            <a:r>
              <a:rPr lang="en-NZ"/>
              <a:t> who are referred to, or who independently access the services. This support can assist those who experience barriers to accessing breast and cervical screening, assessment and treatment services. </a:t>
            </a:r>
          </a:p>
          <a:p>
            <a:r>
              <a:rPr lang="en-NZ"/>
              <a:t>Some support to screening providers have mobile teams who make community visits and home visits, while others are based in clinics around the motu. </a:t>
            </a:r>
          </a:p>
          <a:p>
            <a:r>
              <a:rPr lang="en-NZ"/>
              <a:t>The teams are a mixture of clinical and non-clinical staff, inclusive of </a:t>
            </a:r>
            <a:r>
              <a:rPr lang="en-NZ" err="1"/>
              <a:t>kaiāwhina</a:t>
            </a:r>
            <a:r>
              <a:rPr lang="en-NZ"/>
              <a:t> (support staff).</a:t>
            </a:r>
          </a:p>
          <a:p>
            <a:r>
              <a:rPr lang="en-NZ"/>
              <a:t>Eligible </a:t>
            </a:r>
            <a:r>
              <a:rPr lang="en-NZ" err="1"/>
              <a:t>wāhine</a:t>
            </a:r>
            <a:r>
              <a:rPr lang="en-NZ"/>
              <a:t>/</a:t>
            </a:r>
            <a:r>
              <a:rPr lang="en-NZ" err="1"/>
              <a:t>whānau</a:t>
            </a:r>
            <a:r>
              <a:rPr lang="en-NZ"/>
              <a:t> are Māori and Pacific aged 25–69; and all </a:t>
            </a:r>
            <a:r>
              <a:rPr lang="en-NZ" err="1"/>
              <a:t>wāhine</a:t>
            </a:r>
            <a:r>
              <a:rPr lang="en-NZ"/>
              <a:t>/</a:t>
            </a:r>
            <a:r>
              <a:rPr lang="en-NZ" err="1"/>
              <a:t>whānau</a:t>
            </a:r>
            <a:r>
              <a:rPr lang="en-NZ"/>
              <a:t> aged between 30–69 who have never had a cervical screen, or have not had a cervical screen in the previous five years.</a:t>
            </a:r>
          </a:p>
          <a:p>
            <a:r>
              <a:rPr lang="en-NZ">
                <a:hlinkClick r:id="rId3"/>
              </a:rPr>
              <a:t>https://www.nsu.govt.nz/health-professionals/national-cervical-screening-programme/ncsp-workforce/screening-support-services</a:t>
            </a:r>
            <a:endParaRPr lang="en-US"/>
          </a:p>
        </p:txBody>
      </p:sp>
      <p:sp>
        <p:nvSpPr>
          <p:cNvPr id="4" name="Slide Number Placeholder 3"/>
          <p:cNvSpPr>
            <a:spLocks noGrp="1"/>
          </p:cNvSpPr>
          <p:nvPr>
            <p:ph type="sldNum" sz="quarter" idx="5"/>
          </p:nvPr>
        </p:nvSpPr>
        <p:spPr/>
        <p:txBody>
          <a:bodyPr/>
          <a:lstStyle/>
          <a:p>
            <a:pPr defTabSz="914302">
              <a:defRPr/>
            </a:pPr>
            <a:fld id="{F1FE8F9B-E7AF-A742-BEFE-CED1584FFF97}" type="slidenum">
              <a:rPr lang="en-US">
                <a:solidFill>
                  <a:prstClr val="black"/>
                </a:solidFill>
                <a:latin typeface="Calibri" panose="020F0502020204030204"/>
              </a:rPr>
              <a:pPr defTabSz="914302">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606214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43</a:t>
            </a:fld>
            <a:endParaRPr lang="en-US"/>
          </a:p>
        </p:txBody>
      </p:sp>
    </p:spTree>
    <p:extLst>
      <p:ext uri="{BB962C8B-B14F-4D97-AF65-F5344CB8AC3E}">
        <p14:creationId xmlns:p14="http://schemas.microsoft.com/office/powerpoint/2010/main" val="613422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200">
                <a:solidFill>
                  <a:schemeClr val="bg1"/>
                </a:solidFill>
                <a:latin typeface="Calibri"/>
                <a:cs typeface="Calibri"/>
              </a:rPr>
              <a:t>where stigma, cultural norms and lack of trust in western institutions drives under- and unscreened participation.</a:t>
            </a:r>
          </a:p>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44</a:t>
            </a:fld>
            <a:endParaRPr lang="en-US"/>
          </a:p>
        </p:txBody>
      </p:sp>
    </p:spTree>
    <p:extLst>
      <p:ext uri="{BB962C8B-B14F-4D97-AF65-F5344CB8AC3E}">
        <p14:creationId xmlns:p14="http://schemas.microsoft.com/office/powerpoint/2010/main" val="1439905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45</a:t>
            </a:fld>
            <a:endParaRPr lang="en-US"/>
          </a:p>
        </p:txBody>
      </p:sp>
    </p:spTree>
    <p:extLst>
      <p:ext uri="{BB962C8B-B14F-4D97-AF65-F5344CB8AC3E}">
        <p14:creationId xmlns:p14="http://schemas.microsoft.com/office/powerpoint/2010/main" val="613422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48</a:t>
            </a:fld>
            <a:endParaRPr lang="en-US"/>
          </a:p>
        </p:txBody>
      </p:sp>
    </p:spTree>
    <p:extLst>
      <p:ext uri="{BB962C8B-B14F-4D97-AF65-F5344CB8AC3E}">
        <p14:creationId xmlns:p14="http://schemas.microsoft.com/office/powerpoint/2010/main" val="274640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5</a:t>
            </a:fld>
            <a:endParaRPr lang="en-US"/>
          </a:p>
        </p:txBody>
      </p:sp>
    </p:spTree>
    <p:extLst>
      <p:ext uri="{BB962C8B-B14F-4D97-AF65-F5344CB8AC3E}">
        <p14:creationId xmlns:p14="http://schemas.microsoft.com/office/powerpoint/2010/main" val="1202729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sz="1200">
                <a:solidFill>
                  <a:schemeClr val="bg1">
                    <a:lumMod val="50000"/>
                  </a:schemeClr>
                </a:solidFill>
                <a:latin typeface="Calibri" panose="020F0502020204030204" pitchFamily="34" charset="0"/>
                <a:cs typeface="Calibri" panose="020F0502020204030204" pitchFamily="34" charset="0"/>
              </a:rPr>
              <a:t>HPV Home Self-Test  - </a:t>
            </a:r>
            <a:r>
              <a:rPr lang="en-NZ" sz="1200">
                <a:solidFill>
                  <a:schemeClr val="bg1">
                    <a:lumMod val="50000"/>
                  </a:schemeClr>
                </a:solidFill>
                <a:latin typeface="Calibri"/>
                <a:cs typeface="Calibri"/>
              </a:rPr>
              <a:t>At home</a:t>
            </a:r>
          </a:p>
          <a:p>
            <a:pPr algn="l"/>
            <a:endParaRPr lang="en-NZ" sz="1200">
              <a:solidFill>
                <a:schemeClr val="bg1">
                  <a:lumMod val="50000"/>
                </a:schemeClr>
              </a:solidFill>
              <a:latin typeface="Calibri"/>
              <a:cs typeface="Calibri"/>
            </a:endParaRPr>
          </a:p>
          <a:p>
            <a:pPr algn="l"/>
            <a:r>
              <a:rPr lang="en-NZ" sz="1200">
                <a:solidFill>
                  <a:schemeClr val="bg1">
                    <a:lumMod val="50000"/>
                  </a:schemeClr>
                </a:solidFill>
                <a:latin typeface="Calibri" panose="020F0502020204030204" pitchFamily="34" charset="0"/>
                <a:cs typeface="Calibri" panose="020F0502020204030204" pitchFamily="34" charset="0"/>
              </a:rPr>
              <a:t>HPV Clinical Self-Test - </a:t>
            </a:r>
            <a:r>
              <a:rPr lang="en-NZ" sz="1200">
                <a:solidFill>
                  <a:schemeClr val="bg1">
                    <a:lumMod val="50000"/>
                  </a:schemeClr>
                </a:solidFill>
                <a:latin typeface="Calibri"/>
                <a:cs typeface="Calibri"/>
              </a:rPr>
              <a:t>Supervised in a setting close to the community</a:t>
            </a:r>
          </a:p>
          <a:p>
            <a:pPr algn="l">
              <a:spcAft>
                <a:spcPts val="488"/>
              </a:spcAft>
            </a:pPr>
            <a:endParaRPr lang="en-NZ" sz="1200">
              <a:solidFill>
                <a:schemeClr val="bg1">
                  <a:lumMod val="50000"/>
                </a:schemeClr>
              </a:solidFill>
              <a:latin typeface="Calibri" panose="020F0502020204030204" pitchFamily="34" charset="0"/>
              <a:cs typeface="Calibri" panose="020F0502020204030204" pitchFamily="34" charset="0"/>
            </a:endParaRPr>
          </a:p>
          <a:p>
            <a:pPr algn="l">
              <a:spcAft>
                <a:spcPts val="488"/>
              </a:spcAft>
            </a:pPr>
            <a:endParaRPr lang="en-NZ" sz="1200">
              <a:solidFill>
                <a:schemeClr val="bg1">
                  <a:lumMod val="50000"/>
                </a:schemeClr>
              </a:solidFill>
              <a:latin typeface="Calibri" panose="020F0502020204030204" pitchFamily="34" charset="0"/>
              <a:cs typeface="Calibri" panose="020F0502020204030204" pitchFamily="34" charset="0"/>
            </a:endParaRPr>
          </a:p>
          <a:p>
            <a:pPr algn="l">
              <a:spcAft>
                <a:spcPts val="488"/>
              </a:spcAft>
            </a:pPr>
            <a:r>
              <a:rPr lang="en-NZ" sz="1200">
                <a:solidFill>
                  <a:schemeClr val="bg1">
                    <a:lumMod val="50000"/>
                  </a:schemeClr>
                </a:solidFill>
                <a:latin typeface="Calibri" panose="020F0502020204030204" pitchFamily="34" charset="0"/>
                <a:cs typeface="Calibri" panose="020F0502020204030204" pitchFamily="34" charset="0"/>
              </a:rPr>
              <a:t>New NCSP-Register - </a:t>
            </a:r>
            <a:r>
              <a:rPr lang="en-NZ" sz="1200" i="1">
                <a:solidFill>
                  <a:schemeClr val="bg1">
                    <a:lumMod val="50000"/>
                  </a:schemeClr>
                </a:solidFill>
                <a:latin typeface="Calibri" panose="020F0502020204030204" pitchFamily="34" charset="0"/>
                <a:cs typeface="Calibri" panose="020F0502020204030204" pitchFamily="34" charset="0"/>
              </a:rPr>
              <a:t>A repository of all the information enabling users to stay informed and support taking the right action. The register will support the capability for the participant notifications.</a:t>
            </a:r>
          </a:p>
          <a:p>
            <a:endParaRPr lang="en-NZ"/>
          </a:p>
          <a:p>
            <a:endParaRPr lang="en-NZ"/>
          </a:p>
          <a:p>
            <a:r>
              <a:rPr lang="en-NZ"/>
              <a:t>Bringing together the services around the community and consumer like you do in your roles as support to screening services </a:t>
            </a:r>
          </a:p>
          <a:p>
            <a:endParaRPr lang="en-NZ"/>
          </a:p>
          <a:p>
            <a:r>
              <a:rPr lang="en-NZ"/>
              <a:t>All about choice - HPV home self test – participants will be able to take the test at home and return to their screening provider, </a:t>
            </a:r>
          </a:p>
          <a:p>
            <a:endParaRPr lang="en-NZ"/>
          </a:p>
          <a:p>
            <a:pPr defTabSz="441564">
              <a:defRPr/>
            </a:pPr>
            <a:r>
              <a:rPr lang="en-NZ" i="1">
                <a:solidFill>
                  <a:schemeClr val="bg1">
                    <a:lumMod val="50000"/>
                  </a:schemeClr>
                </a:solidFill>
                <a:latin typeface="Calibri" panose="020F0502020204030204" pitchFamily="34" charset="0"/>
                <a:cs typeface="Calibri" panose="020F0502020204030204" pitchFamily="34" charset="0"/>
              </a:rPr>
              <a:t>The new register is going to be a single source of truth, it will act as a database of all the information enabling users to have the most up to date information about participants and support taking the right next step. The register will also support the capability to notify participants.</a:t>
            </a:r>
          </a:p>
          <a:p>
            <a:pPr defTabSz="441564">
              <a:defRPr/>
            </a:pPr>
            <a:endParaRPr lang="en-NZ" i="1">
              <a:solidFill>
                <a:schemeClr val="bg1">
                  <a:lumMod val="50000"/>
                </a:schemeClr>
              </a:solidFill>
              <a:latin typeface="Calibri" panose="020F0502020204030204" pitchFamily="34" charset="0"/>
              <a:cs typeface="Calibri" panose="020F0502020204030204" pitchFamily="34" charset="0"/>
            </a:endParaRPr>
          </a:p>
          <a:p>
            <a:pPr defTabSz="441564">
              <a:defRPr/>
            </a:pPr>
            <a:r>
              <a:rPr lang="en-NZ" i="1">
                <a:solidFill>
                  <a:schemeClr val="bg1">
                    <a:lumMod val="50000"/>
                  </a:schemeClr>
                </a:solidFill>
                <a:latin typeface="Calibri" panose="020F0502020204030204" pitchFamily="34" charset="0"/>
                <a:cs typeface="Calibri" panose="020F0502020204030204" pitchFamily="34" charset="0"/>
              </a:rPr>
              <a:t>Because we’re going to have this great source of information integrated across different systems, it’s going to make it easier for all involved across the screening pathway, it’s going to allow primary care to access screening history, it will be integrated the systems used by labs and colp clinics e.g. gynae+ and regional coordination and yourselves will have greater access than current to stay informed and be able to support your wāhine/whānau, the register central team will continue to lead on data escalation and the resolution of issues </a:t>
            </a:r>
            <a:endParaRPr lang="en-NZ"/>
          </a:p>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6</a:t>
            </a:fld>
            <a:endParaRPr lang="en-US"/>
          </a:p>
        </p:txBody>
      </p:sp>
    </p:spTree>
    <p:extLst>
      <p:ext uri="{BB962C8B-B14F-4D97-AF65-F5344CB8AC3E}">
        <p14:creationId xmlns:p14="http://schemas.microsoft.com/office/powerpoint/2010/main" val="3838125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i-NZ" sz="1200" b="1">
                <a:solidFill>
                  <a:srgbClr val="DF5139"/>
                </a:solidFill>
                <a:latin typeface="Calibri" panose="020F0502020204030204"/>
              </a:rPr>
              <a:t>END STATE (</a:t>
            </a:r>
            <a:r>
              <a:rPr lang="mi-NZ" sz="1200" b="1" dirty="0" err="1">
                <a:solidFill>
                  <a:srgbClr val="DF5139"/>
                </a:solidFill>
                <a:latin typeface="Calibri" panose="020F0502020204030204"/>
              </a:rPr>
              <a:t>currently</a:t>
            </a:r>
            <a:r>
              <a:rPr lang="mi-NZ" sz="1200" b="1">
                <a:solidFill>
                  <a:srgbClr val="DF5139"/>
                </a:solidFill>
                <a:latin typeface="Calibri" panose="020F0502020204030204"/>
              </a:rPr>
              <a:t> </a:t>
            </a:r>
            <a:r>
              <a:rPr lang="mi-NZ" sz="1200" b="1" dirty="0" err="1">
                <a:solidFill>
                  <a:srgbClr val="DF5139"/>
                </a:solidFill>
                <a:latin typeface="Calibri" panose="020F0502020204030204"/>
              </a:rPr>
              <a:t>out</a:t>
            </a:r>
            <a:r>
              <a:rPr lang="mi-NZ" sz="1200" b="1">
                <a:solidFill>
                  <a:srgbClr val="DF5139"/>
                </a:solidFill>
                <a:latin typeface="Calibri" panose="020F0502020204030204"/>
              </a:rPr>
              <a:t> </a:t>
            </a:r>
            <a:r>
              <a:rPr lang="mi-NZ" sz="1200" b="1" dirty="0" err="1">
                <a:solidFill>
                  <a:srgbClr val="DF5139"/>
                </a:solidFill>
                <a:latin typeface="Calibri" panose="020F0502020204030204"/>
              </a:rPr>
              <a:t>of</a:t>
            </a:r>
            <a:r>
              <a:rPr lang="mi-NZ" sz="1200" b="1">
                <a:solidFill>
                  <a:srgbClr val="DF5139"/>
                </a:solidFill>
                <a:latin typeface="Calibri" panose="020F0502020204030204"/>
              </a:rPr>
              <a:t> </a:t>
            </a:r>
            <a:r>
              <a:rPr lang="mi-NZ" sz="1200" b="1" dirty="0" err="1">
                <a:solidFill>
                  <a:srgbClr val="DF5139"/>
                </a:solidFill>
                <a:latin typeface="Calibri" panose="020F0502020204030204"/>
              </a:rPr>
              <a:t>scope</a:t>
            </a:r>
            <a:r>
              <a:rPr lang="mi-NZ" sz="1200" b="1">
                <a:solidFill>
                  <a:srgbClr val="DF5139"/>
                </a:solidFill>
                <a:latin typeface="Calibri" panose="020F0502020204030204"/>
              </a:rPr>
              <a:t> for </a:t>
            </a:r>
            <a:r>
              <a:rPr lang="mi-NZ" sz="1200" b="1" dirty="0" err="1">
                <a:solidFill>
                  <a:srgbClr val="DF5139"/>
                </a:solidFill>
                <a:latin typeface="Calibri" panose="020F0502020204030204"/>
              </a:rPr>
              <a:t>the</a:t>
            </a:r>
            <a:r>
              <a:rPr lang="mi-NZ" sz="1200" b="1">
                <a:solidFill>
                  <a:srgbClr val="DF5139"/>
                </a:solidFill>
                <a:latin typeface="Calibri" panose="020F0502020204030204"/>
              </a:rPr>
              <a:t> </a:t>
            </a:r>
            <a:r>
              <a:rPr lang="mi-NZ" sz="1200" b="1" dirty="0" err="1">
                <a:solidFill>
                  <a:srgbClr val="DF5139"/>
                </a:solidFill>
                <a:latin typeface="Calibri" panose="020F0502020204030204"/>
              </a:rPr>
              <a:t>project</a:t>
            </a:r>
            <a:r>
              <a:rPr lang="mi-NZ" sz="1200" b="1">
                <a:solidFill>
                  <a:srgbClr val="DF5139"/>
                </a:solidFill>
                <a:latin typeface="Calibri" panose="020F0502020204030204"/>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mi-NZ" sz="1200" b="1">
              <a:solidFill>
                <a:srgbClr val="DF5139"/>
              </a:solidFill>
              <a:latin typeface="Calibri" panose="020F0502020204030204"/>
            </a:endParaRPr>
          </a:p>
          <a:p>
            <a:pPr marL="185738" indent="-185738" defTabSz="742950">
              <a:buFont typeface="+mj-lt"/>
              <a:buAutoNum type="arabicPeriod"/>
              <a:defRPr/>
            </a:pPr>
            <a:r>
              <a:rPr lang="en-NZ" sz="1200">
                <a:solidFill>
                  <a:prstClr val="black"/>
                </a:solidFill>
                <a:latin typeface="Calibri" panose="020F0502020204030204" pitchFamily="34" charset="0"/>
                <a:ea typeface="Calibri"/>
                <a:cs typeface="Calibri" panose="020F0502020204030204" pitchFamily="34" charset="0"/>
              </a:rPr>
              <a:t>Fully Funded - The current model approved by Government does not provide HPV testing to be free and will not be included in the HPV primary screening project. However, it is noted that funding has been a strong recommendation by the Parliamentary Review Committee.</a:t>
            </a:r>
          </a:p>
          <a:p>
            <a:pPr marL="185738" indent="-185738" defTabSz="742950">
              <a:lnSpc>
                <a:spcPct val="150000"/>
              </a:lnSpc>
              <a:buFont typeface="+mj-lt"/>
              <a:buAutoNum type="arabicPeriod"/>
              <a:defRPr/>
            </a:pPr>
            <a:r>
              <a:rPr lang="en-NZ" sz="1200">
                <a:solidFill>
                  <a:prstClr val="black"/>
                </a:solidFill>
                <a:latin typeface="Calibri" panose="020F0502020204030204" pitchFamily="34" charset="0"/>
                <a:ea typeface="Calibri"/>
                <a:cs typeface="Calibri" panose="020F0502020204030204" pitchFamily="34" charset="0"/>
              </a:rPr>
              <a:t>Centralised mail out of tests – Individual clinical settings may mail out tests locally but this will not be run centrally by the NCSP programme in this project.</a:t>
            </a:r>
            <a:endParaRPr lang="en-NZ" sz="1200" b="1">
              <a:solidFill>
                <a:srgbClr val="DF5139"/>
              </a:solidFill>
              <a:latin typeface="Calibri" panose="020F0502020204030204"/>
            </a:endParaRPr>
          </a:p>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8</a:t>
            </a:fld>
            <a:endParaRPr lang="en-US"/>
          </a:p>
        </p:txBody>
      </p:sp>
    </p:spTree>
    <p:extLst>
      <p:ext uri="{BB962C8B-B14F-4D97-AF65-F5344CB8AC3E}">
        <p14:creationId xmlns:p14="http://schemas.microsoft.com/office/powerpoint/2010/main" val="209463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9</a:t>
            </a:fld>
            <a:endParaRPr lang="en-US"/>
          </a:p>
        </p:txBody>
      </p:sp>
    </p:spTree>
    <p:extLst>
      <p:ext uri="{BB962C8B-B14F-4D97-AF65-F5344CB8AC3E}">
        <p14:creationId xmlns:p14="http://schemas.microsoft.com/office/powerpoint/2010/main" val="3291145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46AEB0B0-003B-004F-86EC-76A6EA231633}" type="slidenum">
              <a:rPr lang="en-US" smtClean="0"/>
              <a:t>10</a:t>
            </a:fld>
            <a:endParaRPr lang="en-US"/>
          </a:p>
        </p:txBody>
      </p:sp>
    </p:spTree>
    <p:extLst>
      <p:ext uri="{BB962C8B-B14F-4D97-AF65-F5344CB8AC3E}">
        <p14:creationId xmlns:p14="http://schemas.microsoft.com/office/powerpoint/2010/main" val="1074017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t> </a:t>
            </a:r>
            <a:endParaRPr lang="en-NZ" b="1"/>
          </a:p>
        </p:txBody>
      </p:sp>
      <p:sp>
        <p:nvSpPr>
          <p:cNvPr id="4" name="Slide Number Placeholder 3"/>
          <p:cNvSpPr>
            <a:spLocks noGrp="1"/>
          </p:cNvSpPr>
          <p:nvPr>
            <p:ph type="sldNum" sz="quarter" idx="5"/>
          </p:nvPr>
        </p:nvSpPr>
        <p:spPr/>
        <p:txBody>
          <a:bodyPr/>
          <a:lstStyle/>
          <a:p>
            <a:pPr defTabSz="441564">
              <a:defRPr/>
            </a:pPr>
            <a:fld id="{46AEB0B0-003B-004F-86EC-76A6EA231633}" type="slidenum">
              <a:rPr lang="en-US">
                <a:solidFill>
                  <a:prstClr val="black"/>
                </a:solidFill>
                <a:latin typeface="Calibri"/>
              </a:rPr>
              <a:pPr defTabSz="441564">
                <a:defRPr/>
              </a:pPr>
              <a:t>11</a:t>
            </a:fld>
            <a:endParaRPr lang="en-US">
              <a:solidFill>
                <a:prstClr val="black"/>
              </a:solidFill>
              <a:latin typeface="Calibri"/>
            </a:endParaRPr>
          </a:p>
        </p:txBody>
      </p:sp>
    </p:spTree>
    <p:extLst>
      <p:ext uri="{BB962C8B-B14F-4D97-AF65-F5344CB8AC3E}">
        <p14:creationId xmlns:p14="http://schemas.microsoft.com/office/powerpoint/2010/main" val="1067751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623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17C2C5-565B-6749-A13D-2F241810176C}" type="datetime1">
              <a:rPr lang="en-NZ" smtClean="0"/>
              <a:t>5/04/2023</a:t>
            </a:fld>
            <a:endParaRPr lang="en-US"/>
          </a:p>
        </p:txBody>
      </p:sp>
      <p:sp>
        <p:nvSpPr>
          <p:cNvPr id="5" name="Footer Placeholder 4"/>
          <p:cNvSpPr>
            <a:spLocks noGrp="1"/>
          </p:cNvSpPr>
          <p:nvPr>
            <p:ph type="ftr" sz="quarter" idx="11"/>
          </p:nvPr>
        </p:nvSpPr>
        <p:spPr/>
        <p:txBody>
          <a:bodyPr/>
          <a:lstStyle/>
          <a:p>
            <a:r>
              <a:rPr lang="en-US"/>
              <a:t>National Cervical Screening Programme </a:t>
            </a:r>
          </a:p>
        </p:txBody>
      </p:sp>
      <p:sp>
        <p:nvSpPr>
          <p:cNvPr id="6" name="Slide Number Placeholder 5"/>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1649448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406AAD-E66C-5D49-A08E-88B19C88ED89}" type="datetime1">
              <a:rPr lang="en-NZ" smtClean="0"/>
              <a:t>5/04/2023</a:t>
            </a:fld>
            <a:endParaRPr lang="en-US"/>
          </a:p>
        </p:txBody>
      </p:sp>
      <p:sp>
        <p:nvSpPr>
          <p:cNvPr id="5" name="Footer Placeholder 4"/>
          <p:cNvSpPr>
            <a:spLocks noGrp="1"/>
          </p:cNvSpPr>
          <p:nvPr>
            <p:ph type="ftr" sz="quarter" idx="11"/>
          </p:nvPr>
        </p:nvSpPr>
        <p:spPr/>
        <p:txBody>
          <a:bodyPr/>
          <a:lstStyle/>
          <a:p>
            <a:r>
              <a:rPr lang="en-US"/>
              <a:t>National Cervical Screening Programme </a:t>
            </a:r>
          </a:p>
        </p:txBody>
      </p:sp>
      <p:sp>
        <p:nvSpPr>
          <p:cNvPr id="6" name="Slide Number Placeholder 5"/>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774007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and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C637-2226-A54F-B2DE-5D02C43D87CA}"/>
              </a:ext>
            </a:extLst>
          </p:cNvPr>
          <p:cNvPicPr>
            <a:picLocks noChangeAspect="1"/>
          </p:cNvPicPr>
          <p:nvPr userDrawn="1"/>
        </p:nvPicPr>
        <p:blipFill>
          <a:blip r:embed="rId2"/>
          <a:stretch>
            <a:fillRect/>
          </a:stretch>
        </p:blipFill>
        <p:spPr>
          <a:xfrm>
            <a:off x="7979396" y="0"/>
            <a:ext cx="4212603" cy="5029200"/>
          </a:xfrm>
          <a:prstGeom prst="rect">
            <a:avLst/>
          </a:prstGeom>
        </p:spPr>
      </p:pic>
      <p:sp>
        <p:nvSpPr>
          <p:cNvPr id="11" name="Text Placeholder 10">
            <a:extLst>
              <a:ext uri="{FF2B5EF4-FFF2-40B4-BE49-F238E27FC236}">
                <a16:creationId xmlns:a16="http://schemas.microsoft.com/office/drawing/2014/main" id="{CA34AE92-42F8-9C49-AC1B-479290E3D9C7}"/>
              </a:ext>
            </a:extLst>
          </p:cNvPr>
          <p:cNvSpPr>
            <a:spLocks noGrp="1"/>
          </p:cNvSpPr>
          <p:nvPr>
            <p:ph type="body" sz="quarter" idx="14" hasCustomPrompt="1"/>
          </p:nvPr>
        </p:nvSpPr>
        <p:spPr>
          <a:xfrm>
            <a:off x="814137" y="782219"/>
            <a:ext cx="10335126" cy="753979"/>
          </a:xfrm>
        </p:spPr>
        <p:txBody>
          <a:bodyPr>
            <a:noAutofit/>
          </a:bodyPr>
          <a:lstStyle>
            <a:lvl1pPr marL="0" indent="0">
              <a:buNone/>
              <a:defRPr sz="5000" b="1">
                <a:solidFill>
                  <a:schemeClr val="tx2"/>
                </a:solidFill>
              </a:defRPr>
            </a:lvl1pPr>
          </a:lstStyle>
          <a:p>
            <a:pPr lvl="0"/>
            <a:r>
              <a:rPr lang="en-GB"/>
              <a:t>Heading</a:t>
            </a:r>
          </a:p>
        </p:txBody>
      </p:sp>
      <p:sp>
        <p:nvSpPr>
          <p:cNvPr id="13" name="Text Placeholder 12">
            <a:extLst>
              <a:ext uri="{FF2B5EF4-FFF2-40B4-BE49-F238E27FC236}">
                <a16:creationId xmlns:a16="http://schemas.microsoft.com/office/drawing/2014/main" id="{4197B82A-BCB6-4E49-BD01-8BDF288185F0}"/>
              </a:ext>
            </a:extLst>
          </p:cNvPr>
          <p:cNvSpPr>
            <a:spLocks noGrp="1"/>
          </p:cNvSpPr>
          <p:nvPr>
            <p:ph type="body" sz="quarter" idx="15"/>
          </p:nvPr>
        </p:nvSpPr>
        <p:spPr>
          <a:xfrm>
            <a:off x="814138" y="2125244"/>
            <a:ext cx="5017168" cy="3950537"/>
          </a:xfrm>
        </p:spPr>
        <p:txBody>
          <a:bodyPr/>
          <a:lstStyle>
            <a:lvl1pPr marL="0" indent="0">
              <a:buNone/>
              <a:defRPr sz="2600" b="1"/>
            </a:lvl1pPr>
            <a:lvl2pPr marL="457200" indent="0">
              <a:buNone/>
              <a:defRPr>
                <a:solidFill>
                  <a:schemeClr val="bg2"/>
                </a:solidFill>
              </a:defRPr>
            </a:lvl2pPr>
          </a:lstStyle>
          <a:p>
            <a:pPr lvl="0"/>
            <a:r>
              <a:rPr lang="en-US"/>
              <a:t>Click to edit Master text styles</a:t>
            </a:r>
          </a:p>
        </p:txBody>
      </p:sp>
      <p:sp>
        <p:nvSpPr>
          <p:cNvPr id="15" name="Text Placeholder 14">
            <a:extLst>
              <a:ext uri="{FF2B5EF4-FFF2-40B4-BE49-F238E27FC236}">
                <a16:creationId xmlns:a16="http://schemas.microsoft.com/office/drawing/2014/main" id="{E52DF885-1649-5A48-85F5-F398B30576DB}"/>
              </a:ext>
            </a:extLst>
          </p:cNvPr>
          <p:cNvSpPr>
            <a:spLocks noGrp="1"/>
          </p:cNvSpPr>
          <p:nvPr>
            <p:ph type="body" sz="quarter" idx="16"/>
          </p:nvPr>
        </p:nvSpPr>
        <p:spPr>
          <a:xfrm>
            <a:off x="6132095" y="2125243"/>
            <a:ext cx="5017168" cy="3950537"/>
          </a:xfrm>
        </p:spPr>
        <p:txBody>
          <a:bodyPr>
            <a:normAutofit/>
          </a:bodyPr>
          <a:lstStyle>
            <a:lvl1pPr>
              <a:defRPr sz="24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693400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xt and image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F6608C-7A3D-D246-B47B-4AF3B9746D28}"/>
              </a:ext>
            </a:extLst>
          </p:cNvPr>
          <p:cNvPicPr>
            <a:picLocks noChangeAspect="1"/>
          </p:cNvPicPr>
          <p:nvPr userDrawn="1"/>
        </p:nvPicPr>
        <p:blipFill>
          <a:blip r:embed="rId2"/>
          <a:stretch>
            <a:fillRect/>
          </a:stretch>
        </p:blipFill>
        <p:spPr>
          <a:xfrm>
            <a:off x="7404100" y="0"/>
            <a:ext cx="4787900"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4944979" cy="753979"/>
          </a:xfrm>
        </p:spPr>
        <p:txBody>
          <a:bodyPr>
            <a:noAutofit/>
          </a:bodyPr>
          <a:lstStyle>
            <a:lvl1pPr marL="0" indent="0">
              <a:buNone/>
              <a:defRPr sz="5000" b="1">
                <a:solidFill>
                  <a:schemeClr val="tx2"/>
                </a:solidFill>
              </a:defRPr>
            </a:lvl1pPr>
          </a:lstStyle>
          <a:p>
            <a:pPr lvl="0"/>
            <a:r>
              <a:rPr lang="en-GB"/>
              <a:t>Heading</a:t>
            </a:r>
          </a:p>
        </p:txBody>
      </p:sp>
      <p:sp>
        <p:nvSpPr>
          <p:cNvPr id="18" name="Picture Placeholder 17">
            <a:extLst>
              <a:ext uri="{FF2B5EF4-FFF2-40B4-BE49-F238E27FC236}">
                <a16:creationId xmlns:a16="http://schemas.microsoft.com/office/drawing/2014/main" id="{8E2D0EF0-0639-F24A-8776-BDEA2DA54F8C}"/>
              </a:ext>
            </a:extLst>
          </p:cNvPr>
          <p:cNvSpPr>
            <a:spLocks noGrp="1"/>
          </p:cNvSpPr>
          <p:nvPr>
            <p:ph type="pic" sz="quarter" idx="17"/>
          </p:nvPr>
        </p:nvSpPr>
        <p:spPr>
          <a:xfrm>
            <a:off x="814138" y="2124826"/>
            <a:ext cx="10487276" cy="3826711"/>
          </a:xfrm>
        </p:spPr>
        <p:txBody>
          <a:bodyPr/>
          <a:lstStyle/>
          <a:p>
            <a:r>
              <a:rPr lang="en-US"/>
              <a:t>Click icon to add picture</a:t>
            </a:r>
          </a:p>
        </p:txBody>
      </p:sp>
    </p:spTree>
    <p:extLst>
      <p:ext uri="{BB962C8B-B14F-4D97-AF65-F5344CB8AC3E}">
        <p14:creationId xmlns:p14="http://schemas.microsoft.com/office/powerpoint/2010/main" val="1208115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51148" y="487948"/>
            <a:ext cx="10231253" cy="426455"/>
          </a:xfrm>
        </p:spPr>
        <p:txBody>
          <a:bodyPr>
            <a:noAutofit/>
          </a:bodyPr>
          <a:lstStyle>
            <a:lvl1pPr>
              <a:defRPr sz="2275"/>
            </a:lvl1pPr>
          </a:lstStyle>
          <a:p>
            <a:r>
              <a:rPr lang="en-US"/>
              <a:t>Click to edit Master title style</a:t>
            </a:r>
          </a:p>
        </p:txBody>
      </p:sp>
      <p:sp>
        <p:nvSpPr>
          <p:cNvPr id="3" name="Content Placeholder 2"/>
          <p:cNvSpPr>
            <a:spLocks noGrp="1"/>
          </p:cNvSpPr>
          <p:nvPr>
            <p:ph idx="1"/>
          </p:nvPr>
        </p:nvSpPr>
        <p:spPr>
          <a:xfrm>
            <a:off x="1351148" y="1326778"/>
            <a:ext cx="10231253" cy="471484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351147" y="6356353"/>
            <a:ext cx="5554895" cy="365125"/>
          </a:xfrm>
        </p:spPr>
        <p:txBody>
          <a:bodyPr/>
          <a:lstStyle/>
          <a:p>
            <a:r>
              <a:rPr lang="en-US"/>
              <a:t>National Cervical Screening Programme </a:t>
            </a:r>
          </a:p>
        </p:txBody>
      </p:sp>
      <p:sp>
        <p:nvSpPr>
          <p:cNvPr id="8" name="Text Placeholder 7">
            <a:extLst>
              <a:ext uri="{FF2B5EF4-FFF2-40B4-BE49-F238E27FC236}">
                <a16:creationId xmlns:a16="http://schemas.microsoft.com/office/drawing/2014/main" id="{F6A2DD27-DF17-4170-973F-CAF31B055D2D}"/>
              </a:ext>
            </a:extLst>
          </p:cNvPr>
          <p:cNvSpPr>
            <a:spLocks noGrp="1"/>
          </p:cNvSpPr>
          <p:nvPr>
            <p:ph type="body" sz="quarter" idx="12" hasCustomPrompt="1"/>
          </p:nvPr>
        </p:nvSpPr>
        <p:spPr>
          <a:xfrm>
            <a:off x="1350683" y="914402"/>
            <a:ext cx="10231717" cy="233363"/>
          </a:xfrm>
        </p:spPr>
        <p:txBody>
          <a:bodyPr>
            <a:noAutofit/>
          </a:bodyPr>
          <a:lstStyle>
            <a:lvl1pPr marL="0" indent="0">
              <a:buNone/>
              <a:defRPr sz="1300">
                <a:solidFill>
                  <a:srgbClr val="602A7E"/>
                </a:solidFill>
              </a:defRPr>
            </a:lvl1pPr>
          </a:lstStyle>
          <a:p>
            <a:pPr lvl="0"/>
            <a:r>
              <a:rPr lang="en-NZ"/>
              <a:t>SUBTITIE</a:t>
            </a:r>
          </a:p>
        </p:txBody>
      </p:sp>
      <p:pic>
        <p:nvPicPr>
          <p:cNvPr id="10" name="Picture 9" descr="Diagram&#10;&#10;Description automatically generated">
            <a:extLst>
              <a:ext uri="{FF2B5EF4-FFF2-40B4-BE49-F238E27FC236}">
                <a16:creationId xmlns:a16="http://schemas.microsoft.com/office/drawing/2014/main" id="{9A13740D-7C8C-4A89-9D33-855D9A13E26C}"/>
              </a:ext>
            </a:extLst>
          </p:cNvPr>
          <p:cNvPicPr>
            <a:picLocks noChangeAspect="1"/>
          </p:cNvPicPr>
          <p:nvPr userDrawn="1"/>
        </p:nvPicPr>
        <p:blipFill>
          <a:blip r:embed="rId2"/>
          <a:stretch>
            <a:fillRect/>
          </a:stretch>
        </p:blipFill>
        <p:spPr>
          <a:xfrm>
            <a:off x="10840855" y="153118"/>
            <a:ext cx="1247775" cy="582270"/>
          </a:xfrm>
          <a:prstGeom prst="rect">
            <a:avLst/>
          </a:prstGeom>
        </p:spPr>
      </p:pic>
    </p:spTree>
    <p:extLst>
      <p:ext uri="{BB962C8B-B14F-4D97-AF65-F5344CB8AC3E}">
        <p14:creationId xmlns:p14="http://schemas.microsoft.com/office/powerpoint/2010/main" val="2698305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8536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r>
              <a:rPr lang="en-US"/>
              <a:t>HPV Primary Screening Project</a:t>
            </a:r>
          </a:p>
        </p:txBody>
      </p:sp>
    </p:spTree>
    <p:extLst>
      <p:ext uri="{BB962C8B-B14F-4D97-AF65-F5344CB8AC3E}">
        <p14:creationId xmlns:p14="http://schemas.microsoft.com/office/powerpoint/2010/main" val="2250900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5A0248-8159-6848-B532-8EC469C7151C}" type="datetime1">
              <a:rPr lang="en-NZ" smtClean="0"/>
              <a:t>5/04/2023</a:t>
            </a:fld>
            <a:endParaRPr lang="en-US"/>
          </a:p>
        </p:txBody>
      </p:sp>
      <p:sp>
        <p:nvSpPr>
          <p:cNvPr id="5" name="Footer Placeholder 4"/>
          <p:cNvSpPr>
            <a:spLocks noGrp="1"/>
          </p:cNvSpPr>
          <p:nvPr>
            <p:ph type="ftr" sz="quarter" idx="11"/>
          </p:nvPr>
        </p:nvSpPr>
        <p:spPr/>
        <p:txBody>
          <a:bodyPr/>
          <a:lstStyle/>
          <a:p>
            <a:r>
              <a:rPr lang="en-US"/>
              <a:t>National Cervical Screening Programme </a:t>
            </a:r>
          </a:p>
        </p:txBody>
      </p:sp>
      <p:sp>
        <p:nvSpPr>
          <p:cNvPr id="6" name="Slide Number Placeholder 5"/>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3363453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A574B3-3106-3D4F-BF6D-B6241ADE078D}" type="datetime1">
              <a:rPr lang="en-NZ" smtClean="0"/>
              <a:t>5/04/2023</a:t>
            </a:fld>
            <a:endParaRPr lang="en-US"/>
          </a:p>
        </p:txBody>
      </p:sp>
      <p:sp>
        <p:nvSpPr>
          <p:cNvPr id="6" name="Footer Placeholder 5"/>
          <p:cNvSpPr>
            <a:spLocks noGrp="1"/>
          </p:cNvSpPr>
          <p:nvPr>
            <p:ph type="ftr" sz="quarter" idx="11"/>
          </p:nvPr>
        </p:nvSpPr>
        <p:spPr/>
        <p:txBody>
          <a:bodyPr/>
          <a:lstStyle/>
          <a:p>
            <a:r>
              <a:rPr lang="en-US"/>
              <a:t>National Cervical Screening Programme </a:t>
            </a:r>
          </a:p>
        </p:txBody>
      </p:sp>
      <p:sp>
        <p:nvSpPr>
          <p:cNvPr id="7" name="Slide Number Placeholder 6"/>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301864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C96CA3-657E-4343-A5BC-09323A97B506}" type="datetime1">
              <a:rPr lang="en-NZ" smtClean="0"/>
              <a:t>5/04/2023</a:t>
            </a:fld>
            <a:endParaRPr lang="en-US"/>
          </a:p>
        </p:txBody>
      </p:sp>
      <p:sp>
        <p:nvSpPr>
          <p:cNvPr id="8" name="Footer Placeholder 7"/>
          <p:cNvSpPr>
            <a:spLocks noGrp="1"/>
          </p:cNvSpPr>
          <p:nvPr>
            <p:ph type="ftr" sz="quarter" idx="11"/>
          </p:nvPr>
        </p:nvSpPr>
        <p:spPr/>
        <p:txBody>
          <a:bodyPr/>
          <a:lstStyle/>
          <a:p>
            <a:r>
              <a:rPr lang="en-US"/>
              <a:t>National Cervical Screening Programme </a:t>
            </a:r>
          </a:p>
        </p:txBody>
      </p:sp>
      <p:sp>
        <p:nvSpPr>
          <p:cNvPr id="9" name="Slide Number Placeholder 8"/>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1949314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National Cervical Screening Programme </a:t>
            </a:r>
          </a:p>
        </p:txBody>
      </p:sp>
    </p:spTree>
    <p:extLst>
      <p:ext uri="{BB962C8B-B14F-4D97-AF65-F5344CB8AC3E}">
        <p14:creationId xmlns:p14="http://schemas.microsoft.com/office/powerpoint/2010/main" val="4157479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2D5DB6-DC45-8640-BA2B-E7476C4A2797}" type="datetime1">
              <a:rPr lang="en-NZ" smtClean="0"/>
              <a:t>5/04/2023</a:t>
            </a:fld>
            <a:endParaRPr lang="en-US"/>
          </a:p>
        </p:txBody>
      </p:sp>
      <p:sp>
        <p:nvSpPr>
          <p:cNvPr id="4" name="Footer Placeholder 3"/>
          <p:cNvSpPr>
            <a:spLocks noGrp="1"/>
          </p:cNvSpPr>
          <p:nvPr>
            <p:ph type="ftr" sz="quarter" idx="11"/>
          </p:nvPr>
        </p:nvSpPr>
        <p:spPr/>
        <p:txBody>
          <a:bodyPr/>
          <a:lstStyle/>
          <a:p>
            <a:r>
              <a:rPr lang="en-US"/>
              <a:t>National Cervical Screening Programme </a:t>
            </a:r>
          </a:p>
        </p:txBody>
      </p:sp>
      <p:sp>
        <p:nvSpPr>
          <p:cNvPr id="5" name="Slide Number Placeholder 4"/>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2566534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AA5AEC-B5CF-1644-A733-CAC56AFA0654}" type="datetime1">
              <a:rPr lang="en-NZ" smtClean="0"/>
              <a:t>5/04/2023</a:t>
            </a:fld>
            <a:endParaRPr lang="en-US"/>
          </a:p>
        </p:txBody>
      </p:sp>
      <p:sp>
        <p:nvSpPr>
          <p:cNvPr id="3" name="Footer Placeholder 2"/>
          <p:cNvSpPr>
            <a:spLocks noGrp="1"/>
          </p:cNvSpPr>
          <p:nvPr>
            <p:ph type="ftr" sz="quarter" idx="11"/>
          </p:nvPr>
        </p:nvSpPr>
        <p:spPr/>
        <p:txBody>
          <a:bodyPr/>
          <a:lstStyle/>
          <a:p>
            <a:r>
              <a:rPr lang="en-US"/>
              <a:t>National Cervical Screening Programme </a:t>
            </a:r>
          </a:p>
        </p:txBody>
      </p:sp>
      <p:sp>
        <p:nvSpPr>
          <p:cNvPr id="4" name="Slide Number Placeholder 3"/>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2621743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31AB55-FFF2-4B4C-95F6-D591DD3EB067}" type="datetime1">
              <a:rPr lang="en-NZ" smtClean="0"/>
              <a:t>5/04/2023</a:t>
            </a:fld>
            <a:endParaRPr lang="en-US"/>
          </a:p>
        </p:txBody>
      </p:sp>
      <p:sp>
        <p:nvSpPr>
          <p:cNvPr id="6" name="Footer Placeholder 5"/>
          <p:cNvSpPr>
            <a:spLocks noGrp="1"/>
          </p:cNvSpPr>
          <p:nvPr>
            <p:ph type="ftr" sz="quarter" idx="11"/>
          </p:nvPr>
        </p:nvSpPr>
        <p:spPr/>
        <p:txBody>
          <a:bodyPr/>
          <a:lstStyle/>
          <a:p>
            <a:r>
              <a:rPr lang="en-US"/>
              <a:t>National Cervical Screening Programme </a:t>
            </a:r>
          </a:p>
        </p:txBody>
      </p:sp>
      <p:sp>
        <p:nvSpPr>
          <p:cNvPr id="7" name="Slide Number Placeholder 6"/>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3945053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806287-515A-E546-B05D-F9D76BC892D8}" type="datetime1">
              <a:rPr lang="en-NZ" smtClean="0"/>
              <a:t>5/04/2023</a:t>
            </a:fld>
            <a:endParaRPr lang="en-US"/>
          </a:p>
        </p:txBody>
      </p:sp>
      <p:sp>
        <p:nvSpPr>
          <p:cNvPr id="6" name="Footer Placeholder 5"/>
          <p:cNvSpPr>
            <a:spLocks noGrp="1"/>
          </p:cNvSpPr>
          <p:nvPr>
            <p:ph type="ftr" sz="quarter" idx="11"/>
          </p:nvPr>
        </p:nvSpPr>
        <p:spPr/>
        <p:txBody>
          <a:bodyPr/>
          <a:lstStyle/>
          <a:p>
            <a:r>
              <a:rPr lang="en-US"/>
              <a:t>National Cervical Screening Programme </a:t>
            </a:r>
          </a:p>
        </p:txBody>
      </p:sp>
      <p:sp>
        <p:nvSpPr>
          <p:cNvPr id="7" name="Slide Number Placeholder 6"/>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4260975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17C2C5-565B-6749-A13D-2F241810176C}" type="datetime1">
              <a:rPr lang="en-NZ" smtClean="0"/>
              <a:t>5/04/2023</a:t>
            </a:fld>
            <a:endParaRPr lang="en-US"/>
          </a:p>
        </p:txBody>
      </p:sp>
      <p:sp>
        <p:nvSpPr>
          <p:cNvPr id="5" name="Footer Placeholder 4"/>
          <p:cNvSpPr>
            <a:spLocks noGrp="1"/>
          </p:cNvSpPr>
          <p:nvPr>
            <p:ph type="ftr" sz="quarter" idx="11"/>
          </p:nvPr>
        </p:nvSpPr>
        <p:spPr/>
        <p:txBody>
          <a:bodyPr/>
          <a:lstStyle/>
          <a:p>
            <a:r>
              <a:rPr lang="en-US"/>
              <a:t>National Cervical Screening Programme </a:t>
            </a:r>
          </a:p>
        </p:txBody>
      </p:sp>
      <p:sp>
        <p:nvSpPr>
          <p:cNvPr id="6" name="Slide Number Placeholder 5"/>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759459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406AAD-E66C-5D49-A08E-88B19C88ED89}" type="datetime1">
              <a:rPr lang="en-NZ" smtClean="0"/>
              <a:t>5/04/2023</a:t>
            </a:fld>
            <a:endParaRPr lang="en-US"/>
          </a:p>
        </p:txBody>
      </p:sp>
      <p:sp>
        <p:nvSpPr>
          <p:cNvPr id="5" name="Footer Placeholder 4"/>
          <p:cNvSpPr>
            <a:spLocks noGrp="1"/>
          </p:cNvSpPr>
          <p:nvPr>
            <p:ph type="ftr" sz="quarter" idx="11"/>
          </p:nvPr>
        </p:nvSpPr>
        <p:spPr/>
        <p:txBody>
          <a:bodyPr/>
          <a:lstStyle/>
          <a:p>
            <a:r>
              <a:rPr lang="en-US"/>
              <a:t>National Cervical Screening Programme </a:t>
            </a:r>
          </a:p>
        </p:txBody>
      </p:sp>
      <p:sp>
        <p:nvSpPr>
          <p:cNvPr id="6" name="Slide Number Placeholder 5"/>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1747172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AA5AEC-B5CF-1644-A733-CAC56AFA0654}" type="datetime1">
              <a:rPr lang="en-NZ" smtClean="0"/>
              <a:t>5/04/2023</a:t>
            </a:fld>
            <a:endParaRPr lang="en-US"/>
          </a:p>
        </p:txBody>
      </p:sp>
      <p:sp>
        <p:nvSpPr>
          <p:cNvPr id="3" name="Footer Placeholder 2"/>
          <p:cNvSpPr>
            <a:spLocks noGrp="1"/>
          </p:cNvSpPr>
          <p:nvPr>
            <p:ph type="ftr" sz="quarter" idx="11"/>
          </p:nvPr>
        </p:nvSpPr>
        <p:spPr/>
        <p:txBody>
          <a:bodyPr/>
          <a:lstStyle/>
          <a:p>
            <a:r>
              <a:rPr lang="en-US"/>
              <a:t>National Cervical Screening Programme </a:t>
            </a:r>
          </a:p>
        </p:txBody>
      </p:sp>
      <p:sp>
        <p:nvSpPr>
          <p:cNvPr id="4" name="Slide Number Placeholder 3"/>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150171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51148" y="487948"/>
            <a:ext cx="10231253" cy="426455"/>
          </a:xfrm>
        </p:spPr>
        <p:txBody>
          <a:bodyPr>
            <a:noAutofit/>
          </a:bodyPr>
          <a:lstStyle>
            <a:lvl1pPr>
              <a:defRPr sz="2275"/>
            </a:lvl1pPr>
          </a:lstStyle>
          <a:p>
            <a:r>
              <a:rPr lang="en-US"/>
              <a:t>Click to edit Master title style</a:t>
            </a:r>
          </a:p>
        </p:txBody>
      </p:sp>
      <p:sp>
        <p:nvSpPr>
          <p:cNvPr id="3" name="Content Placeholder 2"/>
          <p:cNvSpPr>
            <a:spLocks noGrp="1"/>
          </p:cNvSpPr>
          <p:nvPr>
            <p:ph idx="1"/>
          </p:nvPr>
        </p:nvSpPr>
        <p:spPr>
          <a:xfrm>
            <a:off x="1351148" y="1326778"/>
            <a:ext cx="10231253" cy="471484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351147" y="6356353"/>
            <a:ext cx="5554895" cy="365125"/>
          </a:xfrm>
        </p:spPr>
        <p:txBody>
          <a:bodyPr/>
          <a:lstStyle/>
          <a:p>
            <a:r>
              <a:rPr lang="en-US"/>
              <a:t>National Cervical Screening Programme </a:t>
            </a:r>
          </a:p>
        </p:txBody>
      </p:sp>
      <p:sp>
        <p:nvSpPr>
          <p:cNvPr id="8" name="Text Placeholder 7">
            <a:extLst>
              <a:ext uri="{FF2B5EF4-FFF2-40B4-BE49-F238E27FC236}">
                <a16:creationId xmlns:a16="http://schemas.microsoft.com/office/drawing/2014/main" id="{F6A2DD27-DF17-4170-973F-CAF31B055D2D}"/>
              </a:ext>
            </a:extLst>
          </p:cNvPr>
          <p:cNvSpPr>
            <a:spLocks noGrp="1"/>
          </p:cNvSpPr>
          <p:nvPr>
            <p:ph type="body" sz="quarter" idx="12" hasCustomPrompt="1"/>
          </p:nvPr>
        </p:nvSpPr>
        <p:spPr>
          <a:xfrm>
            <a:off x="1350683" y="914402"/>
            <a:ext cx="10231717" cy="233363"/>
          </a:xfrm>
        </p:spPr>
        <p:txBody>
          <a:bodyPr>
            <a:noAutofit/>
          </a:bodyPr>
          <a:lstStyle>
            <a:lvl1pPr marL="0" indent="0">
              <a:buNone/>
              <a:defRPr sz="1300">
                <a:solidFill>
                  <a:srgbClr val="602A7E"/>
                </a:solidFill>
              </a:defRPr>
            </a:lvl1pPr>
          </a:lstStyle>
          <a:p>
            <a:pPr lvl="0"/>
            <a:r>
              <a:rPr lang="en-NZ"/>
              <a:t>SUBTITIE</a:t>
            </a:r>
          </a:p>
        </p:txBody>
      </p:sp>
      <p:pic>
        <p:nvPicPr>
          <p:cNvPr id="10" name="Picture 9" descr="Diagram&#10;&#10;Description automatically generated">
            <a:extLst>
              <a:ext uri="{FF2B5EF4-FFF2-40B4-BE49-F238E27FC236}">
                <a16:creationId xmlns:a16="http://schemas.microsoft.com/office/drawing/2014/main" id="{9A13740D-7C8C-4A89-9D33-855D9A13E26C}"/>
              </a:ext>
            </a:extLst>
          </p:cNvPr>
          <p:cNvPicPr>
            <a:picLocks noChangeAspect="1"/>
          </p:cNvPicPr>
          <p:nvPr userDrawn="1"/>
        </p:nvPicPr>
        <p:blipFill>
          <a:blip r:embed="rId2"/>
          <a:stretch>
            <a:fillRect/>
          </a:stretch>
        </p:blipFill>
        <p:spPr>
          <a:xfrm>
            <a:off x="10840855" y="153118"/>
            <a:ext cx="1247775" cy="582270"/>
          </a:xfrm>
          <a:prstGeom prst="rect">
            <a:avLst/>
          </a:prstGeom>
        </p:spPr>
      </p:pic>
    </p:spTree>
    <p:extLst>
      <p:ext uri="{BB962C8B-B14F-4D97-AF65-F5344CB8AC3E}">
        <p14:creationId xmlns:p14="http://schemas.microsoft.com/office/powerpoint/2010/main" val="1077923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2D5DB6-DC45-8640-BA2B-E7476C4A2797}" type="datetime1">
              <a:rPr lang="en-NZ" smtClean="0"/>
              <a:t>5/04/2023</a:t>
            </a:fld>
            <a:endParaRPr lang="en-US"/>
          </a:p>
        </p:txBody>
      </p:sp>
      <p:sp>
        <p:nvSpPr>
          <p:cNvPr id="4" name="Footer Placeholder 3"/>
          <p:cNvSpPr>
            <a:spLocks noGrp="1"/>
          </p:cNvSpPr>
          <p:nvPr>
            <p:ph type="ftr" sz="quarter" idx="11"/>
          </p:nvPr>
        </p:nvSpPr>
        <p:spPr/>
        <p:txBody>
          <a:bodyPr/>
          <a:lstStyle/>
          <a:p>
            <a:r>
              <a:rPr lang="en-US"/>
              <a:t>National Cervical Screening Programme </a:t>
            </a:r>
          </a:p>
        </p:txBody>
      </p:sp>
      <p:sp>
        <p:nvSpPr>
          <p:cNvPr id="5" name="Slide Number Placeholder 4"/>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273573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5A0248-8159-6848-B532-8EC469C7151C}" type="datetime1">
              <a:rPr lang="en-NZ" smtClean="0"/>
              <a:t>5/04/2023</a:t>
            </a:fld>
            <a:endParaRPr lang="en-US"/>
          </a:p>
        </p:txBody>
      </p:sp>
      <p:sp>
        <p:nvSpPr>
          <p:cNvPr id="5" name="Footer Placeholder 4"/>
          <p:cNvSpPr>
            <a:spLocks noGrp="1"/>
          </p:cNvSpPr>
          <p:nvPr>
            <p:ph type="ftr" sz="quarter" idx="11"/>
          </p:nvPr>
        </p:nvSpPr>
        <p:spPr/>
        <p:txBody>
          <a:bodyPr/>
          <a:lstStyle/>
          <a:p>
            <a:r>
              <a:rPr lang="en-US"/>
              <a:t>National Cervical Screening Programme </a:t>
            </a:r>
          </a:p>
        </p:txBody>
      </p:sp>
      <p:sp>
        <p:nvSpPr>
          <p:cNvPr id="6" name="Slide Number Placeholder 5"/>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87567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A574B3-3106-3D4F-BF6D-B6241ADE078D}" type="datetime1">
              <a:rPr lang="en-NZ" smtClean="0"/>
              <a:t>5/04/2023</a:t>
            </a:fld>
            <a:endParaRPr lang="en-US"/>
          </a:p>
        </p:txBody>
      </p:sp>
      <p:sp>
        <p:nvSpPr>
          <p:cNvPr id="6" name="Footer Placeholder 5"/>
          <p:cNvSpPr>
            <a:spLocks noGrp="1"/>
          </p:cNvSpPr>
          <p:nvPr>
            <p:ph type="ftr" sz="quarter" idx="11"/>
          </p:nvPr>
        </p:nvSpPr>
        <p:spPr/>
        <p:txBody>
          <a:bodyPr/>
          <a:lstStyle/>
          <a:p>
            <a:r>
              <a:rPr lang="en-US"/>
              <a:t>National Cervical Screening Programme </a:t>
            </a:r>
          </a:p>
        </p:txBody>
      </p:sp>
      <p:sp>
        <p:nvSpPr>
          <p:cNvPr id="7" name="Slide Number Placeholder 6"/>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2929714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3C96CA3-657E-4343-A5BC-09323A97B506}" type="datetime1">
              <a:rPr lang="en-NZ" smtClean="0"/>
              <a:t>5/04/2023</a:t>
            </a:fld>
            <a:endParaRPr lang="en-US"/>
          </a:p>
        </p:txBody>
      </p:sp>
      <p:sp>
        <p:nvSpPr>
          <p:cNvPr id="8" name="Footer Placeholder 7"/>
          <p:cNvSpPr>
            <a:spLocks noGrp="1"/>
          </p:cNvSpPr>
          <p:nvPr>
            <p:ph type="ftr" sz="quarter" idx="11"/>
          </p:nvPr>
        </p:nvSpPr>
        <p:spPr/>
        <p:txBody>
          <a:bodyPr/>
          <a:lstStyle/>
          <a:p>
            <a:r>
              <a:rPr lang="en-US"/>
              <a:t>National Cervical Screening Programme </a:t>
            </a:r>
          </a:p>
        </p:txBody>
      </p:sp>
      <p:sp>
        <p:nvSpPr>
          <p:cNvPr id="9" name="Slide Number Placeholder 8"/>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4224885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2D5DB6-DC45-8640-BA2B-E7476C4A2797}" type="datetime1">
              <a:rPr lang="en-NZ" smtClean="0"/>
              <a:t>5/04/2023</a:t>
            </a:fld>
            <a:endParaRPr lang="en-US"/>
          </a:p>
        </p:txBody>
      </p:sp>
      <p:sp>
        <p:nvSpPr>
          <p:cNvPr id="4" name="Footer Placeholder 3"/>
          <p:cNvSpPr>
            <a:spLocks noGrp="1"/>
          </p:cNvSpPr>
          <p:nvPr>
            <p:ph type="ftr" sz="quarter" idx="11"/>
          </p:nvPr>
        </p:nvSpPr>
        <p:spPr/>
        <p:txBody>
          <a:bodyPr/>
          <a:lstStyle/>
          <a:p>
            <a:r>
              <a:rPr lang="en-US"/>
              <a:t>National Cervical Screening Programme </a:t>
            </a:r>
          </a:p>
        </p:txBody>
      </p:sp>
      <p:sp>
        <p:nvSpPr>
          <p:cNvPr id="5" name="Slide Number Placeholder 4"/>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2943531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AA5AEC-B5CF-1644-A733-CAC56AFA0654}" type="datetime1">
              <a:rPr lang="en-NZ" smtClean="0"/>
              <a:t>5/04/2023</a:t>
            </a:fld>
            <a:endParaRPr lang="en-US"/>
          </a:p>
        </p:txBody>
      </p:sp>
      <p:sp>
        <p:nvSpPr>
          <p:cNvPr id="3" name="Footer Placeholder 2"/>
          <p:cNvSpPr>
            <a:spLocks noGrp="1"/>
          </p:cNvSpPr>
          <p:nvPr>
            <p:ph type="ftr" sz="quarter" idx="11"/>
          </p:nvPr>
        </p:nvSpPr>
        <p:spPr/>
        <p:txBody>
          <a:bodyPr/>
          <a:lstStyle/>
          <a:p>
            <a:r>
              <a:rPr lang="en-US"/>
              <a:t>National Cervical Screening Programme </a:t>
            </a:r>
          </a:p>
        </p:txBody>
      </p:sp>
      <p:sp>
        <p:nvSpPr>
          <p:cNvPr id="4" name="Slide Number Placeholder 3"/>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150171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31AB55-FFF2-4B4C-95F6-D591DD3EB067}" type="datetime1">
              <a:rPr lang="en-NZ" smtClean="0"/>
              <a:t>5/04/2023</a:t>
            </a:fld>
            <a:endParaRPr lang="en-US"/>
          </a:p>
        </p:txBody>
      </p:sp>
      <p:sp>
        <p:nvSpPr>
          <p:cNvPr id="6" name="Footer Placeholder 5"/>
          <p:cNvSpPr>
            <a:spLocks noGrp="1"/>
          </p:cNvSpPr>
          <p:nvPr>
            <p:ph type="ftr" sz="quarter" idx="11"/>
          </p:nvPr>
        </p:nvSpPr>
        <p:spPr/>
        <p:txBody>
          <a:bodyPr/>
          <a:lstStyle/>
          <a:p>
            <a:r>
              <a:rPr lang="en-US"/>
              <a:t>National Cervical Screening Programme </a:t>
            </a:r>
          </a:p>
        </p:txBody>
      </p:sp>
      <p:sp>
        <p:nvSpPr>
          <p:cNvPr id="7" name="Slide Number Placeholder 6"/>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2929396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806287-515A-E546-B05D-F9D76BC892D8}" type="datetime1">
              <a:rPr lang="en-NZ" smtClean="0"/>
              <a:t>5/04/2023</a:t>
            </a:fld>
            <a:endParaRPr lang="en-US"/>
          </a:p>
        </p:txBody>
      </p:sp>
      <p:sp>
        <p:nvSpPr>
          <p:cNvPr id="6" name="Footer Placeholder 5"/>
          <p:cNvSpPr>
            <a:spLocks noGrp="1"/>
          </p:cNvSpPr>
          <p:nvPr>
            <p:ph type="ftr" sz="quarter" idx="11"/>
          </p:nvPr>
        </p:nvSpPr>
        <p:spPr/>
        <p:txBody>
          <a:bodyPr/>
          <a:lstStyle/>
          <a:p>
            <a:r>
              <a:rPr lang="en-US"/>
              <a:t>National Cervical Screening Programme </a:t>
            </a:r>
          </a:p>
        </p:txBody>
      </p:sp>
      <p:sp>
        <p:nvSpPr>
          <p:cNvPr id="7" name="Slide Number Placeholder 6"/>
          <p:cNvSpPr>
            <a:spLocks noGrp="1"/>
          </p:cNvSpPr>
          <p:nvPr>
            <p:ph type="sldNum" sz="quarter" idx="12"/>
          </p:nvPr>
        </p:nvSpPr>
        <p:spPr/>
        <p:txBody>
          <a:bodyPr/>
          <a:lstStyle/>
          <a:p>
            <a:fld id="{B9B2A3DE-D7C7-F247-B28D-74CB4DA19506}" type="slidenum">
              <a:rPr lang="en-US" smtClean="0"/>
              <a:t>‹#›</a:t>
            </a:fld>
            <a:endParaRPr lang="en-US"/>
          </a:p>
        </p:txBody>
      </p:sp>
    </p:spTree>
    <p:extLst>
      <p:ext uri="{BB962C8B-B14F-4D97-AF65-F5344CB8AC3E}">
        <p14:creationId xmlns:p14="http://schemas.microsoft.com/office/powerpoint/2010/main" val="274542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1.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69979" y="801711"/>
            <a:ext cx="9812421" cy="7152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69979" y="1773697"/>
            <a:ext cx="9812421" cy="43524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0" tIns="0" rIns="0" bIns="0" rtlCol="0" anchor="t" anchorCtr="0"/>
          <a:lstStyle>
            <a:lvl1pPr algn="l">
              <a:defRPr sz="800">
                <a:solidFill>
                  <a:schemeClr val="tx1">
                    <a:tint val="75000"/>
                  </a:schemeClr>
                </a:solidFill>
              </a:defRPr>
            </a:lvl1pPr>
          </a:lstStyle>
          <a:p>
            <a:pPr algn="r"/>
            <a:fld id="{7BB9DBDF-93B9-7F4F-8068-45BE4C4FB55A}" type="datetime1">
              <a:rPr lang="en-NZ" smtClean="0"/>
              <a:t>5/04/2023</a:t>
            </a:fld>
            <a:endParaRPr lang="en-US"/>
          </a:p>
        </p:txBody>
      </p:sp>
      <p:sp>
        <p:nvSpPr>
          <p:cNvPr id="5" name="Footer Placeholder 4"/>
          <p:cNvSpPr>
            <a:spLocks noGrp="1"/>
          </p:cNvSpPr>
          <p:nvPr>
            <p:ph type="ftr" sz="quarter" idx="3"/>
          </p:nvPr>
        </p:nvSpPr>
        <p:spPr>
          <a:xfrm>
            <a:off x="1769979" y="6356351"/>
            <a:ext cx="5136063" cy="365125"/>
          </a:xfrm>
          <a:prstGeom prst="rect">
            <a:avLst/>
          </a:prstGeom>
        </p:spPr>
        <p:txBody>
          <a:bodyPr vert="horz" lIns="0" tIns="0" rIns="0" bIns="0" rtlCol="0" anchor="t" anchorCtr="0"/>
          <a:lstStyle>
            <a:lvl1pPr algn="l">
              <a:defRPr lang="en-GB" sz="800" b="0" i="0" u="none" strike="noStrike" baseline="0" smtClean="0"/>
            </a:lvl1pPr>
          </a:lstStyle>
          <a:p>
            <a:r>
              <a:rPr lang="en-GB"/>
              <a:t>National Cervical Screening Programme </a:t>
            </a:r>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042416" cy="6858000"/>
          </a:xfrm>
          <a:prstGeom prst="rect">
            <a:avLst/>
          </a:prstGeom>
        </p:spPr>
      </p:pic>
      <p:sp>
        <p:nvSpPr>
          <p:cNvPr id="6" name="Slide Number Placeholder 5"/>
          <p:cNvSpPr>
            <a:spLocks noGrp="1"/>
          </p:cNvSpPr>
          <p:nvPr>
            <p:ph type="sldNum" sz="quarter" idx="4"/>
          </p:nvPr>
        </p:nvSpPr>
        <p:spPr>
          <a:xfrm>
            <a:off x="0" y="6356351"/>
            <a:ext cx="1042416" cy="365125"/>
          </a:xfrm>
          <a:prstGeom prst="rect">
            <a:avLst/>
          </a:prstGeom>
        </p:spPr>
        <p:txBody>
          <a:bodyPr vert="horz" lIns="0" tIns="0" rIns="0" bIns="0" rtlCol="0" anchor="t" anchorCtr="0"/>
          <a:lstStyle>
            <a:lvl1pPr algn="ctr">
              <a:defRPr sz="1200">
                <a:solidFill>
                  <a:schemeClr val="bg1"/>
                </a:solidFill>
              </a:defRPr>
            </a:lvl1pPr>
          </a:lstStyle>
          <a:p>
            <a:fld id="{B9B2A3DE-D7C7-F247-B28D-74CB4DA19506}" type="slidenum">
              <a:rPr lang="en-US" smtClean="0"/>
              <a:pPr/>
              <a:t>‹#›</a:t>
            </a:fld>
            <a:endParaRPr lang="en-US"/>
          </a:p>
        </p:txBody>
      </p:sp>
    </p:spTree>
    <p:extLst>
      <p:ext uri="{BB962C8B-B14F-4D97-AF65-F5344CB8AC3E}">
        <p14:creationId xmlns:p14="http://schemas.microsoft.com/office/powerpoint/2010/main" val="2111253260"/>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51" r:id="rId3"/>
    <p:sldLayoutId id="2147483652" r:id="rId4"/>
    <p:sldLayoutId id="2147483653" r:id="rId5"/>
    <p:sldLayoutId id="2147483654" r:id="rId6"/>
    <p:sldLayoutId id="2147483655" r:id="rId7"/>
    <p:sldLayoutId id="2147483656" r:id="rId8"/>
    <p:sldLayoutId id="2147483679" r:id="rId9"/>
    <p:sldLayoutId id="2147483658" r:id="rId10"/>
    <p:sldLayoutId id="2147483659" r:id="rId11"/>
    <p:sldLayoutId id="2147483664" r:id="rId12"/>
    <p:sldLayoutId id="2147483666" r:id="rId13"/>
    <p:sldLayoutId id="2147483682" r:id="rId14"/>
  </p:sldLayoutIdLst>
  <p:hf hdr="0" dt="0"/>
  <p:txStyles>
    <p:titleStyle>
      <a:lvl1pPr algn="l" defTabSz="457200" rtl="0" eaLnBrk="1" latinLnBrk="0" hangingPunct="1">
        <a:spcBef>
          <a:spcPct val="0"/>
        </a:spcBef>
        <a:buNone/>
        <a:defRPr sz="4000" b="0" i="0" kern="800">
          <a:solidFill>
            <a:srgbClr val="602A7E"/>
          </a:solidFill>
          <a:latin typeface="+mj-lt"/>
          <a:ea typeface="+mj-ea"/>
          <a:cs typeface="+mj-cs"/>
        </a:defRPr>
      </a:lvl1pPr>
    </p:titleStyle>
    <p:bodyStyle>
      <a:lvl1pPr marL="342900" indent="-342900" algn="l" defTabSz="457200" rtl="0" eaLnBrk="1" latinLnBrk="0" hangingPunct="1">
        <a:spcBef>
          <a:spcPct val="20000"/>
        </a:spcBef>
        <a:buFont typeface="Arial"/>
        <a:buChar char="•"/>
        <a:defRPr sz="26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69979" y="801711"/>
            <a:ext cx="9812421" cy="7152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69979" y="1773697"/>
            <a:ext cx="9812421" cy="43524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737600" y="6356351"/>
            <a:ext cx="2844800" cy="365125"/>
          </a:xfrm>
          <a:prstGeom prst="rect">
            <a:avLst/>
          </a:prstGeom>
        </p:spPr>
        <p:txBody>
          <a:bodyPr vert="horz" lIns="0" tIns="0" rIns="0" bIns="0" rtlCol="0" anchor="t" anchorCtr="0"/>
          <a:lstStyle>
            <a:lvl1pPr algn="l">
              <a:defRPr sz="800">
                <a:solidFill>
                  <a:schemeClr val="tx1">
                    <a:tint val="75000"/>
                  </a:schemeClr>
                </a:solidFill>
              </a:defRPr>
            </a:lvl1pPr>
          </a:lstStyle>
          <a:p>
            <a:pPr algn="r"/>
            <a:fld id="{7BB9DBDF-93B9-7F4F-8068-45BE4C4FB55A}" type="datetime1">
              <a:rPr lang="en-NZ" smtClean="0"/>
              <a:t>5/04/2023</a:t>
            </a:fld>
            <a:endParaRPr lang="en-US"/>
          </a:p>
        </p:txBody>
      </p:sp>
      <p:sp>
        <p:nvSpPr>
          <p:cNvPr id="5" name="Footer Placeholder 4"/>
          <p:cNvSpPr>
            <a:spLocks noGrp="1"/>
          </p:cNvSpPr>
          <p:nvPr>
            <p:ph type="ftr" sz="quarter" idx="3"/>
          </p:nvPr>
        </p:nvSpPr>
        <p:spPr>
          <a:xfrm>
            <a:off x="1769979" y="6356351"/>
            <a:ext cx="5136063" cy="365125"/>
          </a:xfrm>
          <a:prstGeom prst="rect">
            <a:avLst/>
          </a:prstGeom>
        </p:spPr>
        <p:txBody>
          <a:bodyPr vert="horz" lIns="0" tIns="0" rIns="0" bIns="0" rtlCol="0" anchor="t" anchorCtr="0"/>
          <a:lstStyle>
            <a:lvl1pPr algn="l">
              <a:defRPr lang="en-GB" sz="800" b="0" i="0" u="none" strike="noStrike" baseline="0" smtClean="0"/>
            </a:lvl1pPr>
          </a:lstStyle>
          <a:p>
            <a:r>
              <a:rPr lang="en-GB"/>
              <a:t>National Cervical Screening Programme </a:t>
            </a: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042416" cy="6858000"/>
          </a:xfrm>
          <a:prstGeom prst="rect">
            <a:avLst/>
          </a:prstGeom>
        </p:spPr>
      </p:pic>
      <p:sp>
        <p:nvSpPr>
          <p:cNvPr id="6" name="Slide Number Placeholder 5"/>
          <p:cNvSpPr>
            <a:spLocks noGrp="1"/>
          </p:cNvSpPr>
          <p:nvPr>
            <p:ph type="sldNum" sz="quarter" idx="4"/>
          </p:nvPr>
        </p:nvSpPr>
        <p:spPr>
          <a:xfrm>
            <a:off x="0" y="6356351"/>
            <a:ext cx="1042416" cy="365125"/>
          </a:xfrm>
          <a:prstGeom prst="rect">
            <a:avLst/>
          </a:prstGeom>
        </p:spPr>
        <p:txBody>
          <a:bodyPr vert="horz" lIns="0" tIns="0" rIns="0" bIns="0" rtlCol="0" anchor="t" anchorCtr="0"/>
          <a:lstStyle>
            <a:lvl1pPr algn="ctr">
              <a:defRPr sz="1200">
                <a:solidFill>
                  <a:schemeClr val="bg1"/>
                </a:solidFill>
              </a:defRPr>
            </a:lvl1pPr>
          </a:lstStyle>
          <a:p>
            <a:fld id="{B9B2A3DE-D7C7-F247-B28D-74CB4DA19506}" type="slidenum">
              <a:rPr lang="en-US" smtClean="0"/>
              <a:pPr/>
              <a:t>‹#›</a:t>
            </a:fld>
            <a:endParaRPr lang="en-US"/>
          </a:p>
        </p:txBody>
      </p:sp>
    </p:spTree>
    <p:extLst>
      <p:ext uri="{BB962C8B-B14F-4D97-AF65-F5344CB8AC3E}">
        <p14:creationId xmlns:p14="http://schemas.microsoft.com/office/powerpoint/2010/main" val="366273736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dt="0"/>
  <p:txStyles>
    <p:titleStyle>
      <a:lvl1pPr algn="l" defTabSz="457200" rtl="0" eaLnBrk="1" latinLnBrk="0" hangingPunct="1">
        <a:spcBef>
          <a:spcPct val="0"/>
        </a:spcBef>
        <a:buNone/>
        <a:defRPr sz="4000" b="0" i="0" kern="800">
          <a:solidFill>
            <a:srgbClr val="602A7E"/>
          </a:solidFill>
          <a:latin typeface="+mj-lt"/>
          <a:ea typeface="+mj-ea"/>
          <a:cs typeface="+mj-cs"/>
        </a:defRPr>
      </a:lvl1pPr>
    </p:titleStyle>
    <p:bodyStyle>
      <a:lvl1pPr marL="342900" indent="-342900" algn="l" defTabSz="457200" rtl="0" eaLnBrk="1" latinLnBrk="0" hangingPunct="1">
        <a:spcBef>
          <a:spcPct val="20000"/>
        </a:spcBef>
        <a:buFont typeface="Arial"/>
        <a:buChar char="•"/>
        <a:defRPr sz="26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69979" y="801713"/>
            <a:ext cx="9812421" cy="7152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769979" y="1773697"/>
            <a:ext cx="9812421" cy="43524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737600" y="6356353"/>
            <a:ext cx="2844800" cy="365125"/>
          </a:xfrm>
          <a:prstGeom prst="rect">
            <a:avLst/>
          </a:prstGeom>
        </p:spPr>
        <p:txBody>
          <a:bodyPr vert="horz" lIns="0" tIns="0" rIns="0" bIns="0" rtlCol="0" anchor="t" anchorCtr="0"/>
          <a:lstStyle>
            <a:lvl1pPr algn="l">
              <a:defRPr sz="650">
                <a:solidFill>
                  <a:schemeClr val="tx1">
                    <a:tint val="75000"/>
                  </a:schemeClr>
                </a:solidFill>
              </a:defRPr>
            </a:lvl1pPr>
          </a:lstStyle>
          <a:p>
            <a:pPr algn="r"/>
            <a:fld id="{7BB9DBDF-93B9-7F4F-8068-45BE4C4FB55A}" type="datetime1">
              <a:rPr lang="en-NZ" smtClean="0"/>
              <a:t>5/04/2023</a:t>
            </a:fld>
            <a:endParaRPr lang="en-US"/>
          </a:p>
        </p:txBody>
      </p:sp>
      <p:sp>
        <p:nvSpPr>
          <p:cNvPr id="5" name="Footer Placeholder 4"/>
          <p:cNvSpPr>
            <a:spLocks noGrp="1"/>
          </p:cNvSpPr>
          <p:nvPr>
            <p:ph type="ftr" sz="quarter" idx="3"/>
          </p:nvPr>
        </p:nvSpPr>
        <p:spPr>
          <a:xfrm>
            <a:off x="1769980" y="6356353"/>
            <a:ext cx="5136063" cy="365125"/>
          </a:xfrm>
          <a:prstGeom prst="rect">
            <a:avLst/>
          </a:prstGeom>
        </p:spPr>
        <p:txBody>
          <a:bodyPr vert="horz" lIns="0" tIns="0" rIns="0" bIns="0" rtlCol="0" anchor="t" anchorCtr="0"/>
          <a:lstStyle>
            <a:lvl1pPr algn="l">
              <a:defRPr lang="en-GB" sz="650" b="0" i="0" u="none" strike="noStrike" baseline="0" smtClean="0"/>
            </a:lvl1pPr>
          </a:lstStyle>
          <a:p>
            <a:r>
              <a:rPr lang="en-GB"/>
              <a:t>National Cervical Screening Programme </a:t>
            </a:r>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042416" cy="6858000"/>
          </a:xfrm>
          <a:prstGeom prst="rect">
            <a:avLst/>
          </a:prstGeom>
        </p:spPr>
      </p:pic>
      <p:sp>
        <p:nvSpPr>
          <p:cNvPr id="6" name="Slide Number Placeholder 5"/>
          <p:cNvSpPr>
            <a:spLocks noGrp="1"/>
          </p:cNvSpPr>
          <p:nvPr>
            <p:ph type="sldNum" sz="quarter" idx="4"/>
          </p:nvPr>
        </p:nvSpPr>
        <p:spPr>
          <a:xfrm>
            <a:off x="1" y="6356353"/>
            <a:ext cx="1042416" cy="365125"/>
          </a:xfrm>
          <a:prstGeom prst="rect">
            <a:avLst/>
          </a:prstGeom>
        </p:spPr>
        <p:txBody>
          <a:bodyPr vert="horz" lIns="0" tIns="0" rIns="0" bIns="0" rtlCol="0" anchor="t" anchorCtr="0"/>
          <a:lstStyle>
            <a:lvl1pPr algn="ctr">
              <a:defRPr sz="975">
                <a:solidFill>
                  <a:schemeClr val="bg1"/>
                </a:solidFill>
              </a:defRPr>
            </a:lvl1pPr>
          </a:lstStyle>
          <a:p>
            <a:fld id="{B9B2A3DE-D7C7-F247-B28D-74CB4DA19506}" type="slidenum">
              <a:rPr lang="en-US" smtClean="0"/>
              <a:pPr/>
              <a:t>‹#›</a:t>
            </a:fld>
            <a:endParaRPr lang="en-US"/>
          </a:p>
        </p:txBody>
      </p:sp>
    </p:spTree>
    <p:extLst>
      <p:ext uri="{BB962C8B-B14F-4D97-AF65-F5344CB8AC3E}">
        <p14:creationId xmlns:p14="http://schemas.microsoft.com/office/powerpoint/2010/main" val="2111253260"/>
      </p:ext>
    </p:extLst>
  </p:cSld>
  <p:clrMap bg1="lt1" tx1="dk1" bg2="lt2" tx2="dk2" accent1="accent1" accent2="accent2" accent3="accent3" accent4="accent4" accent5="accent5" accent6="accent6" hlink="hlink" folHlink="folHlink"/>
  <p:sldLayoutIdLst>
    <p:sldLayoutId id="2147483680" r:id="rId1"/>
    <p:sldLayoutId id="2147483660" r:id="rId2"/>
    <p:sldLayoutId id="2147483681" r:id="rId3"/>
  </p:sldLayoutIdLst>
  <p:hf hdr="0" dt="0"/>
  <p:txStyles>
    <p:titleStyle>
      <a:lvl1pPr algn="l" defTabSz="371475" rtl="0" eaLnBrk="1" latinLnBrk="0" hangingPunct="1">
        <a:spcBef>
          <a:spcPct val="0"/>
        </a:spcBef>
        <a:buNone/>
        <a:defRPr sz="3250" b="0" i="0" kern="800">
          <a:solidFill>
            <a:srgbClr val="602A7E"/>
          </a:solidFill>
          <a:latin typeface="+mj-lt"/>
          <a:ea typeface="+mj-ea"/>
          <a:cs typeface="+mj-cs"/>
        </a:defRPr>
      </a:lvl1pPr>
    </p:titleStyle>
    <p:bodyStyle>
      <a:lvl1pPr marL="278606" indent="-278606" algn="l" defTabSz="371475" rtl="0" eaLnBrk="1" latinLnBrk="0" hangingPunct="1">
        <a:spcBef>
          <a:spcPct val="20000"/>
        </a:spcBef>
        <a:buFont typeface="Arial"/>
        <a:buChar char="•"/>
        <a:defRPr sz="2113" kern="1200">
          <a:solidFill>
            <a:schemeClr val="tx1">
              <a:lumMod val="65000"/>
              <a:lumOff val="35000"/>
            </a:schemeClr>
          </a:solidFill>
          <a:latin typeface="+mn-lt"/>
          <a:ea typeface="+mn-ea"/>
          <a:cs typeface="+mn-cs"/>
        </a:defRPr>
      </a:lvl1pPr>
      <a:lvl2pPr marL="603647" indent="-232172" algn="l" defTabSz="371475" rtl="0" eaLnBrk="1" latinLnBrk="0" hangingPunct="1">
        <a:spcBef>
          <a:spcPct val="20000"/>
        </a:spcBef>
        <a:buFont typeface="Arial"/>
        <a:buChar char="–"/>
        <a:defRPr sz="1950" kern="1200">
          <a:solidFill>
            <a:schemeClr val="tx1">
              <a:lumMod val="65000"/>
              <a:lumOff val="35000"/>
            </a:schemeClr>
          </a:solidFill>
          <a:latin typeface="+mn-lt"/>
          <a:ea typeface="+mn-ea"/>
          <a:cs typeface="+mn-cs"/>
        </a:defRPr>
      </a:lvl2pPr>
      <a:lvl3pPr marL="928688" indent="-185738" algn="l" defTabSz="371475" rtl="0" eaLnBrk="1" latinLnBrk="0" hangingPunct="1">
        <a:spcBef>
          <a:spcPct val="20000"/>
        </a:spcBef>
        <a:buFont typeface="Arial"/>
        <a:buChar char="•"/>
        <a:defRPr sz="1625" kern="1200">
          <a:solidFill>
            <a:schemeClr val="tx1">
              <a:lumMod val="65000"/>
              <a:lumOff val="35000"/>
            </a:schemeClr>
          </a:solidFill>
          <a:latin typeface="+mn-lt"/>
          <a:ea typeface="+mn-ea"/>
          <a:cs typeface="+mn-cs"/>
        </a:defRPr>
      </a:lvl3pPr>
      <a:lvl4pPr marL="1300163" indent="-185738" algn="l" defTabSz="371475" rtl="0" eaLnBrk="1" latinLnBrk="0" hangingPunct="1">
        <a:spcBef>
          <a:spcPct val="20000"/>
        </a:spcBef>
        <a:buFont typeface="Arial"/>
        <a:buChar char="–"/>
        <a:defRPr sz="1463" kern="1200">
          <a:solidFill>
            <a:schemeClr val="tx1">
              <a:lumMod val="65000"/>
              <a:lumOff val="35000"/>
            </a:schemeClr>
          </a:solidFill>
          <a:latin typeface="+mn-lt"/>
          <a:ea typeface="+mn-ea"/>
          <a:cs typeface="+mn-cs"/>
        </a:defRPr>
      </a:lvl4pPr>
      <a:lvl5pPr marL="1671638" indent="-185738" algn="l" defTabSz="371475" rtl="0" eaLnBrk="1" latinLnBrk="0" hangingPunct="1">
        <a:spcBef>
          <a:spcPct val="20000"/>
        </a:spcBef>
        <a:buFont typeface="Arial"/>
        <a:buChar char="»"/>
        <a:defRPr sz="1300" kern="1200">
          <a:solidFill>
            <a:schemeClr val="tx1">
              <a:lumMod val="65000"/>
              <a:lumOff val="35000"/>
            </a:schemeClr>
          </a:solidFill>
          <a:latin typeface="+mn-lt"/>
          <a:ea typeface="+mn-ea"/>
          <a:cs typeface="+mn-cs"/>
        </a:defRPr>
      </a:lvl5pPr>
      <a:lvl6pPr marL="2043113" indent="-185738" algn="l" defTabSz="371475" rtl="0" eaLnBrk="1" latinLnBrk="0" hangingPunct="1">
        <a:spcBef>
          <a:spcPct val="20000"/>
        </a:spcBef>
        <a:buFont typeface="Arial"/>
        <a:buChar char="•"/>
        <a:defRPr sz="1625" kern="1200">
          <a:solidFill>
            <a:schemeClr val="tx1"/>
          </a:solidFill>
          <a:latin typeface="+mn-lt"/>
          <a:ea typeface="+mn-ea"/>
          <a:cs typeface="+mn-cs"/>
        </a:defRPr>
      </a:lvl6pPr>
      <a:lvl7pPr marL="2414588" indent="-185738" algn="l" defTabSz="371475" rtl="0" eaLnBrk="1" latinLnBrk="0" hangingPunct="1">
        <a:spcBef>
          <a:spcPct val="20000"/>
        </a:spcBef>
        <a:buFont typeface="Arial"/>
        <a:buChar char="•"/>
        <a:defRPr sz="1625" kern="1200">
          <a:solidFill>
            <a:schemeClr val="tx1"/>
          </a:solidFill>
          <a:latin typeface="+mn-lt"/>
          <a:ea typeface="+mn-ea"/>
          <a:cs typeface="+mn-cs"/>
        </a:defRPr>
      </a:lvl7pPr>
      <a:lvl8pPr marL="2786063" indent="-185738" algn="l" defTabSz="371475" rtl="0" eaLnBrk="1" latinLnBrk="0" hangingPunct="1">
        <a:spcBef>
          <a:spcPct val="20000"/>
        </a:spcBef>
        <a:buFont typeface="Arial"/>
        <a:buChar char="•"/>
        <a:defRPr sz="1625" kern="1200">
          <a:solidFill>
            <a:schemeClr val="tx1"/>
          </a:solidFill>
          <a:latin typeface="+mn-lt"/>
          <a:ea typeface="+mn-ea"/>
          <a:cs typeface="+mn-cs"/>
        </a:defRPr>
      </a:lvl8pPr>
      <a:lvl9pPr marL="3157538" indent="-185738" algn="l" defTabSz="371475" rtl="0" eaLnBrk="1" latinLnBrk="0" hangingPunct="1">
        <a:spcBef>
          <a:spcPct val="20000"/>
        </a:spcBef>
        <a:buFont typeface="Arial"/>
        <a:buChar char="•"/>
        <a:defRPr sz="1625" kern="1200">
          <a:solidFill>
            <a:schemeClr val="tx1"/>
          </a:solidFill>
          <a:latin typeface="+mn-lt"/>
          <a:ea typeface="+mn-ea"/>
          <a:cs typeface="+mn-cs"/>
        </a:defRPr>
      </a:lvl9pPr>
    </p:bodyStyle>
    <p:otherStyle>
      <a:defPPr>
        <a:defRPr lang="en-US"/>
      </a:defPPr>
      <a:lvl1pPr marL="0" algn="l" defTabSz="371475" rtl="0" eaLnBrk="1" latinLnBrk="0" hangingPunct="1">
        <a:defRPr sz="1463" kern="1200">
          <a:solidFill>
            <a:schemeClr val="tx1"/>
          </a:solidFill>
          <a:latin typeface="+mn-lt"/>
          <a:ea typeface="+mn-ea"/>
          <a:cs typeface="+mn-cs"/>
        </a:defRPr>
      </a:lvl1pPr>
      <a:lvl2pPr marL="371475" algn="l" defTabSz="371475" rtl="0" eaLnBrk="1" latinLnBrk="0" hangingPunct="1">
        <a:defRPr sz="1463" kern="1200">
          <a:solidFill>
            <a:schemeClr val="tx1"/>
          </a:solidFill>
          <a:latin typeface="+mn-lt"/>
          <a:ea typeface="+mn-ea"/>
          <a:cs typeface="+mn-cs"/>
        </a:defRPr>
      </a:lvl2pPr>
      <a:lvl3pPr marL="742950" algn="l" defTabSz="371475" rtl="0" eaLnBrk="1" latinLnBrk="0" hangingPunct="1">
        <a:defRPr sz="1463" kern="1200">
          <a:solidFill>
            <a:schemeClr val="tx1"/>
          </a:solidFill>
          <a:latin typeface="+mn-lt"/>
          <a:ea typeface="+mn-ea"/>
          <a:cs typeface="+mn-cs"/>
        </a:defRPr>
      </a:lvl3pPr>
      <a:lvl4pPr marL="1114425" algn="l" defTabSz="371475" rtl="0" eaLnBrk="1" latinLnBrk="0" hangingPunct="1">
        <a:defRPr sz="1463" kern="1200">
          <a:solidFill>
            <a:schemeClr val="tx1"/>
          </a:solidFill>
          <a:latin typeface="+mn-lt"/>
          <a:ea typeface="+mn-ea"/>
          <a:cs typeface="+mn-cs"/>
        </a:defRPr>
      </a:lvl4pPr>
      <a:lvl5pPr marL="1485900" algn="l" defTabSz="371475" rtl="0" eaLnBrk="1" latinLnBrk="0" hangingPunct="1">
        <a:defRPr sz="1463" kern="1200">
          <a:solidFill>
            <a:schemeClr val="tx1"/>
          </a:solidFill>
          <a:latin typeface="+mn-lt"/>
          <a:ea typeface="+mn-ea"/>
          <a:cs typeface="+mn-cs"/>
        </a:defRPr>
      </a:lvl5pPr>
      <a:lvl6pPr marL="1857375" algn="l" defTabSz="371475" rtl="0" eaLnBrk="1" latinLnBrk="0" hangingPunct="1">
        <a:defRPr sz="1463" kern="1200">
          <a:solidFill>
            <a:schemeClr val="tx1"/>
          </a:solidFill>
          <a:latin typeface="+mn-lt"/>
          <a:ea typeface="+mn-ea"/>
          <a:cs typeface="+mn-cs"/>
        </a:defRPr>
      </a:lvl6pPr>
      <a:lvl7pPr marL="2228850" algn="l" defTabSz="371475" rtl="0" eaLnBrk="1" latinLnBrk="0" hangingPunct="1">
        <a:defRPr sz="1463" kern="1200">
          <a:solidFill>
            <a:schemeClr val="tx1"/>
          </a:solidFill>
          <a:latin typeface="+mn-lt"/>
          <a:ea typeface="+mn-ea"/>
          <a:cs typeface="+mn-cs"/>
        </a:defRPr>
      </a:lvl7pPr>
      <a:lvl8pPr marL="2600325" algn="l" defTabSz="371475" rtl="0" eaLnBrk="1" latinLnBrk="0" hangingPunct="1">
        <a:defRPr sz="1463" kern="1200">
          <a:solidFill>
            <a:schemeClr val="tx1"/>
          </a:solidFill>
          <a:latin typeface="+mn-lt"/>
          <a:ea typeface="+mn-ea"/>
          <a:cs typeface="+mn-cs"/>
        </a:defRPr>
      </a:lvl8pPr>
      <a:lvl9pPr marL="2971800" algn="l" defTabSz="371475"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8" Type="http://schemas.openxmlformats.org/officeDocument/2006/relationships/hyperlink" Target="mailto:hpvscreen@health.govt.nz" TargetMode="External"/><Relationship Id="rId3" Type="http://schemas.openxmlformats.org/officeDocument/2006/relationships/image" Target="../media/image43.png"/><Relationship Id="rId7" Type="http://schemas.openxmlformats.org/officeDocument/2006/relationships/image" Target="../media/image45.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www.nsu.govt.nz/health-professionals/national-cervical-screening-programme/hpv-primary-screening/goodfellow-unit" TargetMode="External"/><Relationship Id="rId4" Type="http://schemas.openxmlformats.org/officeDocument/2006/relationships/hyperlink" Target="https://www.nsu.govt.nz/health-professionals/national-cervical-screening-programme/hpv-primary-screening/frequently-asked"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minhealthnz.shinyapps.io/nsu-ncsp-coverage/"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minhealthnz.shinyapps.io/nsu-ncsp-coverage/"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timetoscreen.nz/cervical-screening/" TargetMode="External"/><Relationship Id="rId2" Type="http://schemas.openxmlformats.org/officeDocument/2006/relationships/image" Target="../media/image47.png"/><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nsu.govt.nz/health-professionals/national-cervical-screening-programme/ncsp-workforce/screening-support-services"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0.png"/></Relationships>
</file>

<file path=ppt/slides/_rels/slide4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2.png"/><Relationship Id="rId7"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1.pn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text, application&#10;&#10;Description automatically generated">
            <a:extLst>
              <a:ext uri="{FF2B5EF4-FFF2-40B4-BE49-F238E27FC236}">
                <a16:creationId xmlns:a16="http://schemas.microsoft.com/office/drawing/2014/main" id="{7FBF64EF-9285-45C4-8305-3E898138CD0C}"/>
              </a:ext>
            </a:extLst>
          </p:cNvPr>
          <p:cNvPicPr>
            <a:picLocks noChangeAspect="1"/>
          </p:cNvPicPr>
          <p:nvPr/>
        </p:nvPicPr>
        <p:blipFill>
          <a:blip r:embed="rId3"/>
          <a:stretch>
            <a:fillRect/>
          </a:stretch>
        </p:blipFill>
        <p:spPr>
          <a:xfrm>
            <a:off x="8999534" y="6007476"/>
            <a:ext cx="2781272" cy="667318"/>
          </a:xfrm>
          <a:prstGeom prst="rect">
            <a:avLst/>
          </a:prstGeom>
        </p:spPr>
      </p:pic>
      <p:pic>
        <p:nvPicPr>
          <p:cNvPr id="18" name="Picture 17">
            <a:extLst>
              <a:ext uri="{FF2B5EF4-FFF2-40B4-BE49-F238E27FC236}">
                <a16:creationId xmlns:a16="http://schemas.microsoft.com/office/drawing/2014/main" id="{6C17B984-C894-4701-8F9A-8817D397390B}"/>
              </a:ext>
            </a:extLst>
          </p:cNvPr>
          <p:cNvPicPr>
            <a:picLocks noChangeAspect="1"/>
          </p:cNvPicPr>
          <p:nvPr/>
        </p:nvPicPr>
        <p:blipFill>
          <a:blip r:embed="rId4"/>
          <a:stretch>
            <a:fillRect/>
          </a:stretch>
        </p:blipFill>
        <p:spPr>
          <a:xfrm>
            <a:off x="0" y="-21021"/>
            <a:ext cx="12190245" cy="6889525"/>
          </a:xfrm>
          <a:prstGeom prst="rect">
            <a:avLst/>
          </a:prstGeom>
        </p:spPr>
      </p:pic>
      <p:sp>
        <p:nvSpPr>
          <p:cNvPr id="19" name="Title 1">
            <a:extLst>
              <a:ext uri="{FF2B5EF4-FFF2-40B4-BE49-F238E27FC236}">
                <a16:creationId xmlns:a16="http://schemas.microsoft.com/office/drawing/2014/main" id="{B4595C01-E0A0-4070-9279-4E75E9101515}"/>
              </a:ext>
            </a:extLst>
          </p:cNvPr>
          <p:cNvSpPr txBox="1">
            <a:spLocks/>
          </p:cNvSpPr>
          <p:nvPr/>
        </p:nvSpPr>
        <p:spPr>
          <a:xfrm>
            <a:off x="3140765" y="1554450"/>
            <a:ext cx="8715986" cy="160037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i="0" kern="800">
                <a:solidFill>
                  <a:srgbClr val="602A7E"/>
                </a:solidFill>
                <a:latin typeface="+mj-lt"/>
                <a:ea typeface="+mj-ea"/>
                <a:cs typeface="+mj-cs"/>
              </a:defRPr>
            </a:lvl1pPr>
          </a:lstStyle>
          <a:p>
            <a:r>
              <a:rPr lang="en-NZ" b="1" dirty="0">
                <a:solidFill>
                  <a:schemeClr val="bg1"/>
                </a:solidFill>
                <a:effectLst/>
                <a:latin typeface="Franklin Gothic Medium"/>
                <a:ea typeface="Calibri" panose="020F0502020204030204" pitchFamily="34" charset="0"/>
              </a:rPr>
              <a:t>Update on the transition to</a:t>
            </a:r>
            <a:r>
              <a:rPr lang="en-NZ" b="1" dirty="0">
                <a:solidFill>
                  <a:schemeClr val="bg1"/>
                </a:solidFill>
                <a:latin typeface="Franklin Gothic Medium"/>
                <a:ea typeface="Calibri" panose="020F0502020204030204" pitchFamily="34" charset="0"/>
              </a:rPr>
              <a:t> </a:t>
            </a:r>
            <a:endParaRPr lang="en-US" b="1" dirty="0">
              <a:solidFill>
                <a:schemeClr val="bg1"/>
              </a:solidFill>
              <a:latin typeface="Franklin Gothic Medium"/>
              <a:ea typeface="Calibri" panose="020F0502020204030204" pitchFamily="34" charset="0"/>
              <a:cs typeface="Arial"/>
            </a:endParaRPr>
          </a:p>
          <a:p>
            <a:r>
              <a:rPr lang="en-NZ" b="1" dirty="0">
                <a:solidFill>
                  <a:schemeClr val="bg1"/>
                </a:solidFill>
                <a:effectLst/>
                <a:latin typeface="Franklin Gothic Medium"/>
                <a:ea typeface="Calibri" panose="020F0502020204030204" pitchFamily="34" charset="0"/>
              </a:rPr>
              <a:t>HPV primary screening</a:t>
            </a:r>
            <a:r>
              <a:rPr lang="en-NZ" b="1" dirty="0">
                <a:solidFill>
                  <a:schemeClr val="bg1"/>
                </a:solidFill>
                <a:latin typeface="Franklin Gothic Medium"/>
                <a:ea typeface="Calibri" panose="020F0502020204030204" pitchFamily="34" charset="0"/>
              </a:rPr>
              <a:t> </a:t>
            </a:r>
            <a:endParaRPr lang="en-US" b="1" dirty="0">
              <a:solidFill>
                <a:schemeClr val="bg1"/>
              </a:solidFill>
              <a:latin typeface="Franklin Gothic Medium" panose="020B0603020102020204" pitchFamily="34" charset="0"/>
              <a:cs typeface="Arial"/>
            </a:endParaRPr>
          </a:p>
        </p:txBody>
      </p:sp>
      <p:sp>
        <p:nvSpPr>
          <p:cNvPr id="21" name="TextBox 20">
            <a:extLst>
              <a:ext uri="{FF2B5EF4-FFF2-40B4-BE49-F238E27FC236}">
                <a16:creationId xmlns:a16="http://schemas.microsoft.com/office/drawing/2014/main" id="{EDEAD451-C66E-49FA-A2DA-8C2BA842577A}"/>
              </a:ext>
            </a:extLst>
          </p:cNvPr>
          <p:cNvSpPr txBox="1"/>
          <p:nvPr/>
        </p:nvSpPr>
        <p:spPr>
          <a:xfrm>
            <a:off x="3140765" y="3093949"/>
            <a:ext cx="7323151" cy="461665"/>
          </a:xfrm>
          <a:prstGeom prst="rect">
            <a:avLst/>
          </a:prstGeom>
          <a:noFill/>
        </p:spPr>
        <p:txBody>
          <a:bodyPr wrap="square" lIns="91440" tIns="45720" rIns="91440" bIns="45720" anchor="t">
            <a:spAutoFit/>
          </a:bodyPr>
          <a:lstStyle/>
          <a:p>
            <a:r>
              <a:rPr lang="en-NZ" sz="2400" b="1" dirty="0">
                <a:solidFill>
                  <a:srgbClr val="FEC215"/>
                </a:solidFill>
                <a:latin typeface="Franklin Gothic Medium"/>
                <a:cs typeface="Arial"/>
              </a:rPr>
              <a:t>Taranaki Screen-Takers Update </a:t>
            </a:r>
          </a:p>
        </p:txBody>
      </p:sp>
      <p:pic>
        <p:nvPicPr>
          <p:cNvPr id="23" name="Picture 22" descr="Graphical user interface&#10;&#10;Description automatically generated">
            <a:extLst>
              <a:ext uri="{FF2B5EF4-FFF2-40B4-BE49-F238E27FC236}">
                <a16:creationId xmlns:a16="http://schemas.microsoft.com/office/drawing/2014/main" id="{1D38C2F3-F066-4C5B-AF52-D36031468492}"/>
              </a:ext>
            </a:extLst>
          </p:cNvPr>
          <p:cNvPicPr>
            <a:picLocks noChangeAspect="1"/>
          </p:cNvPicPr>
          <p:nvPr/>
        </p:nvPicPr>
        <p:blipFill>
          <a:blip r:embed="rId5"/>
          <a:stretch>
            <a:fillRect/>
          </a:stretch>
        </p:blipFill>
        <p:spPr>
          <a:xfrm>
            <a:off x="4115505" y="4072520"/>
            <a:ext cx="3959234" cy="1937014"/>
          </a:xfrm>
          <a:prstGeom prst="rect">
            <a:avLst/>
          </a:prstGeom>
        </p:spPr>
      </p:pic>
      <p:sp>
        <p:nvSpPr>
          <p:cNvPr id="2" name="TextBox 1">
            <a:extLst>
              <a:ext uri="{FF2B5EF4-FFF2-40B4-BE49-F238E27FC236}">
                <a16:creationId xmlns:a16="http://schemas.microsoft.com/office/drawing/2014/main" id="{CE4BB48C-E402-4369-89A3-AACC5F4B8FB3}"/>
              </a:ext>
            </a:extLst>
          </p:cNvPr>
          <p:cNvSpPr txBox="1"/>
          <p:nvPr/>
        </p:nvSpPr>
        <p:spPr>
          <a:xfrm>
            <a:off x="381377" y="5730477"/>
            <a:ext cx="993734" cy="276999"/>
          </a:xfrm>
          <a:prstGeom prst="rect">
            <a:avLst/>
          </a:prstGeom>
          <a:noFill/>
        </p:spPr>
        <p:txBody>
          <a:bodyPr wrap="none" rtlCol="0">
            <a:spAutoFit/>
          </a:bodyPr>
          <a:lstStyle/>
          <a:p>
            <a:r>
              <a:rPr lang="en-NZ" sz="1200">
                <a:solidFill>
                  <a:schemeClr val="bg1"/>
                </a:solidFill>
              </a:rPr>
              <a:t>4 April 2023</a:t>
            </a:r>
            <a:endParaRPr lang="en-NZ" sz="1200" dirty="0">
              <a:solidFill>
                <a:schemeClr val="bg1"/>
              </a:solidFill>
            </a:endParaRPr>
          </a:p>
        </p:txBody>
      </p:sp>
      <p:pic>
        <p:nvPicPr>
          <p:cNvPr id="4" name="Picture 3" descr="A picture containing text, clipart, tableware, plate&#10;&#10;Description automatically generated">
            <a:extLst>
              <a:ext uri="{FF2B5EF4-FFF2-40B4-BE49-F238E27FC236}">
                <a16:creationId xmlns:a16="http://schemas.microsoft.com/office/drawing/2014/main" id="{EBA1B5EA-4E89-4605-A5F0-D7921A74FB19}"/>
              </a:ext>
            </a:extLst>
          </p:cNvPr>
          <p:cNvPicPr>
            <a:picLocks noChangeAspect="1"/>
          </p:cNvPicPr>
          <p:nvPr/>
        </p:nvPicPr>
        <p:blipFill>
          <a:blip r:embed="rId6"/>
          <a:stretch>
            <a:fillRect/>
          </a:stretch>
        </p:blipFill>
        <p:spPr>
          <a:xfrm>
            <a:off x="485190" y="6194830"/>
            <a:ext cx="1638678" cy="364996"/>
          </a:xfrm>
          <a:prstGeom prst="rect">
            <a:avLst/>
          </a:prstGeom>
        </p:spPr>
      </p:pic>
    </p:spTree>
    <p:extLst>
      <p:ext uri="{BB962C8B-B14F-4D97-AF65-F5344CB8AC3E}">
        <p14:creationId xmlns:p14="http://schemas.microsoft.com/office/powerpoint/2010/main" val="340912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5D30-7BB4-418C-8180-43B30DCA9B91}"/>
              </a:ext>
            </a:extLst>
          </p:cNvPr>
          <p:cNvSpPr>
            <a:spLocks noGrp="1"/>
          </p:cNvSpPr>
          <p:nvPr>
            <p:ph type="title"/>
          </p:nvPr>
        </p:nvSpPr>
        <p:spPr/>
        <p:txBody>
          <a:bodyPr/>
          <a:lstStyle/>
          <a:p>
            <a:r>
              <a:rPr lang="en-NZ" b="1" kern="1200">
                <a:solidFill>
                  <a:prstClr val="black"/>
                </a:solidFill>
                <a:latin typeface="Century Gothic"/>
                <a:ea typeface="+mn-ea"/>
                <a:cs typeface="+mn-cs"/>
              </a:rPr>
              <a:t>Mana whakahaere |</a:t>
            </a:r>
            <a:r>
              <a:rPr lang="en-US" kern="1200">
                <a:solidFill>
                  <a:prstClr val="black"/>
                </a:solidFill>
                <a:latin typeface="Century Gothic"/>
                <a:ea typeface="+mn-ea"/>
                <a:cs typeface="+mn-cs"/>
              </a:rPr>
              <a:t>Governance</a:t>
            </a:r>
            <a:endParaRPr lang="en-NZ"/>
          </a:p>
        </p:txBody>
      </p:sp>
      <p:sp>
        <p:nvSpPr>
          <p:cNvPr id="5" name="Text Placeholder 4">
            <a:extLst>
              <a:ext uri="{FF2B5EF4-FFF2-40B4-BE49-F238E27FC236}">
                <a16:creationId xmlns:a16="http://schemas.microsoft.com/office/drawing/2014/main" id="{07777463-694E-4067-8097-F859DB08C73E}"/>
              </a:ext>
            </a:extLst>
          </p:cNvPr>
          <p:cNvSpPr>
            <a:spLocks noGrp="1"/>
          </p:cNvSpPr>
          <p:nvPr>
            <p:ph type="body" sz="quarter" idx="12"/>
          </p:nvPr>
        </p:nvSpPr>
        <p:spPr>
          <a:xfrm>
            <a:off x="1350683" y="914401"/>
            <a:ext cx="10231717" cy="426455"/>
          </a:xfr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NZ" sz="1050" b="0" i="1" u="none" strike="noStrike" kern="1200" cap="none" spc="0" normalizeH="0" baseline="0" noProof="0" dirty="0">
                <a:ln>
                  <a:noFill/>
                </a:ln>
                <a:solidFill>
                  <a:srgbClr val="DF543F"/>
                </a:solidFill>
                <a:effectLst/>
                <a:uLnTx/>
                <a:uFillTx/>
                <a:latin typeface="Arial"/>
                <a:ea typeface="+mn-ea"/>
                <a:cs typeface="+mn-cs"/>
              </a:rPr>
              <a:t>Outline of the project governance used throughout design and into implementation.</a:t>
            </a:r>
          </a:p>
        </p:txBody>
      </p:sp>
      <p:cxnSp>
        <p:nvCxnSpPr>
          <p:cNvPr id="52" name="Straight Connector 51">
            <a:extLst>
              <a:ext uri="{FF2B5EF4-FFF2-40B4-BE49-F238E27FC236}">
                <a16:creationId xmlns:a16="http://schemas.microsoft.com/office/drawing/2014/main" id="{0D57E865-945A-4489-BC4A-056CBF6C0300}"/>
              </a:ext>
            </a:extLst>
          </p:cNvPr>
          <p:cNvCxnSpPr>
            <a:cxnSpLocks/>
            <a:stCxn id="62" idx="2"/>
            <a:endCxn id="57" idx="0"/>
          </p:cNvCxnSpPr>
          <p:nvPr/>
        </p:nvCxnSpPr>
        <p:spPr>
          <a:xfrm flipH="1">
            <a:off x="7000340" y="1975642"/>
            <a:ext cx="0" cy="2312959"/>
          </a:xfrm>
          <a:prstGeom prst="line">
            <a:avLst/>
          </a:prstGeom>
          <a:ln w="9525">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61" name="Rectangle 60">
            <a:extLst>
              <a:ext uri="{FF2B5EF4-FFF2-40B4-BE49-F238E27FC236}">
                <a16:creationId xmlns:a16="http://schemas.microsoft.com/office/drawing/2014/main" id="{22CD65D5-92FE-4C73-8A8B-7272B3CC1BFA}"/>
              </a:ext>
            </a:extLst>
          </p:cNvPr>
          <p:cNvSpPr/>
          <p:nvPr/>
        </p:nvSpPr>
        <p:spPr>
          <a:xfrm>
            <a:off x="5714735" y="2061461"/>
            <a:ext cx="2604599" cy="449415"/>
          </a:xfrm>
          <a:prstGeom prst="rect">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100" b="1">
                <a:solidFill>
                  <a:schemeClr val="bg1"/>
                </a:solidFill>
                <a:latin typeface="Calibri" panose="020F0502020204030204" pitchFamily="34" charset="0"/>
                <a:cs typeface="Calibri" panose="020F0502020204030204" pitchFamily="34" charset="0"/>
              </a:rPr>
              <a:t>National Public Health Service Technology Portfolio Board</a:t>
            </a:r>
          </a:p>
        </p:txBody>
      </p:sp>
      <p:sp>
        <p:nvSpPr>
          <p:cNvPr id="62" name="Rectangle 61">
            <a:extLst>
              <a:ext uri="{FF2B5EF4-FFF2-40B4-BE49-F238E27FC236}">
                <a16:creationId xmlns:a16="http://schemas.microsoft.com/office/drawing/2014/main" id="{79B9FD00-CBCC-458E-BE23-2B50A6EEAC39}"/>
              </a:ext>
            </a:extLst>
          </p:cNvPr>
          <p:cNvSpPr/>
          <p:nvPr/>
        </p:nvSpPr>
        <p:spPr>
          <a:xfrm>
            <a:off x="5714736" y="1526227"/>
            <a:ext cx="2604598" cy="449415"/>
          </a:xfrm>
          <a:prstGeom prst="rect">
            <a:avLst/>
          </a:prstGeom>
          <a:solidFill>
            <a:srgbClr val="BFBF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100" b="1">
                <a:solidFill>
                  <a:prstClr val="black"/>
                </a:solidFill>
                <a:latin typeface="Calibri" panose="020F0502020204030204" pitchFamily="34" charset="0"/>
                <a:cs typeface="Calibri" panose="020F0502020204030204" pitchFamily="34" charset="0"/>
              </a:rPr>
              <a:t>Te Whatu Ora – Health New Zealand</a:t>
            </a:r>
          </a:p>
        </p:txBody>
      </p:sp>
      <p:sp>
        <p:nvSpPr>
          <p:cNvPr id="63" name="Rectangle 62">
            <a:extLst>
              <a:ext uri="{FF2B5EF4-FFF2-40B4-BE49-F238E27FC236}">
                <a16:creationId xmlns:a16="http://schemas.microsoft.com/office/drawing/2014/main" id="{5C92A3AE-4F7D-4CAD-A7C7-D1A2F7432623}"/>
              </a:ext>
            </a:extLst>
          </p:cNvPr>
          <p:cNvSpPr/>
          <p:nvPr/>
        </p:nvSpPr>
        <p:spPr>
          <a:xfrm>
            <a:off x="5714735" y="3131929"/>
            <a:ext cx="2604599" cy="449415"/>
          </a:xfrm>
          <a:prstGeom prst="rect">
            <a:avLst/>
          </a:prstGeom>
          <a:solidFill>
            <a:srgbClr val="FEB6B1"/>
          </a:solidFill>
          <a:ln w="285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NZ" sz="1100" b="1">
                <a:solidFill>
                  <a:schemeClr val="bg1"/>
                </a:solidFill>
                <a:latin typeface="Calibri" panose="020F0502020204030204" pitchFamily="34" charset="0"/>
                <a:cs typeface="Calibri" panose="020F0502020204030204" pitchFamily="34" charset="0"/>
              </a:rPr>
              <a:t>National Screening Unit Steering Committee</a:t>
            </a:r>
          </a:p>
        </p:txBody>
      </p:sp>
      <p:grpSp>
        <p:nvGrpSpPr>
          <p:cNvPr id="23" name="Group 22">
            <a:extLst>
              <a:ext uri="{FF2B5EF4-FFF2-40B4-BE49-F238E27FC236}">
                <a16:creationId xmlns:a16="http://schemas.microsoft.com/office/drawing/2014/main" id="{C09CF683-6337-4354-8202-EA0241D945FC}"/>
              </a:ext>
            </a:extLst>
          </p:cNvPr>
          <p:cNvGrpSpPr/>
          <p:nvPr/>
        </p:nvGrpSpPr>
        <p:grpSpPr>
          <a:xfrm>
            <a:off x="3250705" y="2879938"/>
            <a:ext cx="2266424" cy="1324921"/>
            <a:chOff x="3625175" y="2853811"/>
            <a:chExt cx="2266424" cy="1324921"/>
          </a:xfrm>
        </p:grpSpPr>
        <p:sp>
          <p:nvSpPr>
            <p:cNvPr id="64" name="Rectangle 63">
              <a:extLst>
                <a:ext uri="{FF2B5EF4-FFF2-40B4-BE49-F238E27FC236}">
                  <a16:creationId xmlns:a16="http://schemas.microsoft.com/office/drawing/2014/main" id="{2F0204DB-379E-42A0-ACDA-8538000AAE4C}"/>
                </a:ext>
              </a:extLst>
            </p:cNvPr>
            <p:cNvSpPr/>
            <p:nvPr/>
          </p:nvSpPr>
          <p:spPr>
            <a:xfrm>
              <a:off x="3625175" y="2886798"/>
              <a:ext cx="1731126" cy="325308"/>
            </a:xfrm>
            <a:prstGeom prst="rect">
              <a:avLst/>
            </a:prstGeom>
            <a:solidFill>
              <a:srgbClr val="E05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50" b="1" dirty="0">
                  <a:solidFill>
                    <a:srgbClr val="FFFEFD"/>
                  </a:solidFill>
                  <a:latin typeface="Calibri" panose="020F0502020204030204" pitchFamily="34" charset="0"/>
                  <a:cs typeface="Calibri" panose="020F0502020204030204" pitchFamily="34" charset="0"/>
                </a:rPr>
                <a:t>Māori Monitoring Equity Group</a:t>
              </a:r>
            </a:p>
          </p:txBody>
        </p:sp>
        <p:sp>
          <p:nvSpPr>
            <p:cNvPr id="65" name="Rectangle 64">
              <a:extLst>
                <a:ext uri="{FF2B5EF4-FFF2-40B4-BE49-F238E27FC236}">
                  <a16:creationId xmlns:a16="http://schemas.microsoft.com/office/drawing/2014/main" id="{DE1D1C9E-6C24-46C4-BB6B-CE6C886C7952}"/>
                </a:ext>
              </a:extLst>
            </p:cNvPr>
            <p:cNvSpPr/>
            <p:nvPr/>
          </p:nvSpPr>
          <p:spPr>
            <a:xfrm>
              <a:off x="3625175" y="3242081"/>
              <a:ext cx="1731126" cy="352560"/>
            </a:xfrm>
            <a:prstGeom prst="rect">
              <a:avLst/>
            </a:prstGeom>
            <a:solidFill>
              <a:srgbClr val="E05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50" b="1" dirty="0">
                  <a:solidFill>
                    <a:srgbClr val="FFFEFD"/>
                  </a:solidFill>
                  <a:latin typeface="Calibri" panose="020F0502020204030204" pitchFamily="34" charset="0"/>
                  <a:cs typeface="Calibri" panose="020F0502020204030204" pitchFamily="34" charset="0"/>
                </a:rPr>
                <a:t>National Screening Action and Advisory Committee</a:t>
              </a:r>
            </a:p>
          </p:txBody>
        </p:sp>
        <p:sp>
          <p:nvSpPr>
            <p:cNvPr id="67" name="Rectangle 66">
              <a:extLst>
                <a:ext uri="{FF2B5EF4-FFF2-40B4-BE49-F238E27FC236}">
                  <a16:creationId xmlns:a16="http://schemas.microsoft.com/office/drawing/2014/main" id="{27BE8672-6847-4F9D-96CC-9324631EF0FE}"/>
                </a:ext>
              </a:extLst>
            </p:cNvPr>
            <p:cNvSpPr/>
            <p:nvPr/>
          </p:nvSpPr>
          <p:spPr>
            <a:xfrm>
              <a:off x="3625175" y="3698146"/>
              <a:ext cx="1703827" cy="328187"/>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50" b="1" dirty="0">
                  <a:solidFill>
                    <a:prstClr val="black"/>
                  </a:solidFill>
                  <a:latin typeface="Calibri" panose="020F0502020204030204" pitchFamily="34" charset="0"/>
                  <a:cs typeface="Calibri" panose="020F0502020204030204" pitchFamily="34" charset="0"/>
                </a:rPr>
                <a:t>National Kaitiaki Group – Cervical only</a:t>
              </a:r>
            </a:p>
          </p:txBody>
        </p:sp>
        <p:sp>
          <p:nvSpPr>
            <p:cNvPr id="68" name="Left Brace 67">
              <a:extLst>
                <a:ext uri="{FF2B5EF4-FFF2-40B4-BE49-F238E27FC236}">
                  <a16:creationId xmlns:a16="http://schemas.microsoft.com/office/drawing/2014/main" id="{A76AD2A1-FBE9-420A-A07C-97E56FF8E7D3}"/>
                </a:ext>
              </a:extLst>
            </p:cNvPr>
            <p:cNvSpPr/>
            <p:nvPr/>
          </p:nvSpPr>
          <p:spPr>
            <a:xfrm rot="10800000">
              <a:off x="5485758" y="2853811"/>
              <a:ext cx="405841" cy="1324921"/>
            </a:xfrm>
            <a:prstGeom prst="leftBrace">
              <a:avLst>
                <a:gd name="adj1" fmla="val 8333"/>
                <a:gd name="adj2" fmla="val 27671"/>
              </a:avLst>
            </a:prstGeom>
            <a:solidFill>
              <a:schemeClr val="bg1"/>
            </a:solidFill>
            <a:ln w="9525">
              <a:solidFill>
                <a:srgbClr val="E05538"/>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NZ" sz="1100">
                <a:solidFill>
                  <a:prstClr val="black"/>
                </a:solidFill>
                <a:latin typeface="Calibri" panose="020F0502020204030204" pitchFamily="34" charset="0"/>
                <a:cs typeface="Calibri" panose="020F0502020204030204" pitchFamily="34" charset="0"/>
              </a:endParaRPr>
            </a:p>
          </p:txBody>
        </p:sp>
      </p:grpSp>
      <p:sp>
        <p:nvSpPr>
          <p:cNvPr id="70" name="Rectangle 69">
            <a:extLst>
              <a:ext uri="{FF2B5EF4-FFF2-40B4-BE49-F238E27FC236}">
                <a16:creationId xmlns:a16="http://schemas.microsoft.com/office/drawing/2014/main" id="{488D3388-11E4-41B7-A107-578C2EE9E4FD}"/>
              </a:ext>
            </a:extLst>
          </p:cNvPr>
          <p:cNvSpPr/>
          <p:nvPr/>
        </p:nvSpPr>
        <p:spPr>
          <a:xfrm>
            <a:off x="5714735" y="2596695"/>
            <a:ext cx="2604599" cy="449415"/>
          </a:xfrm>
          <a:prstGeom prst="rect">
            <a:avLst/>
          </a:prstGeom>
          <a:solidFill>
            <a:schemeClr val="bg1">
              <a:lumMod val="65000"/>
            </a:schemeClr>
          </a:solidFill>
          <a:ln w="28575">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NZ" sz="1100" b="1">
                <a:solidFill>
                  <a:schemeClr val="bg1"/>
                </a:solidFill>
                <a:latin typeface="Calibri" panose="020F0502020204030204" pitchFamily="34" charset="0"/>
                <a:cs typeface="Calibri" panose="020F0502020204030204" pitchFamily="34" charset="0"/>
              </a:rPr>
              <a:t>Prevention Portfolio Board</a:t>
            </a:r>
          </a:p>
        </p:txBody>
      </p:sp>
      <p:sp>
        <p:nvSpPr>
          <p:cNvPr id="83" name="Rectangle 82">
            <a:extLst>
              <a:ext uri="{FF2B5EF4-FFF2-40B4-BE49-F238E27FC236}">
                <a16:creationId xmlns:a16="http://schemas.microsoft.com/office/drawing/2014/main" id="{4E8641D1-A833-4C0D-A161-8A14103BEF26}"/>
              </a:ext>
            </a:extLst>
          </p:cNvPr>
          <p:cNvSpPr/>
          <p:nvPr/>
        </p:nvSpPr>
        <p:spPr>
          <a:xfrm>
            <a:off x="5714735" y="3667162"/>
            <a:ext cx="2604598" cy="450000"/>
          </a:xfrm>
          <a:prstGeom prst="rect">
            <a:avLst/>
          </a:prstGeom>
          <a:solidFill>
            <a:srgbClr val="F9A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100" b="1">
                <a:solidFill>
                  <a:prstClr val="black"/>
                </a:solidFill>
                <a:latin typeface="Calibri" panose="020F0502020204030204" pitchFamily="34" charset="0"/>
                <a:cs typeface="Calibri" panose="020F0502020204030204" pitchFamily="34" charset="0"/>
              </a:rPr>
              <a:t>HPV Project Steering Committee</a:t>
            </a:r>
          </a:p>
        </p:txBody>
      </p:sp>
      <p:sp>
        <p:nvSpPr>
          <p:cNvPr id="46" name="Rectangle 45">
            <a:extLst>
              <a:ext uri="{FF2B5EF4-FFF2-40B4-BE49-F238E27FC236}">
                <a16:creationId xmlns:a16="http://schemas.microsoft.com/office/drawing/2014/main" id="{83BFACAA-03B0-4EBC-B700-F95048E9D674}"/>
              </a:ext>
            </a:extLst>
          </p:cNvPr>
          <p:cNvSpPr/>
          <p:nvPr/>
        </p:nvSpPr>
        <p:spPr>
          <a:xfrm>
            <a:off x="8957312" y="1516232"/>
            <a:ext cx="2604597" cy="449415"/>
          </a:xfrm>
          <a:prstGeom prst="rect">
            <a:avLst/>
          </a:prstGeom>
          <a:solidFill>
            <a:srgbClr val="BFBF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100" b="1">
                <a:solidFill>
                  <a:prstClr val="black"/>
                </a:solidFill>
                <a:latin typeface="Calibri" panose="020F0502020204030204" pitchFamily="34" charset="0"/>
                <a:cs typeface="Calibri" panose="020F0502020204030204" pitchFamily="34" charset="0"/>
              </a:rPr>
              <a:t>Te Aka Whai Ora – Māori Health Authority</a:t>
            </a:r>
          </a:p>
        </p:txBody>
      </p:sp>
      <p:cxnSp>
        <p:nvCxnSpPr>
          <p:cNvPr id="10" name="Connector: Elbow 9">
            <a:extLst>
              <a:ext uri="{FF2B5EF4-FFF2-40B4-BE49-F238E27FC236}">
                <a16:creationId xmlns:a16="http://schemas.microsoft.com/office/drawing/2014/main" id="{3E2DA77A-150A-4121-86BC-E7B5F0E87A33}"/>
              </a:ext>
            </a:extLst>
          </p:cNvPr>
          <p:cNvCxnSpPr>
            <a:cxnSpLocks/>
            <a:stCxn id="46" idx="2"/>
            <a:endCxn id="70" idx="3"/>
          </p:cNvCxnSpPr>
          <p:nvPr/>
        </p:nvCxnSpPr>
        <p:spPr>
          <a:xfrm rot="5400000">
            <a:off x="8861595" y="1423387"/>
            <a:ext cx="855756" cy="1940277"/>
          </a:xfrm>
          <a:prstGeom prst="bentConnector2">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Connector: Elbow 11">
            <a:extLst>
              <a:ext uri="{FF2B5EF4-FFF2-40B4-BE49-F238E27FC236}">
                <a16:creationId xmlns:a16="http://schemas.microsoft.com/office/drawing/2014/main" id="{F3091D44-AF88-414C-963B-6913E8169D96}"/>
              </a:ext>
            </a:extLst>
          </p:cNvPr>
          <p:cNvCxnSpPr>
            <a:cxnSpLocks/>
            <a:stCxn id="46" idx="2"/>
            <a:endCxn id="83" idx="3"/>
          </p:cNvCxnSpPr>
          <p:nvPr/>
        </p:nvCxnSpPr>
        <p:spPr>
          <a:xfrm rot="5400000">
            <a:off x="8326215" y="1958765"/>
            <a:ext cx="1926515" cy="1940278"/>
          </a:xfrm>
          <a:prstGeom prst="bentConnector2">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28E730B7-B5E3-4789-BA3F-23A14073CB49}"/>
              </a:ext>
            </a:extLst>
          </p:cNvPr>
          <p:cNvGrpSpPr/>
          <p:nvPr/>
        </p:nvGrpSpPr>
        <p:grpSpPr>
          <a:xfrm>
            <a:off x="1592030" y="4288601"/>
            <a:ext cx="3718560" cy="2086477"/>
            <a:chOff x="1818450" y="4288601"/>
            <a:chExt cx="3718560" cy="2086477"/>
          </a:xfrm>
        </p:grpSpPr>
        <p:sp>
          <p:nvSpPr>
            <p:cNvPr id="58" name="Rectangle 57">
              <a:extLst>
                <a:ext uri="{FF2B5EF4-FFF2-40B4-BE49-F238E27FC236}">
                  <a16:creationId xmlns:a16="http://schemas.microsoft.com/office/drawing/2014/main" id="{83EBD998-DBF9-40DF-9595-220F403BFF2F}"/>
                </a:ext>
              </a:extLst>
            </p:cNvPr>
            <p:cNvSpPr/>
            <p:nvPr/>
          </p:nvSpPr>
          <p:spPr>
            <a:xfrm>
              <a:off x="1818450" y="4288601"/>
              <a:ext cx="3718560" cy="2086477"/>
            </a:xfrm>
            <a:prstGeom prst="rect">
              <a:avLst/>
            </a:prstGeom>
            <a:solidFill>
              <a:srgbClr val="F5F5F5"/>
            </a:solidFill>
            <a:ln w="3175">
              <a:solidFill>
                <a:srgbClr val="FEB6B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NZ" sz="1000" i="1">
                  <a:solidFill>
                    <a:schemeClr val="tx1"/>
                  </a:solidFill>
                  <a:latin typeface="Calibri" panose="020F0502020204030204" pitchFamily="34" charset="0"/>
                  <a:cs typeface="Calibri" panose="020F0502020204030204" pitchFamily="34" charset="0"/>
                </a:rPr>
                <a:t>Sector working groups</a:t>
              </a:r>
            </a:p>
          </p:txBody>
        </p:sp>
        <p:sp>
          <p:nvSpPr>
            <p:cNvPr id="72" name="Rectangle 71">
              <a:extLst>
                <a:ext uri="{FF2B5EF4-FFF2-40B4-BE49-F238E27FC236}">
                  <a16:creationId xmlns:a16="http://schemas.microsoft.com/office/drawing/2014/main" id="{01AB7C19-2EF7-4CDB-B8EE-BEB8BD8BEA41}"/>
                </a:ext>
              </a:extLst>
            </p:cNvPr>
            <p:cNvSpPr/>
            <p:nvPr/>
          </p:nvSpPr>
          <p:spPr>
            <a:xfrm>
              <a:off x="1908392" y="4288601"/>
              <a:ext cx="3538676" cy="289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00" b="1">
                  <a:solidFill>
                    <a:prstClr val="black"/>
                  </a:solidFill>
                  <a:latin typeface="Calibri" panose="020F0502020204030204" pitchFamily="34" charset="0"/>
                  <a:cs typeface="Calibri" panose="020F0502020204030204" pitchFamily="34" charset="0"/>
                </a:rPr>
                <a:t>NCSP Advisory and Action </a:t>
              </a:r>
              <a:r>
                <a:rPr lang="en-NZ"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Rōpū</a:t>
              </a:r>
              <a:endParaRPr lang="en-NZ" sz="1000" b="1">
                <a:solidFill>
                  <a:prstClr val="black"/>
                </a:solidFill>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A15C3DB0-1C82-46BA-B158-C3DA2575979F}"/>
                </a:ext>
              </a:extLst>
            </p:cNvPr>
            <p:cNvGrpSpPr/>
            <p:nvPr/>
          </p:nvGrpSpPr>
          <p:grpSpPr>
            <a:xfrm>
              <a:off x="1908392" y="4526760"/>
              <a:ext cx="3546442" cy="1320524"/>
              <a:chOff x="2048179" y="4556264"/>
              <a:chExt cx="3546442" cy="1320524"/>
            </a:xfrm>
          </p:grpSpPr>
          <p:grpSp>
            <p:nvGrpSpPr>
              <p:cNvPr id="4" name="Group 3">
                <a:extLst>
                  <a:ext uri="{FF2B5EF4-FFF2-40B4-BE49-F238E27FC236}">
                    <a16:creationId xmlns:a16="http://schemas.microsoft.com/office/drawing/2014/main" id="{1BDA8540-D5F8-4CF9-8C57-D4E50FA8193C}"/>
                  </a:ext>
                </a:extLst>
              </p:cNvPr>
              <p:cNvGrpSpPr/>
              <p:nvPr/>
            </p:nvGrpSpPr>
            <p:grpSpPr>
              <a:xfrm>
                <a:off x="2048179" y="4899894"/>
                <a:ext cx="3546442" cy="289634"/>
                <a:chOff x="2048179" y="4897485"/>
                <a:chExt cx="3546442" cy="289634"/>
              </a:xfrm>
            </p:grpSpPr>
            <p:sp>
              <p:nvSpPr>
                <p:cNvPr id="74" name="Rectangle 73">
                  <a:extLst>
                    <a:ext uri="{FF2B5EF4-FFF2-40B4-BE49-F238E27FC236}">
                      <a16:creationId xmlns:a16="http://schemas.microsoft.com/office/drawing/2014/main" id="{C61720A6-40F9-4D8A-A2BC-1CFE42D029CC}"/>
                    </a:ext>
                  </a:extLst>
                </p:cNvPr>
                <p:cNvSpPr/>
                <p:nvPr/>
              </p:nvSpPr>
              <p:spPr>
                <a:xfrm>
                  <a:off x="2048179" y="4897485"/>
                  <a:ext cx="1731126" cy="289634"/>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00">
                      <a:solidFill>
                        <a:prstClr val="black"/>
                      </a:solidFill>
                      <a:latin typeface="Calibri" panose="020F0502020204030204" pitchFamily="34" charset="0"/>
                      <a:cs typeface="Calibri" panose="020F0502020204030204" pitchFamily="34" charset="0"/>
                    </a:rPr>
                    <a:t>Data Migration Steering Group</a:t>
                  </a:r>
                </a:p>
              </p:txBody>
            </p:sp>
            <p:sp>
              <p:nvSpPr>
                <p:cNvPr id="76" name="Rectangle 75">
                  <a:extLst>
                    <a:ext uri="{FF2B5EF4-FFF2-40B4-BE49-F238E27FC236}">
                      <a16:creationId xmlns:a16="http://schemas.microsoft.com/office/drawing/2014/main" id="{57FB9975-233D-468B-977E-272A57C9DEAE}"/>
                    </a:ext>
                  </a:extLst>
                </p:cNvPr>
                <p:cNvSpPr/>
                <p:nvPr/>
              </p:nvSpPr>
              <p:spPr>
                <a:xfrm>
                  <a:off x="3863495" y="4897485"/>
                  <a:ext cx="1731126" cy="289634"/>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00">
                      <a:solidFill>
                        <a:schemeClr val="tx1"/>
                      </a:solidFill>
                      <a:effectLst/>
                      <a:latin typeface="Calibri" panose="020F0502020204030204" pitchFamily="34" charset="0"/>
                      <a:ea typeface="Calibri" panose="020F0502020204030204" pitchFamily="34" charset="0"/>
                      <a:cs typeface="Calibri" panose="020F0502020204030204" pitchFamily="34" charset="0"/>
                    </a:rPr>
                    <a:t>Māori Resources &amp; Media Campaign Advisory Group</a:t>
                  </a:r>
                  <a:endParaRPr lang="en-NZ" sz="1000">
                    <a:solidFill>
                      <a:schemeClr val="tx1"/>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85DCBEBC-54D7-4493-9FF4-2B771A1A20D8}"/>
                  </a:ext>
                </a:extLst>
              </p:cNvPr>
              <p:cNvGrpSpPr/>
              <p:nvPr/>
            </p:nvGrpSpPr>
            <p:grpSpPr>
              <a:xfrm>
                <a:off x="2048179" y="5243524"/>
                <a:ext cx="3546442" cy="289634"/>
                <a:chOff x="2048179" y="5238705"/>
                <a:chExt cx="3546442" cy="289634"/>
              </a:xfrm>
            </p:grpSpPr>
            <p:sp>
              <p:nvSpPr>
                <p:cNvPr id="73" name="Rectangle 72">
                  <a:extLst>
                    <a:ext uri="{FF2B5EF4-FFF2-40B4-BE49-F238E27FC236}">
                      <a16:creationId xmlns:a16="http://schemas.microsoft.com/office/drawing/2014/main" id="{5AFF656D-9B6C-41DB-BD4E-6CCC5788C991}"/>
                    </a:ext>
                  </a:extLst>
                </p:cNvPr>
                <p:cNvSpPr/>
                <p:nvPr/>
              </p:nvSpPr>
              <p:spPr>
                <a:xfrm>
                  <a:off x="2048179" y="5238705"/>
                  <a:ext cx="1731126" cy="289634"/>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00">
                      <a:solidFill>
                        <a:prstClr val="black"/>
                      </a:solidFill>
                      <a:latin typeface="Calibri" panose="020F0502020204030204" pitchFamily="34" charset="0"/>
                      <a:cs typeface="Calibri" panose="020F0502020204030204" pitchFamily="34" charset="0"/>
                    </a:rPr>
                    <a:t>Colposcopy Working Group</a:t>
                  </a:r>
                </a:p>
              </p:txBody>
            </p:sp>
            <p:sp>
              <p:nvSpPr>
                <p:cNvPr id="77" name="Rectangle 76">
                  <a:extLst>
                    <a:ext uri="{FF2B5EF4-FFF2-40B4-BE49-F238E27FC236}">
                      <a16:creationId xmlns:a16="http://schemas.microsoft.com/office/drawing/2014/main" id="{3A46C16A-1CBC-4B77-870B-FC182E5D1508}"/>
                    </a:ext>
                  </a:extLst>
                </p:cNvPr>
                <p:cNvSpPr/>
                <p:nvPr/>
              </p:nvSpPr>
              <p:spPr>
                <a:xfrm>
                  <a:off x="3863495" y="5238705"/>
                  <a:ext cx="1731126" cy="289634"/>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00">
                      <a:solidFill>
                        <a:schemeClr val="tx1"/>
                      </a:solidFill>
                      <a:latin typeface="Calibri" panose="020F0502020204030204" pitchFamily="34" charset="0"/>
                      <a:cs typeface="Calibri" panose="020F0502020204030204" pitchFamily="34" charset="0"/>
                    </a:rPr>
                    <a:t>Kaimanaaki Working Group</a:t>
                  </a:r>
                </a:p>
              </p:txBody>
            </p:sp>
          </p:grpSp>
          <p:grpSp>
            <p:nvGrpSpPr>
              <p:cNvPr id="3" name="Group 2">
                <a:extLst>
                  <a:ext uri="{FF2B5EF4-FFF2-40B4-BE49-F238E27FC236}">
                    <a16:creationId xmlns:a16="http://schemas.microsoft.com/office/drawing/2014/main" id="{178235C6-2B05-4D79-B855-E12482571259}"/>
                  </a:ext>
                </a:extLst>
              </p:cNvPr>
              <p:cNvGrpSpPr/>
              <p:nvPr/>
            </p:nvGrpSpPr>
            <p:grpSpPr>
              <a:xfrm>
                <a:off x="2048179" y="4556264"/>
                <a:ext cx="3546442" cy="289634"/>
                <a:chOff x="2048179" y="4556264"/>
                <a:chExt cx="3546442" cy="289634"/>
              </a:xfrm>
            </p:grpSpPr>
            <p:sp>
              <p:nvSpPr>
                <p:cNvPr id="71" name="Rectangle 70">
                  <a:extLst>
                    <a:ext uri="{FF2B5EF4-FFF2-40B4-BE49-F238E27FC236}">
                      <a16:creationId xmlns:a16="http://schemas.microsoft.com/office/drawing/2014/main" id="{40DDEBEF-6B2C-41BE-950F-C078130ED544}"/>
                    </a:ext>
                  </a:extLst>
                </p:cNvPr>
                <p:cNvSpPr/>
                <p:nvPr/>
              </p:nvSpPr>
              <p:spPr>
                <a:xfrm>
                  <a:off x="2048179" y="4556264"/>
                  <a:ext cx="1731126" cy="289634"/>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00">
                      <a:solidFill>
                        <a:prstClr val="black"/>
                      </a:solidFill>
                      <a:latin typeface="Calibri" panose="020F0502020204030204" pitchFamily="34" charset="0"/>
                      <a:cs typeface="Calibri" panose="020F0502020204030204" pitchFamily="34" charset="0"/>
                    </a:rPr>
                    <a:t>Laboratory Working Group</a:t>
                  </a:r>
                </a:p>
              </p:txBody>
            </p:sp>
            <p:sp>
              <p:nvSpPr>
                <p:cNvPr id="78" name="Rectangle 77">
                  <a:extLst>
                    <a:ext uri="{FF2B5EF4-FFF2-40B4-BE49-F238E27FC236}">
                      <a16:creationId xmlns:a16="http://schemas.microsoft.com/office/drawing/2014/main" id="{89E20B9D-C651-4854-986F-3517C30DC456}"/>
                    </a:ext>
                  </a:extLst>
                </p:cNvPr>
                <p:cNvSpPr/>
                <p:nvPr/>
              </p:nvSpPr>
              <p:spPr>
                <a:xfrm>
                  <a:off x="3863495" y="4556264"/>
                  <a:ext cx="1731126" cy="289634"/>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00">
                      <a:solidFill>
                        <a:schemeClr val="tx1"/>
                      </a:solidFill>
                      <a:effectLst/>
                      <a:latin typeface="Calibri" panose="020F0502020204030204" pitchFamily="34" charset="0"/>
                      <a:ea typeface="Calibri" panose="020F0502020204030204" pitchFamily="34" charset="0"/>
                      <a:cs typeface="Calibri" panose="020F0502020204030204" pitchFamily="34" charset="0"/>
                    </a:rPr>
                    <a:t>Pacific Resources &amp; Media Campaign Advisory Group</a:t>
                  </a:r>
                  <a:endParaRPr lang="en-NZ" sz="1000">
                    <a:solidFill>
                      <a:schemeClr val="tx1"/>
                    </a:solidFill>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B558CA6F-436B-46A3-B238-524976276171}"/>
                  </a:ext>
                </a:extLst>
              </p:cNvPr>
              <p:cNvGrpSpPr/>
              <p:nvPr/>
            </p:nvGrpSpPr>
            <p:grpSpPr>
              <a:xfrm>
                <a:off x="2048179" y="5587154"/>
                <a:ext cx="3546442" cy="289634"/>
                <a:chOff x="2048179" y="5587154"/>
                <a:chExt cx="3546442" cy="289634"/>
              </a:xfrm>
            </p:grpSpPr>
            <p:sp>
              <p:nvSpPr>
                <p:cNvPr id="75" name="Rectangle 74">
                  <a:extLst>
                    <a:ext uri="{FF2B5EF4-FFF2-40B4-BE49-F238E27FC236}">
                      <a16:creationId xmlns:a16="http://schemas.microsoft.com/office/drawing/2014/main" id="{A95264E2-DF37-4934-9C98-D2C1F4BCB23A}"/>
                    </a:ext>
                  </a:extLst>
                </p:cNvPr>
                <p:cNvSpPr/>
                <p:nvPr/>
              </p:nvSpPr>
              <p:spPr>
                <a:xfrm>
                  <a:off x="3863495" y="5587154"/>
                  <a:ext cx="1731126" cy="289634"/>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00">
                      <a:solidFill>
                        <a:prstClr val="black"/>
                      </a:solidFill>
                      <a:latin typeface="Calibri" panose="020F0502020204030204" pitchFamily="34" charset="0"/>
                      <a:cs typeface="Calibri" panose="020F0502020204030204" pitchFamily="34" charset="0"/>
                    </a:rPr>
                    <a:t>Register Services Working Group</a:t>
                  </a:r>
                </a:p>
              </p:txBody>
            </p:sp>
            <p:sp>
              <p:nvSpPr>
                <p:cNvPr id="79" name="Rectangle 78">
                  <a:extLst>
                    <a:ext uri="{FF2B5EF4-FFF2-40B4-BE49-F238E27FC236}">
                      <a16:creationId xmlns:a16="http://schemas.microsoft.com/office/drawing/2014/main" id="{6FB72020-BE73-4AFC-9383-0A97DCB138B7}"/>
                    </a:ext>
                  </a:extLst>
                </p:cNvPr>
                <p:cNvSpPr/>
                <p:nvPr/>
              </p:nvSpPr>
              <p:spPr>
                <a:xfrm>
                  <a:off x="2048179" y="5587154"/>
                  <a:ext cx="1731126" cy="289634"/>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00">
                      <a:solidFill>
                        <a:schemeClr val="tx1"/>
                      </a:solidFill>
                      <a:latin typeface="Calibri" panose="020F0502020204030204" pitchFamily="34" charset="0"/>
                      <a:cs typeface="Calibri" panose="020F0502020204030204" pitchFamily="34" charset="0"/>
                    </a:rPr>
                    <a:t>Screen-takers Working Group</a:t>
                  </a:r>
                </a:p>
              </p:txBody>
            </p:sp>
          </p:grpSp>
        </p:grpSp>
      </p:grpSp>
      <p:grpSp>
        <p:nvGrpSpPr>
          <p:cNvPr id="19" name="Group 18">
            <a:extLst>
              <a:ext uri="{FF2B5EF4-FFF2-40B4-BE49-F238E27FC236}">
                <a16:creationId xmlns:a16="http://schemas.microsoft.com/office/drawing/2014/main" id="{7CFFA82F-9D74-4EBD-BF44-1DB6F6028669}"/>
              </a:ext>
            </a:extLst>
          </p:cNvPr>
          <p:cNvGrpSpPr/>
          <p:nvPr/>
        </p:nvGrpSpPr>
        <p:grpSpPr>
          <a:xfrm>
            <a:off x="5430820" y="4288601"/>
            <a:ext cx="3139040" cy="2091448"/>
            <a:chOff x="5667049" y="4288601"/>
            <a:chExt cx="3718560" cy="2091448"/>
          </a:xfrm>
        </p:grpSpPr>
        <p:sp>
          <p:nvSpPr>
            <p:cNvPr id="57" name="Rectangle 56">
              <a:extLst>
                <a:ext uri="{FF2B5EF4-FFF2-40B4-BE49-F238E27FC236}">
                  <a16:creationId xmlns:a16="http://schemas.microsoft.com/office/drawing/2014/main" id="{19445AF5-98A9-4BD1-B2D0-A2B80AE13343}"/>
                </a:ext>
              </a:extLst>
            </p:cNvPr>
            <p:cNvSpPr/>
            <p:nvPr/>
          </p:nvSpPr>
          <p:spPr>
            <a:xfrm>
              <a:off x="5667049" y="4288601"/>
              <a:ext cx="3718560" cy="2091448"/>
            </a:xfrm>
            <a:prstGeom prst="rect">
              <a:avLst/>
            </a:prstGeom>
            <a:solidFill>
              <a:srgbClr val="F5F5F5"/>
            </a:solidFill>
            <a:ln w="3175">
              <a:solidFill>
                <a:srgbClr val="FEB6B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NZ" sz="1000" b="1" i="1">
                  <a:solidFill>
                    <a:schemeClr val="tx1"/>
                  </a:solidFill>
                  <a:latin typeface="Calibri" panose="020F0502020204030204" pitchFamily="34" charset="0"/>
                  <a:cs typeface="Calibri" panose="020F0502020204030204" pitchFamily="34" charset="0"/>
                </a:rPr>
                <a:t>Equity </a:t>
              </a:r>
              <a:r>
                <a:rPr lang="en-NZ" sz="1000" i="1">
                  <a:solidFill>
                    <a:schemeClr val="tx1"/>
                  </a:solidFill>
                  <a:latin typeface="Calibri" panose="020F0502020204030204" pitchFamily="34" charset="0"/>
                  <a:cs typeface="Calibri" panose="020F0502020204030204" pitchFamily="34" charset="0"/>
                </a:rPr>
                <a:t>underpins all the workstreams</a:t>
              </a:r>
            </a:p>
          </p:txBody>
        </p:sp>
        <p:sp>
          <p:nvSpPr>
            <p:cNvPr id="80" name="Rectangle 79">
              <a:extLst>
                <a:ext uri="{FF2B5EF4-FFF2-40B4-BE49-F238E27FC236}">
                  <a16:creationId xmlns:a16="http://schemas.microsoft.com/office/drawing/2014/main" id="{4A9C6EF8-43C6-4BDC-9B9B-2E36ECD02139}"/>
                </a:ext>
              </a:extLst>
            </p:cNvPr>
            <p:cNvSpPr/>
            <p:nvPr/>
          </p:nvSpPr>
          <p:spPr>
            <a:xfrm>
              <a:off x="5795202" y="4288601"/>
              <a:ext cx="3458307" cy="303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00" b="1">
                  <a:solidFill>
                    <a:schemeClr val="tx1"/>
                  </a:solidFill>
                  <a:latin typeface="Calibri" panose="020F0502020204030204" pitchFamily="34" charset="0"/>
                  <a:cs typeface="Calibri" panose="020F0502020204030204" pitchFamily="34" charset="0"/>
                </a:rPr>
                <a:t>Project Leadership</a:t>
              </a:r>
            </a:p>
          </p:txBody>
        </p:sp>
        <p:sp>
          <p:nvSpPr>
            <p:cNvPr id="84" name="Rectangle 83">
              <a:extLst>
                <a:ext uri="{FF2B5EF4-FFF2-40B4-BE49-F238E27FC236}">
                  <a16:creationId xmlns:a16="http://schemas.microsoft.com/office/drawing/2014/main" id="{E8953520-CF20-47C3-A901-E963A49B2BBC}"/>
                </a:ext>
              </a:extLst>
            </p:cNvPr>
            <p:cNvSpPr/>
            <p:nvPr/>
          </p:nvSpPr>
          <p:spPr>
            <a:xfrm>
              <a:off x="5734844" y="4824347"/>
              <a:ext cx="3600000" cy="180000"/>
            </a:xfrm>
            <a:prstGeom prst="rect">
              <a:avLst/>
            </a:prstGeom>
            <a:solidFill>
              <a:srgbClr val="FEECE8"/>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NZ" sz="1000">
                  <a:latin typeface="Calibri" panose="020F0502020204030204" pitchFamily="34" charset="0"/>
                  <a:cs typeface="Calibri" panose="020F0502020204030204" pitchFamily="34" charset="0"/>
                </a:rPr>
                <a:t>Change and training</a:t>
              </a:r>
            </a:p>
          </p:txBody>
        </p:sp>
        <p:sp>
          <p:nvSpPr>
            <p:cNvPr id="85" name="Rectangle 84">
              <a:extLst>
                <a:ext uri="{FF2B5EF4-FFF2-40B4-BE49-F238E27FC236}">
                  <a16:creationId xmlns:a16="http://schemas.microsoft.com/office/drawing/2014/main" id="{53473898-E760-4E19-9504-FA961A227EC0}"/>
                </a:ext>
              </a:extLst>
            </p:cNvPr>
            <p:cNvSpPr/>
            <p:nvPr/>
          </p:nvSpPr>
          <p:spPr>
            <a:xfrm>
              <a:off x="5734844" y="5045893"/>
              <a:ext cx="3600000" cy="180000"/>
            </a:xfrm>
            <a:prstGeom prst="rect">
              <a:avLst/>
            </a:prstGeom>
            <a:solidFill>
              <a:srgbClr val="FEECE8"/>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NZ" sz="1000">
                  <a:latin typeface="Calibri" panose="020F0502020204030204" pitchFamily="34" charset="0"/>
                  <a:cs typeface="Calibri" panose="020F0502020204030204" pitchFamily="34" charset="0"/>
                </a:rPr>
                <a:t>The Register</a:t>
              </a:r>
            </a:p>
          </p:txBody>
        </p:sp>
        <p:sp>
          <p:nvSpPr>
            <p:cNvPr id="86" name="Rectangle 85">
              <a:extLst>
                <a:ext uri="{FF2B5EF4-FFF2-40B4-BE49-F238E27FC236}">
                  <a16:creationId xmlns:a16="http://schemas.microsoft.com/office/drawing/2014/main" id="{8190E357-39BF-4B97-9A44-F79C6665C0D4}"/>
                </a:ext>
              </a:extLst>
            </p:cNvPr>
            <p:cNvSpPr/>
            <p:nvPr/>
          </p:nvSpPr>
          <p:spPr>
            <a:xfrm>
              <a:off x="5734844" y="5267439"/>
              <a:ext cx="3600000" cy="180000"/>
            </a:xfrm>
            <a:prstGeom prst="rect">
              <a:avLst/>
            </a:prstGeom>
            <a:solidFill>
              <a:srgbClr val="FEECE8"/>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NZ" sz="1000">
                  <a:latin typeface="Calibri" panose="020F0502020204030204" pitchFamily="34" charset="0"/>
                  <a:cs typeface="Calibri" panose="020F0502020204030204" pitchFamily="34" charset="0"/>
                </a:rPr>
                <a:t>Labs, Colp and Primary Care</a:t>
              </a:r>
            </a:p>
          </p:txBody>
        </p:sp>
        <p:sp>
          <p:nvSpPr>
            <p:cNvPr id="87" name="Rectangle 86">
              <a:extLst>
                <a:ext uri="{FF2B5EF4-FFF2-40B4-BE49-F238E27FC236}">
                  <a16:creationId xmlns:a16="http://schemas.microsoft.com/office/drawing/2014/main" id="{C54A5ED8-D8A8-409C-BF36-4D5B63E2AAEE}"/>
                </a:ext>
              </a:extLst>
            </p:cNvPr>
            <p:cNvSpPr/>
            <p:nvPr/>
          </p:nvSpPr>
          <p:spPr>
            <a:xfrm>
              <a:off x="5734844" y="5488985"/>
              <a:ext cx="3600000" cy="180000"/>
            </a:xfrm>
            <a:prstGeom prst="rect">
              <a:avLst/>
            </a:prstGeom>
            <a:solidFill>
              <a:srgbClr val="FEECE8"/>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NZ" sz="1000">
                  <a:latin typeface="Calibri" panose="020F0502020204030204" pitchFamily="34" charset="0"/>
                  <a:cs typeface="Calibri" panose="020F0502020204030204" pitchFamily="34" charset="0"/>
                </a:rPr>
                <a:t>Monitoring, data and reporting</a:t>
              </a:r>
            </a:p>
          </p:txBody>
        </p:sp>
        <p:sp>
          <p:nvSpPr>
            <p:cNvPr id="88" name="Rectangle 87">
              <a:extLst>
                <a:ext uri="{FF2B5EF4-FFF2-40B4-BE49-F238E27FC236}">
                  <a16:creationId xmlns:a16="http://schemas.microsoft.com/office/drawing/2014/main" id="{22CED847-27BD-4DBB-BF87-434474181E57}"/>
                </a:ext>
              </a:extLst>
            </p:cNvPr>
            <p:cNvSpPr/>
            <p:nvPr/>
          </p:nvSpPr>
          <p:spPr>
            <a:xfrm>
              <a:off x="5734844" y="4602801"/>
              <a:ext cx="3600000" cy="180000"/>
            </a:xfrm>
            <a:prstGeom prst="rect">
              <a:avLst/>
            </a:prstGeom>
            <a:solidFill>
              <a:srgbClr val="FEECE8"/>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NZ" sz="1000">
                  <a:latin typeface="Calibri" panose="020F0502020204030204" pitchFamily="34" charset="0"/>
                  <a:cs typeface="Calibri" panose="020F0502020204030204" pitchFamily="34" charset="0"/>
                </a:rPr>
                <a:t>Campaigns and outreach</a:t>
              </a:r>
            </a:p>
          </p:txBody>
        </p:sp>
        <p:sp>
          <p:nvSpPr>
            <p:cNvPr id="89" name="Rectangle 88">
              <a:extLst>
                <a:ext uri="{FF2B5EF4-FFF2-40B4-BE49-F238E27FC236}">
                  <a16:creationId xmlns:a16="http://schemas.microsoft.com/office/drawing/2014/main" id="{83E2F7B3-5D46-418E-A23B-F62640DFE29A}"/>
                </a:ext>
              </a:extLst>
            </p:cNvPr>
            <p:cNvSpPr/>
            <p:nvPr/>
          </p:nvSpPr>
          <p:spPr>
            <a:xfrm>
              <a:off x="5734844" y="5710531"/>
              <a:ext cx="3600000" cy="180000"/>
            </a:xfrm>
            <a:prstGeom prst="rect">
              <a:avLst/>
            </a:prstGeom>
            <a:solidFill>
              <a:srgbClr val="FEECE8"/>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NZ" sz="1000">
                  <a:latin typeface="Calibri" panose="020F0502020204030204" pitchFamily="34" charset="0"/>
                  <a:cs typeface="Calibri" panose="020F0502020204030204" pitchFamily="34" charset="0"/>
                </a:rPr>
                <a:t>Support centre</a:t>
              </a:r>
            </a:p>
          </p:txBody>
        </p:sp>
        <p:sp>
          <p:nvSpPr>
            <p:cNvPr id="90" name="Rectangle 89">
              <a:extLst>
                <a:ext uri="{FF2B5EF4-FFF2-40B4-BE49-F238E27FC236}">
                  <a16:creationId xmlns:a16="http://schemas.microsoft.com/office/drawing/2014/main" id="{E5A27993-DE36-472D-8B9C-7496C636CA45}"/>
                </a:ext>
              </a:extLst>
            </p:cNvPr>
            <p:cNvSpPr/>
            <p:nvPr/>
          </p:nvSpPr>
          <p:spPr>
            <a:xfrm>
              <a:off x="5734844" y="5932075"/>
              <a:ext cx="3600000" cy="180000"/>
            </a:xfrm>
            <a:prstGeom prst="rect">
              <a:avLst/>
            </a:prstGeom>
            <a:solidFill>
              <a:srgbClr val="FEECE8"/>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NZ" sz="1000">
                  <a:latin typeface="Calibri" panose="020F0502020204030204" pitchFamily="34" charset="0"/>
                  <a:cs typeface="Calibri" panose="020F0502020204030204" pitchFamily="34" charset="0"/>
                </a:rPr>
                <a:t>Clinical and equity</a:t>
              </a:r>
            </a:p>
          </p:txBody>
        </p:sp>
      </p:grpSp>
      <p:grpSp>
        <p:nvGrpSpPr>
          <p:cNvPr id="21" name="Group 20">
            <a:extLst>
              <a:ext uri="{FF2B5EF4-FFF2-40B4-BE49-F238E27FC236}">
                <a16:creationId xmlns:a16="http://schemas.microsoft.com/office/drawing/2014/main" id="{00931403-D27B-4408-9C31-428BEAA93CC9}"/>
              </a:ext>
            </a:extLst>
          </p:cNvPr>
          <p:cNvGrpSpPr/>
          <p:nvPr/>
        </p:nvGrpSpPr>
        <p:grpSpPr>
          <a:xfrm>
            <a:off x="8690090" y="4283923"/>
            <a:ext cx="3139040" cy="2091448"/>
            <a:chOff x="9479680" y="4283923"/>
            <a:chExt cx="3718560" cy="2091448"/>
          </a:xfrm>
        </p:grpSpPr>
        <p:sp>
          <p:nvSpPr>
            <p:cNvPr id="51" name="Rectangle 50">
              <a:extLst>
                <a:ext uri="{FF2B5EF4-FFF2-40B4-BE49-F238E27FC236}">
                  <a16:creationId xmlns:a16="http://schemas.microsoft.com/office/drawing/2014/main" id="{3A5A8CD9-EBEB-408D-9764-983F6E7BAA99}"/>
                </a:ext>
              </a:extLst>
            </p:cNvPr>
            <p:cNvSpPr/>
            <p:nvPr/>
          </p:nvSpPr>
          <p:spPr>
            <a:xfrm>
              <a:off x="9479680" y="4283923"/>
              <a:ext cx="3718560" cy="2091448"/>
            </a:xfrm>
            <a:prstGeom prst="rect">
              <a:avLst/>
            </a:prstGeom>
            <a:solidFill>
              <a:srgbClr val="F5F5F5"/>
            </a:solidFill>
            <a:ln w="3175">
              <a:solidFill>
                <a:srgbClr val="FEB6B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NZ" sz="1000" i="1">
                <a:solidFill>
                  <a:schemeClr val="tx1"/>
                </a:solidFill>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C8996E30-3FC2-4462-90D4-FC07FF3CEE62}"/>
                </a:ext>
              </a:extLst>
            </p:cNvPr>
            <p:cNvSpPr/>
            <p:nvPr/>
          </p:nvSpPr>
          <p:spPr>
            <a:xfrm>
              <a:off x="9611780" y="4288601"/>
              <a:ext cx="3458307" cy="1921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sz="1000">
                  <a:solidFill>
                    <a:schemeClr val="tx1"/>
                  </a:solidFill>
                  <a:latin typeface="Calibri" panose="020F0502020204030204" pitchFamily="34" charset="0"/>
                  <a:cs typeface="Calibri" panose="020F0502020204030204" pitchFamily="34" charset="0"/>
                </a:rPr>
                <a:t>Initial areas of input and advice will sit within the following workstreams:</a:t>
              </a:r>
            </a:p>
            <a:p>
              <a:pPr marL="228600" indent="-228600">
                <a:spcAft>
                  <a:spcPts val="600"/>
                </a:spcAft>
                <a:buFont typeface="+mj-lt"/>
                <a:buAutoNum type="arabicPeriod"/>
              </a:pPr>
              <a:r>
                <a:rPr lang="en-NZ" sz="1000" b="1">
                  <a:solidFill>
                    <a:schemeClr val="tx1"/>
                  </a:solidFill>
                  <a:latin typeface="Calibri" panose="020F0502020204030204" pitchFamily="34" charset="0"/>
                  <a:cs typeface="Calibri" panose="020F0502020204030204" pitchFamily="34" charset="0"/>
                </a:rPr>
                <a:t>Campaigns and outreach – particularly for campaigns designed for Māori</a:t>
              </a:r>
            </a:p>
            <a:p>
              <a:pPr marL="228600" indent="-228600">
                <a:spcAft>
                  <a:spcPts val="600"/>
                </a:spcAft>
                <a:buFont typeface="+mj-lt"/>
                <a:buAutoNum type="arabicPeriod"/>
              </a:pPr>
              <a:r>
                <a:rPr lang="en-NZ" sz="1000" b="1">
                  <a:solidFill>
                    <a:schemeClr val="tx1"/>
                  </a:solidFill>
                  <a:latin typeface="Calibri" panose="020F0502020204030204" pitchFamily="34" charset="0"/>
                  <a:cs typeface="Calibri" panose="020F0502020204030204" pitchFamily="34" charset="0"/>
                </a:rPr>
                <a:t>Clinical and equity </a:t>
              </a:r>
            </a:p>
            <a:p>
              <a:pPr marL="228600" indent="-228600">
                <a:spcAft>
                  <a:spcPts val="600"/>
                </a:spcAft>
                <a:buFont typeface="+mj-lt"/>
                <a:buAutoNum type="arabicPeriod"/>
              </a:pPr>
              <a:r>
                <a:rPr lang="en-NZ" sz="1000" b="1">
                  <a:solidFill>
                    <a:schemeClr val="tx1"/>
                  </a:solidFill>
                  <a:latin typeface="Calibri" panose="020F0502020204030204" pitchFamily="34" charset="0"/>
                  <a:cs typeface="Calibri" panose="020F0502020204030204" pitchFamily="34" charset="0"/>
                </a:rPr>
                <a:t>Notification strategy</a:t>
              </a:r>
            </a:p>
            <a:p>
              <a:pPr marL="228600" indent="-228600">
                <a:spcAft>
                  <a:spcPts val="600"/>
                </a:spcAft>
                <a:buFont typeface="+mj-lt"/>
                <a:buAutoNum type="arabicPeriod"/>
              </a:pPr>
              <a:r>
                <a:rPr lang="en-NZ" sz="1000" b="1">
                  <a:solidFill>
                    <a:schemeClr val="tx1"/>
                  </a:solidFill>
                  <a:latin typeface="Calibri" panose="020F0502020204030204" pitchFamily="34" charset="0"/>
                  <a:cs typeface="Calibri" panose="020F0502020204030204" pitchFamily="34" charset="0"/>
                </a:rPr>
                <a:t>Support centre – diverse workforce expansion. </a:t>
              </a:r>
            </a:p>
          </p:txBody>
        </p:sp>
      </p:grpSp>
      <p:grpSp>
        <p:nvGrpSpPr>
          <p:cNvPr id="24" name="Group 23">
            <a:extLst>
              <a:ext uri="{FF2B5EF4-FFF2-40B4-BE49-F238E27FC236}">
                <a16:creationId xmlns:a16="http://schemas.microsoft.com/office/drawing/2014/main" id="{E4BE4804-F223-479E-B441-6CD09EB17C7B}"/>
              </a:ext>
            </a:extLst>
          </p:cNvPr>
          <p:cNvGrpSpPr/>
          <p:nvPr/>
        </p:nvGrpSpPr>
        <p:grpSpPr>
          <a:xfrm>
            <a:off x="3204460" y="1221874"/>
            <a:ext cx="2327019" cy="1548992"/>
            <a:chOff x="3578930" y="1195747"/>
            <a:chExt cx="2327019" cy="1548992"/>
          </a:xfrm>
        </p:grpSpPr>
        <p:sp>
          <p:nvSpPr>
            <p:cNvPr id="54" name="Rectangle 53">
              <a:extLst>
                <a:ext uri="{FF2B5EF4-FFF2-40B4-BE49-F238E27FC236}">
                  <a16:creationId xmlns:a16="http://schemas.microsoft.com/office/drawing/2014/main" id="{41F5FA2B-E294-44F6-B71A-76394462BB18}"/>
                </a:ext>
              </a:extLst>
            </p:cNvPr>
            <p:cNvSpPr/>
            <p:nvPr/>
          </p:nvSpPr>
          <p:spPr>
            <a:xfrm>
              <a:off x="3578930" y="1195747"/>
              <a:ext cx="1731127" cy="271754"/>
            </a:xfrm>
            <a:prstGeom prst="rect">
              <a:avLst/>
            </a:prstGeom>
            <a:solidFill>
              <a:srgbClr val="F58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00" b="1" dirty="0">
                  <a:solidFill>
                    <a:schemeClr val="bg1"/>
                  </a:solidFill>
                  <a:latin typeface="Calibri" panose="020F0502020204030204" pitchFamily="34" charset="0"/>
                  <a:cs typeface="Calibri" panose="020F0502020204030204" pitchFamily="34" charset="0"/>
                </a:rPr>
                <a:t>Design Authority Group</a:t>
              </a:r>
            </a:p>
          </p:txBody>
        </p:sp>
        <p:sp>
          <p:nvSpPr>
            <p:cNvPr id="55" name="Rectangle 54">
              <a:extLst>
                <a:ext uri="{FF2B5EF4-FFF2-40B4-BE49-F238E27FC236}">
                  <a16:creationId xmlns:a16="http://schemas.microsoft.com/office/drawing/2014/main" id="{8B01F72D-2432-4CB3-B38E-7DB7A79A34D8}"/>
                </a:ext>
              </a:extLst>
            </p:cNvPr>
            <p:cNvSpPr/>
            <p:nvPr/>
          </p:nvSpPr>
          <p:spPr>
            <a:xfrm>
              <a:off x="3578931" y="1501402"/>
              <a:ext cx="1731127" cy="271753"/>
            </a:xfrm>
            <a:prstGeom prst="rect">
              <a:avLst/>
            </a:prstGeom>
            <a:solidFill>
              <a:srgbClr val="F58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00" b="1" dirty="0">
                  <a:solidFill>
                    <a:schemeClr val="bg1"/>
                  </a:solidFill>
                  <a:latin typeface="Calibri" panose="020F0502020204030204" pitchFamily="34" charset="0"/>
                  <a:cs typeface="Calibri" panose="020F0502020204030204" pitchFamily="34" charset="0"/>
                </a:rPr>
                <a:t>Platform Resilience Steer Co.</a:t>
              </a:r>
            </a:p>
          </p:txBody>
        </p:sp>
        <p:sp>
          <p:nvSpPr>
            <p:cNvPr id="56" name="Rectangle 55">
              <a:extLst>
                <a:ext uri="{FF2B5EF4-FFF2-40B4-BE49-F238E27FC236}">
                  <a16:creationId xmlns:a16="http://schemas.microsoft.com/office/drawing/2014/main" id="{2C336392-D50D-4D58-A077-EA6D5E70427D}"/>
                </a:ext>
              </a:extLst>
            </p:cNvPr>
            <p:cNvSpPr/>
            <p:nvPr/>
          </p:nvSpPr>
          <p:spPr>
            <a:xfrm>
              <a:off x="3578931" y="1799204"/>
              <a:ext cx="1731127" cy="290533"/>
            </a:xfrm>
            <a:prstGeom prst="rect">
              <a:avLst/>
            </a:prstGeom>
            <a:solidFill>
              <a:srgbClr val="F58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00" b="1" dirty="0">
                  <a:solidFill>
                    <a:schemeClr val="bg1"/>
                  </a:solidFill>
                  <a:latin typeface="Calibri" panose="020F0502020204030204" pitchFamily="34" charset="0"/>
                  <a:cs typeface="Calibri" panose="020F0502020204030204" pitchFamily="34" charset="0"/>
                </a:rPr>
                <a:t>Data Governance Group</a:t>
              </a:r>
            </a:p>
          </p:txBody>
        </p:sp>
        <p:sp>
          <p:nvSpPr>
            <p:cNvPr id="92" name="Rectangle 91">
              <a:extLst>
                <a:ext uri="{FF2B5EF4-FFF2-40B4-BE49-F238E27FC236}">
                  <a16:creationId xmlns:a16="http://schemas.microsoft.com/office/drawing/2014/main" id="{460D1BD5-1D8A-46C1-B731-E2ABF12D26C0}"/>
                </a:ext>
              </a:extLst>
            </p:cNvPr>
            <p:cNvSpPr/>
            <p:nvPr/>
          </p:nvSpPr>
          <p:spPr>
            <a:xfrm>
              <a:off x="3585081" y="2440989"/>
              <a:ext cx="1731127" cy="303750"/>
            </a:xfrm>
            <a:prstGeom prst="rect">
              <a:avLst/>
            </a:prstGeom>
            <a:solidFill>
              <a:srgbClr val="F58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00" b="1" dirty="0">
                  <a:solidFill>
                    <a:schemeClr val="bg1"/>
                  </a:solidFill>
                  <a:latin typeface="Calibri" panose="020F0502020204030204" pitchFamily="34" charset="0"/>
                  <a:cs typeface="Calibri" panose="020F0502020204030204" pitchFamily="34" charset="0"/>
                </a:rPr>
                <a:t>Salesforce Governance Group</a:t>
              </a:r>
            </a:p>
          </p:txBody>
        </p:sp>
        <p:sp>
          <p:nvSpPr>
            <p:cNvPr id="93" name="Rectangle 92">
              <a:extLst>
                <a:ext uri="{FF2B5EF4-FFF2-40B4-BE49-F238E27FC236}">
                  <a16:creationId xmlns:a16="http://schemas.microsoft.com/office/drawing/2014/main" id="{F6584EE1-CB16-4C49-81E5-A33F945ED0E0}"/>
                </a:ext>
              </a:extLst>
            </p:cNvPr>
            <p:cNvSpPr/>
            <p:nvPr/>
          </p:nvSpPr>
          <p:spPr>
            <a:xfrm>
              <a:off x="3578931" y="2115477"/>
              <a:ext cx="1731127" cy="290533"/>
            </a:xfrm>
            <a:prstGeom prst="rect">
              <a:avLst/>
            </a:prstGeom>
            <a:solidFill>
              <a:srgbClr val="F58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00" b="1" dirty="0">
                  <a:solidFill>
                    <a:schemeClr val="bg1"/>
                  </a:solidFill>
                  <a:latin typeface="Calibri" panose="020F0502020204030204" pitchFamily="34" charset="0"/>
                  <a:cs typeface="Calibri" panose="020F0502020204030204" pitchFamily="34" charset="0"/>
                </a:rPr>
                <a:t>Security Governance Group</a:t>
              </a:r>
            </a:p>
          </p:txBody>
        </p:sp>
        <p:sp>
          <p:nvSpPr>
            <p:cNvPr id="94" name="Left Brace 93">
              <a:extLst>
                <a:ext uri="{FF2B5EF4-FFF2-40B4-BE49-F238E27FC236}">
                  <a16:creationId xmlns:a16="http://schemas.microsoft.com/office/drawing/2014/main" id="{9714540F-D13A-46B3-96AE-789544E630E0}"/>
                </a:ext>
              </a:extLst>
            </p:cNvPr>
            <p:cNvSpPr/>
            <p:nvPr/>
          </p:nvSpPr>
          <p:spPr>
            <a:xfrm rot="10800000">
              <a:off x="5500110" y="1198275"/>
              <a:ext cx="405839" cy="1537228"/>
            </a:xfrm>
            <a:prstGeom prst="leftBrace">
              <a:avLst>
                <a:gd name="adj1" fmla="val 8333"/>
                <a:gd name="adj2" fmla="val 32887"/>
              </a:avLst>
            </a:prstGeom>
            <a:ln w="9525">
              <a:solidFill>
                <a:srgbClr val="F58E39"/>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NZ" sz="1200">
                <a:solidFill>
                  <a:prstClr val="black"/>
                </a:solidFill>
              </a:endParaRPr>
            </a:p>
          </p:txBody>
        </p:sp>
      </p:grpSp>
      <p:cxnSp>
        <p:nvCxnSpPr>
          <p:cNvPr id="26" name="Straight Connector 25">
            <a:extLst>
              <a:ext uri="{FF2B5EF4-FFF2-40B4-BE49-F238E27FC236}">
                <a16:creationId xmlns:a16="http://schemas.microsoft.com/office/drawing/2014/main" id="{61946B75-B24E-48CE-8F42-8B98BC47D83D}"/>
              </a:ext>
            </a:extLst>
          </p:cNvPr>
          <p:cNvCxnSpPr>
            <a:cxnSpLocks/>
            <a:stCxn id="46" idx="2"/>
          </p:cNvCxnSpPr>
          <p:nvPr/>
        </p:nvCxnSpPr>
        <p:spPr>
          <a:xfrm>
            <a:off x="10259611" y="1965647"/>
            <a:ext cx="1665" cy="2322954"/>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0" name="Rectangle 59">
            <a:extLst>
              <a:ext uri="{FF2B5EF4-FFF2-40B4-BE49-F238E27FC236}">
                <a16:creationId xmlns:a16="http://schemas.microsoft.com/office/drawing/2014/main" id="{34609F6A-5F47-43B8-AE86-86B6BEB3CE36}"/>
              </a:ext>
            </a:extLst>
          </p:cNvPr>
          <p:cNvSpPr/>
          <p:nvPr/>
        </p:nvSpPr>
        <p:spPr>
          <a:xfrm>
            <a:off x="1681972" y="5877258"/>
            <a:ext cx="1731126" cy="245255"/>
          </a:xfrm>
          <a:prstGeom prst="rect">
            <a:avLst/>
          </a:prstGeom>
          <a:solidFill>
            <a:srgbClr val="FE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000">
                <a:solidFill>
                  <a:prstClr val="black"/>
                </a:solidFill>
                <a:latin typeface="Calibri" panose="020F0502020204030204" pitchFamily="34" charset="0"/>
                <a:cs typeface="Calibri" panose="020F0502020204030204" pitchFamily="34" charset="0"/>
              </a:rPr>
              <a:t>HPV Research Projects</a:t>
            </a:r>
          </a:p>
        </p:txBody>
      </p:sp>
      <p:cxnSp>
        <p:nvCxnSpPr>
          <p:cNvPr id="81" name="Straight Connector 80">
            <a:extLst>
              <a:ext uri="{FF2B5EF4-FFF2-40B4-BE49-F238E27FC236}">
                <a16:creationId xmlns:a16="http://schemas.microsoft.com/office/drawing/2014/main" id="{BC3D6FA0-9210-4912-AECC-24720A65D558}"/>
              </a:ext>
            </a:extLst>
          </p:cNvPr>
          <p:cNvCxnSpPr>
            <a:cxnSpLocks/>
            <a:stCxn id="83" idx="1"/>
          </p:cNvCxnSpPr>
          <p:nvPr/>
        </p:nvCxnSpPr>
        <p:spPr>
          <a:xfrm flipH="1">
            <a:off x="5220648" y="3892162"/>
            <a:ext cx="494087" cy="391761"/>
          </a:xfrm>
          <a:prstGeom prst="line">
            <a:avLst/>
          </a:prstGeom>
          <a:ln w="9525">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82" name="Slide Number Placeholder 3">
            <a:extLst>
              <a:ext uri="{FF2B5EF4-FFF2-40B4-BE49-F238E27FC236}">
                <a16:creationId xmlns:a16="http://schemas.microsoft.com/office/drawing/2014/main" id="{CA2DAE4A-BAFE-4D83-A853-09233A9FCA0F}"/>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10</a:t>
            </a:fld>
            <a:endParaRPr lang="en-US" sz="1200">
              <a:solidFill>
                <a:schemeClr val="bg1"/>
              </a:solidFill>
            </a:endParaRPr>
          </a:p>
        </p:txBody>
      </p:sp>
    </p:spTree>
    <p:extLst>
      <p:ext uri="{BB962C8B-B14F-4D97-AF65-F5344CB8AC3E}">
        <p14:creationId xmlns:p14="http://schemas.microsoft.com/office/powerpoint/2010/main" val="3352711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88FF1-395E-4DA2-8F90-19DFAE76B63B}"/>
              </a:ext>
            </a:extLst>
          </p:cNvPr>
          <p:cNvSpPr>
            <a:spLocks noGrp="1"/>
          </p:cNvSpPr>
          <p:nvPr>
            <p:ph type="title"/>
          </p:nvPr>
        </p:nvSpPr>
        <p:spPr>
          <a:xfrm>
            <a:off x="1769980" y="2057844"/>
            <a:ext cx="9307373" cy="2268301"/>
          </a:xfrm>
        </p:spPr>
        <p:txBody>
          <a:bodyPr>
            <a:normAutofit/>
          </a:bodyPr>
          <a:lstStyle/>
          <a:p>
            <a:pPr algn="ctr"/>
            <a:r>
              <a:rPr lang="en-NZ" sz="5400" b="1">
                <a:latin typeface="Franklin Gothic Medium" panose="020B0603020102020204" pitchFamily="34" charset="0"/>
              </a:rPr>
              <a:t>HPV Primary Cervical  Screening </a:t>
            </a:r>
          </a:p>
        </p:txBody>
      </p:sp>
      <p:sp>
        <p:nvSpPr>
          <p:cNvPr id="3" name="Footer Placeholder 2">
            <a:extLst>
              <a:ext uri="{FF2B5EF4-FFF2-40B4-BE49-F238E27FC236}">
                <a16:creationId xmlns:a16="http://schemas.microsoft.com/office/drawing/2014/main" id="{9C69DE14-0114-4C79-8D47-6614E617116A}"/>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ea"/>
                <a:cs typeface="+mn-cs"/>
              </a:rPr>
              <a:t>National Cervical Screening Programme </a:t>
            </a:r>
          </a:p>
        </p:txBody>
      </p:sp>
      <p:sp>
        <p:nvSpPr>
          <p:cNvPr id="4" name="Slide Number Placeholder 3">
            <a:extLst>
              <a:ext uri="{FF2B5EF4-FFF2-40B4-BE49-F238E27FC236}">
                <a16:creationId xmlns:a16="http://schemas.microsoft.com/office/drawing/2014/main" id="{2CE1C90B-0693-4518-9B76-009DD48EB23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9B2A3DE-D7C7-F247-B28D-74CB4DA19506}"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984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DE33-B3D1-4E22-A9E3-9B86C0BAB659}"/>
              </a:ext>
            </a:extLst>
          </p:cNvPr>
          <p:cNvSpPr>
            <a:spLocks noGrp="1"/>
          </p:cNvSpPr>
          <p:nvPr>
            <p:ph type="title"/>
          </p:nvPr>
        </p:nvSpPr>
        <p:spPr/>
        <p:txBody>
          <a:bodyPr/>
          <a:lstStyle/>
          <a:p>
            <a:r>
              <a:rPr lang="en-NZ">
                <a:cs typeface="Arial"/>
              </a:rPr>
              <a:t>Cervical cancer is preventable</a:t>
            </a:r>
          </a:p>
        </p:txBody>
      </p:sp>
      <p:sp>
        <p:nvSpPr>
          <p:cNvPr id="3" name="Content Placeholder 2">
            <a:extLst>
              <a:ext uri="{FF2B5EF4-FFF2-40B4-BE49-F238E27FC236}">
                <a16:creationId xmlns:a16="http://schemas.microsoft.com/office/drawing/2014/main" id="{3589A8C9-C9DC-49A6-B90D-3C06EF74E5DA}"/>
              </a:ext>
            </a:extLst>
          </p:cNvPr>
          <p:cNvSpPr>
            <a:spLocks noGrp="1"/>
          </p:cNvSpPr>
          <p:nvPr>
            <p:ph idx="1"/>
          </p:nvPr>
        </p:nvSpPr>
        <p:spPr>
          <a:xfrm>
            <a:off x="1769979" y="1550442"/>
            <a:ext cx="9812421" cy="4352466"/>
          </a:xfrm>
        </p:spPr>
        <p:txBody>
          <a:bodyPr/>
          <a:lstStyle/>
          <a:p>
            <a:pPr marL="285750" indent="-285750" defTabSz="914400">
              <a:lnSpc>
                <a:spcPct val="120000"/>
              </a:lnSpc>
              <a:buClr>
                <a:schemeClr val="accent5"/>
              </a:buClr>
              <a:buFont typeface="Arial" panose="020B0604020202020204" pitchFamily="34" charset="0"/>
              <a:buChar char="•"/>
              <a:defRPr/>
            </a:pPr>
            <a:r>
              <a:rPr lang="en-NZ" sz="2000">
                <a:latin typeface="Calibri"/>
                <a:cs typeface="Calibri"/>
              </a:rPr>
              <a:t>Aim is to eliminate cervical cancer for all ethnic groups in Aotearoa in line with the World Health Organization (WHO) goal 2030.</a:t>
            </a:r>
          </a:p>
          <a:p>
            <a:pPr marL="285750" indent="-285750" defTabSz="914400">
              <a:lnSpc>
                <a:spcPct val="120000"/>
              </a:lnSpc>
              <a:buClr>
                <a:schemeClr val="accent5"/>
              </a:buClr>
              <a:buFont typeface="Arial" panose="020B0604020202020204" pitchFamily="34" charset="0"/>
              <a:buChar char="•"/>
              <a:defRPr/>
            </a:pPr>
            <a:r>
              <a:rPr lang="en-NZ" sz="2000">
                <a:latin typeface="Calibri"/>
                <a:cs typeface="Calibri"/>
              </a:rPr>
              <a:t>To achieve this we need to improve our vaccination and screening rates.</a:t>
            </a:r>
          </a:p>
          <a:p>
            <a:pPr marL="285750" indent="-285750" defTabSz="914400">
              <a:lnSpc>
                <a:spcPct val="120000"/>
              </a:lnSpc>
              <a:buClr>
                <a:schemeClr val="accent5"/>
              </a:buClr>
              <a:buFont typeface="Arial" panose="020B0604020202020204" pitchFamily="34" charset="0"/>
              <a:buChar char="•"/>
              <a:defRPr/>
            </a:pPr>
            <a:r>
              <a:rPr lang="en-NZ" sz="2000">
                <a:latin typeface="Calibri"/>
                <a:cs typeface="Calibri"/>
              </a:rPr>
              <a:t>Changing to HPV testing is expected to improve participation in </a:t>
            </a:r>
            <a:r>
              <a:rPr lang="en-NZ" sz="2000" b="1">
                <a:latin typeface="Calibri"/>
                <a:cs typeface="Calibri"/>
              </a:rPr>
              <a:t>cervical screening</a:t>
            </a:r>
            <a:r>
              <a:rPr lang="en-NZ" sz="2000">
                <a:latin typeface="Calibri"/>
                <a:cs typeface="Calibri"/>
              </a:rPr>
              <a:t>.</a:t>
            </a:r>
          </a:p>
          <a:p>
            <a:endParaRPr lang="en-NZ"/>
          </a:p>
        </p:txBody>
      </p:sp>
      <p:sp>
        <p:nvSpPr>
          <p:cNvPr id="4" name="Footer Placeholder 3">
            <a:extLst>
              <a:ext uri="{FF2B5EF4-FFF2-40B4-BE49-F238E27FC236}">
                <a16:creationId xmlns:a16="http://schemas.microsoft.com/office/drawing/2014/main" id="{BC72E65B-944E-4C17-B746-F14F57BC1804}"/>
              </a:ext>
            </a:extLst>
          </p:cNvPr>
          <p:cNvSpPr>
            <a:spLocks noGrp="1"/>
          </p:cNvSpPr>
          <p:nvPr>
            <p:ph type="ftr" sz="quarter" idx="11"/>
          </p:nvPr>
        </p:nvSpPr>
        <p:spPr/>
        <p:txBody>
          <a:bodyPr/>
          <a:lstStyle/>
          <a:p>
            <a:r>
              <a:rPr lang="en-US"/>
              <a:t>National Cervical Screening Programme </a:t>
            </a:r>
          </a:p>
        </p:txBody>
      </p:sp>
      <p:pic>
        <p:nvPicPr>
          <p:cNvPr id="5" name="Picture 8" descr="Chart, line chart&#10;&#10;Description automatically generated">
            <a:extLst>
              <a:ext uri="{FF2B5EF4-FFF2-40B4-BE49-F238E27FC236}">
                <a16:creationId xmlns:a16="http://schemas.microsoft.com/office/drawing/2014/main" id="{CCEA3E23-B143-45A1-BC13-872BA392F56B}"/>
              </a:ext>
            </a:extLst>
          </p:cNvPr>
          <p:cNvPicPr>
            <a:picLocks noChangeAspect="1"/>
          </p:cNvPicPr>
          <p:nvPr/>
        </p:nvPicPr>
        <p:blipFill>
          <a:blip r:embed="rId3"/>
          <a:stretch>
            <a:fillRect/>
          </a:stretch>
        </p:blipFill>
        <p:spPr>
          <a:xfrm>
            <a:off x="3844452" y="3271216"/>
            <a:ext cx="5136063" cy="3124593"/>
          </a:xfrm>
          <a:prstGeom prst="rect">
            <a:avLst/>
          </a:prstGeom>
        </p:spPr>
      </p:pic>
      <p:sp>
        <p:nvSpPr>
          <p:cNvPr id="6" name="Slide Number Placeholder 3">
            <a:extLst>
              <a:ext uri="{FF2B5EF4-FFF2-40B4-BE49-F238E27FC236}">
                <a16:creationId xmlns:a16="http://schemas.microsoft.com/office/drawing/2014/main" id="{0D5A9A0D-7320-4D5B-A307-73A614E4B590}"/>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12</a:t>
            </a:fld>
            <a:endParaRPr lang="en-US" sz="1200">
              <a:solidFill>
                <a:schemeClr val="bg1"/>
              </a:solidFill>
            </a:endParaRPr>
          </a:p>
        </p:txBody>
      </p:sp>
    </p:spTree>
    <p:extLst>
      <p:ext uri="{BB962C8B-B14F-4D97-AF65-F5344CB8AC3E}">
        <p14:creationId xmlns:p14="http://schemas.microsoft.com/office/powerpoint/2010/main" val="3218457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C114-7D37-40F0-BD4F-2A02B469502D}"/>
              </a:ext>
            </a:extLst>
          </p:cNvPr>
          <p:cNvSpPr>
            <a:spLocks noGrp="1"/>
          </p:cNvSpPr>
          <p:nvPr>
            <p:ph type="title"/>
          </p:nvPr>
        </p:nvSpPr>
        <p:spPr/>
        <p:txBody>
          <a:bodyPr/>
          <a:lstStyle/>
          <a:p>
            <a:r>
              <a:rPr lang="en-NZ" sz="4000">
                <a:cs typeface="Arial"/>
              </a:rPr>
              <a:t>Reaching equity in cervical screening</a:t>
            </a:r>
            <a:endParaRPr lang="en-NZ"/>
          </a:p>
        </p:txBody>
      </p:sp>
      <p:sp>
        <p:nvSpPr>
          <p:cNvPr id="4" name="Footer Placeholder 3">
            <a:extLst>
              <a:ext uri="{FF2B5EF4-FFF2-40B4-BE49-F238E27FC236}">
                <a16:creationId xmlns:a16="http://schemas.microsoft.com/office/drawing/2014/main" id="{B3369A66-BD67-4EFB-ADF4-168452BE0F0F}"/>
              </a:ext>
            </a:extLst>
          </p:cNvPr>
          <p:cNvSpPr>
            <a:spLocks noGrp="1"/>
          </p:cNvSpPr>
          <p:nvPr>
            <p:ph type="ftr" sz="quarter" idx="11"/>
          </p:nvPr>
        </p:nvSpPr>
        <p:spPr/>
        <p:txBody>
          <a:bodyPr/>
          <a:lstStyle/>
          <a:p>
            <a:r>
              <a:rPr lang="en-US"/>
              <a:t>National Cervical Screening Programme </a:t>
            </a:r>
          </a:p>
        </p:txBody>
      </p:sp>
      <p:pic>
        <p:nvPicPr>
          <p:cNvPr id="5" name="Picture 4" descr="Chart, bar chart, histogram&#10;&#10;Description automatically generated">
            <a:extLst>
              <a:ext uri="{FF2B5EF4-FFF2-40B4-BE49-F238E27FC236}">
                <a16:creationId xmlns:a16="http://schemas.microsoft.com/office/drawing/2014/main" id="{E44C61EA-52DD-460E-B245-31B1608EB45A}"/>
              </a:ext>
            </a:extLst>
          </p:cNvPr>
          <p:cNvPicPr>
            <a:picLocks noChangeAspect="1"/>
          </p:cNvPicPr>
          <p:nvPr/>
        </p:nvPicPr>
        <p:blipFill>
          <a:blip r:embed="rId3"/>
          <a:stretch>
            <a:fillRect/>
          </a:stretch>
        </p:blipFill>
        <p:spPr>
          <a:xfrm>
            <a:off x="7504043" y="2578418"/>
            <a:ext cx="4270886" cy="3854051"/>
          </a:xfrm>
          <a:prstGeom prst="rect">
            <a:avLst/>
          </a:prstGeom>
        </p:spPr>
      </p:pic>
      <p:sp>
        <p:nvSpPr>
          <p:cNvPr id="6" name="TextBox 5">
            <a:extLst>
              <a:ext uri="{FF2B5EF4-FFF2-40B4-BE49-F238E27FC236}">
                <a16:creationId xmlns:a16="http://schemas.microsoft.com/office/drawing/2014/main" id="{88828B23-2A65-46A1-81B6-E951A8F343F4}"/>
              </a:ext>
            </a:extLst>
          </p:cNvPr>
          <p:cNvSpPr txBox="1"/>
          <p:nvPr/>
        </p:nvSpPr>
        <p:spPr>
          <a:xfrm>
            <a:off x="1810032" y="1505342"/>
            <a:ext cx="5882490" cy="30340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Aft>
                <a:spcPts val="600"/>
              </a:spcAft>
              <a:buClr>
                <a:schemeClr val="accent5"/>
              </a:buClr>
              <a:defRPr/>
            </a:pPr>
            <a:r>
              <a:rPr lang="en-US" sz="2400" b="1">
                <a:solidFill>
                  <a:schemeClr val="accent6"/>
                </a:solidFill>
                <a:latin typeface="Calibri"/>
                <a:cs typeface="Calibri"/>
              </a:rPr>
              <a:t>Equity and performance matrix </a:t>
            </a:r>
          </a:p>
          <a:p>
            <a:pPr marL="285750" indent="-285750" defTabSz="914400">
              <a:lnSpc>
                <a:spcPct val="120000"/>
              </a:lnSpc>
              <a:spcAft>
                <a:spcPts val="600"/>
              </a:spcAft>
              <a:buClr>
                <a:srgbClr val="00AFB9"/>
              </a:buClr>
              <a:buFont typeface="Arial" panose="020B0604020202020204" pitchFamily="34" charset="0"/>
              <a:buChar char="•"/>
              <a:defRPr/>
            </a:pPr>
            <a:r>
              <a:rPr lang="en-US">
                <a:solidFill>
                  <a:srgbClr val="09050A"/>
                </a:solidFill>
                <a:latin typeface="Calibri"/>
                <a:cs typeface="Calibri"/>
              </a:rPr>
              <a:t>The matrix brings together the two measures of equity and performance.</a:t>
            </a:r>
          </a:p>
          <a:p>
            <a:pPr marL="285750" indent="-285750" defTabSz="914400">
              <a:lnSpc>
                <a:spcPct val="120000"/>
              </a:lnSpc>
              <a:spcAft>
                <a:spcPts val="600"/>
              </a:spcAft>
              <a:buClr>
                <a:srgbClr val="00AFB9"/>
              </a:buClr>
              <a:buFont typeface="Arial" panose="020B0604020202020204" pitchFamily="34" charset="0"/>
              <a:buChar char="•"/>
              <a:defRPr/>
            </a:pPr>
            <a:r>
              <a:rPr lang="en-US">
                <a:solidFill>
                  <a:srgbClr val="09050A"/>
                </a:solidFill>
                <a:latin typeface="Calibri"/>
                <a:cs typeface="Calibri"/>
              </a:rPr>
              <a:t>Performance is the difference (percentage point) between the population of interest and Programme target.</a:t>
            </a:r>
          </a:p>
          <a:p>
            <a:pPr marL="285750" indent="-285750" defTabSz="914400">
              <a:lnSpc>
                <a:spcPct val="120000"/>
              </a:lnSpc>
              <a:spcAft>
                <a:spcPts val="600"/>
              </a:spcAft>
              <a:buClr>
                <a:srgbClr val="00AFB9"/>
              </a:buClr>
              <a:buFont typeface="Arial" panose="020B0604020202020204" pitchFamily="34" charset="0"/>
              <a:buChar char="•"/>
              <a:defRPr/>
            </a:pPr>
            <a:r>
              <a:rPr lang="en-US">
                <a:solidFill>
                  <a:srgbClr val="09050A"/>
                </a:solidFill>
                <a:latin typeface="Calibri"/>
                <a:cs typeface="Calibri"/>
              </a:rPr>
              <a:t>Equity is the difference (percentage point) between the performance of the population of interest and the reference population (non-Māori, non-Pacific).</a:t>
            </a:r>
          </a:p>
        </p:txBody>
      </p:sp>
      <p:sp>
        <p:nvSpPr>
          <p:cNvPr id="7" name="TextBox 6">
            <a:extLst>
              <a:ext uri="{FF2B5EF4-FFF2-40B4-BE49-F238E27FC236}">
                <a16:creationId xmlns:a16="http://schemas.microsoft.com/office/drawing/2014/main" id="{C9863069-B3A1-4E19-990B-38F624E843CE}"/>
              </a:ext>
            </a:extLst>
          </p:cNvPr>
          <p:cNvSpPr txBox="1"/>
          <p:nvPr/>
        </p:nvSpPr>
        <p:spPr>
          <a:xfrm>
            <a:off x="2091720" y="4539378"/>
            <a:ext cx="4997364"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AC67C"/>
                </a:solidFill>
                <a:latin typeface="Calibri"/>
                <a:cs typeface="Arial"/>
              </a:rPr>
              <a:t>Māori </a:t>
            </a:r>
          </a:p>
          <a:p>
            <a:r>
              <a:rPr lang="en-US">
                <a:latin typeface="Calibri"/>
                <a:cs typeface="Arial"/>
              </a:rPr>
              <a:t>Difference from equity = </a:t>
            </a:r>
            <a:r>
              <a:rPr lang="en-US" b="1">
                <a:latin typeface="Calibri"/>
                <a:cs typeface="Arial"/>
              </a:rPr>
              <a:t>-19.4</a:t>
            </a:r>
          </a:p>
          <a:p>
            <a:r>
              <a:rPr lang="en-US">
                <a:latin typeface="Calibri"/>
                <a:cs typeface="Arial"/>
              </a:rPr>
              <a:t>Difference from performance = </a:t>
            </a:r>
            <a:r>
              <a:rPr lang="en-US" b="1">
                <a:latin typeface="Calibri"/>
                <a:cs typeface="Arial"/>
              </a:rPr>
              <a:t>-25.3</a:t>
            </a:r>
          </a:p>
          <a:p>
            <a:endParaRPr lang="en-US" sz="600">
              <a:latin typeface="Calibri"/>
              <a:cs typeface="Arial"/>
            </a:endParaRPr>
          </a:p>
          <a:p>
            <a:r>
              <a:rPr lang="en-US" b="1">
                <a:solidFill>
                  <a:srgbClr val="FF4B4B"/>
                </a:solidFill>
                <a:latin typeface="Calibri"/>
                <a:cs typeface="Arial"/>
              </a:rPr>
              <a:t>Pacific</a:t>
            </a:r>
          </a:p>
          <a:p>
            <a:r>
              <a:rPr lang="en-US">
                <a:latin typeface="Calibri"/>
                <a:cs typeface="Arial"/>
              </a:rPr>
              <a:t>Difference from equity = </a:t>
            </a:r>
            <a:r>
              <a:rPr lang="en-US" b="1">
                <a:latin typeface="Calibri"/>
                <a:cs typeface="Arial"/>
              </a:rPr>
              <a:t>-18.7</a:t>
            </a:r>
          </a:p>
          <a:p>
            <a:r>
              <a:rPr lang="en-US">
                <a:latin typeface="Calibri"/>
                <a:cs typeface="Arial"/>
              </a:rPr>
              <a:t>Difference from performance = </a:t>
            </a:r>
            <a:r>
              <a:rPr lang="en-US" b="1">
                <a:latin typeface="Calibri"/>
                <a:cs typeface="Arial"/>
              </a:rPr>
              <a:t>-24.6</a:t>
            </a:r>
          </a:p>
        </p:txBody>
      </p:sp>
      <p:sp>
        <p:nvSpPr>
          <p:cNvPr id="8" name="Slide Number Placeholder 3">
            <a:extLst>
              <a:ext uri="{FF2B5EF4-FFF2-40B4-BE49-F238E27FC236}">
                <a16:creationId xmlns:a16="http://schemas.microsoft.com/office/drawing/2014/main" id="{DD8FB7D5-7FDB-4540-9BC9-348C565C6968}"/>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13</a:t>
            </a:fld>
            <a:endParaRPr lang="en-US" sz="1200">
              <a:solidFill>
                <a:schemeClr val="bg1"/>
              </a:solidFill>
            </a:endParaRPr>
          </a:p>
        </p:txBody>
      </p:sp>
    </p:spTree>
    <p:extLst>
      <p:ext uri="{BB962C8B-B14F-4D97-AF65-F5344CB8AC3E}">
        <p14:creationId xmlns:p14="http://schemas.microsoft.com/office/powerpoint/2010/main" val="281080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D1C6-B9CE-4168-9FBF-3744D9DB0BD2}"/>
              </a:ext>
            </a:extLst>
          </p:cNvPr>
          <p:cNvSpPr>
            <a:spLocks noGrp="1"/>
          </p:cNvSpPr>
          <p:nvPr>
            <p:ph type="title"/>
          </p:nvPr>
        </p:nvSpPr>
        <p:spPr/>
        <p:txBody>
          <a:bodyPr>
            <a:noAutofit/>
          </a:bodyPr>
          <a:lstStyle/>
          <a:p>
            <a:pPr>
              <a:lnSpc>
                <a:spcPct val="90000"/>
              </a:lnSpc>
              <a:defRPr/>
            </a:pPr>
            <a:r>
              <a:rPr lang="en-NZ">
                <a:cs typeface="Arial"/>
              </a:rPr>
              <a:t>Changing to HPV primary screening</a:t>
            </a:r>
          </a:p>
        </p:txBody>
      </p:sp>
      <p:sp>
        <p:nvSpPr>
          <p:cNvPr id="3" name="Content Placeholder 2">
            <a:extLst>
              <a:ext uri="{FF2B5EF4-FFF2-40B4-BE49-F238E27FC236}">
                <a16:creationId xmlns:a16="http://schemas.microsoft.com/office/drawing/2014/main" id="{79ABDBDD-C829-4050-B848-F94BA7BD96AF}"/>
              </a:ext>
            </a:extLst>
          </p:cNvPr>
          <p:cNvSpPr>
            <a:spLocks noGrp="1"/>
          </p:cNvSpPr>
          <p:nvPr>
            <p:ph idx="1"/>
          </p:nvPr>
        </p:nvSpPr>
        <p:spPr>
          <a:xfrm>
            <a:off x="1769980" y="1546799"/>
            <a:ext cx="9165876" cy="4352466"/>
          </a:xfrm>
        </p:spPr>
        <p:txBody>
          <a:bodyPr vert="horz" lIns="91440" tIns="45720" rIns="91440" bIns="45720" rtlCol="0" anchor="t">
            <a:normAutofit/>
          </a:bodyPr>
          <a:lstStyle/>
          <a:p>
            <a:pPr marL="285750" marR="0" lvl="0" indent="-285750" algn="l" defTabSz="914400" rtl="0" eaLnBrk="1" fontAlgn="auto" latinLnBrk="0" hangingPunct="1">
              <a:lnSpc>
                <a:spcPct val="120000"/>
              </a:lnSpc>
              <a:spcBef>
                <a:spcPts val="0"/>
              </a:spcBef>
              <a:spcAft>
                <a:spcPts val="600"/>
              </a:spcAft>
              <a:buClr>
                <a:srgbClr val="00AFB9"/>
              </a:buClr>
              <a:buSzTx/>
              <a:buFont typeface="Arial" panose="020B0604020202020204" pitchFamily="34" charset="0"/>
              <a:buChar char="•"/>
              <a:tabLst/>
              <a:defRPr/>
            </a:pPr>
            <a:r>
              <a:rPr kumimoji="0" lang="en-NZ" sz="2000" b="0" i="0" u="none" strike="noStrike" kern="1200" cap="none" spc="0" normalizeH="0" baseline="0" noProof="0">
                <a:ln>
                  <a:noFill/>
                </a:ln>
                <a:solidFill>
                  <a:srgbClr val="09050A"/>
                </a:solidFill>
                <a:effectLst/>
                <a:uLnTx/>
                <a:uFillTx/>
                <a:latin typeface="Calibri"/>
                <a:cs typeface="Calibri"/>
              </a:rPr>
              <a:t>This </a:t>
            </a:r>
            <a:r>
              <a:rPr kumimoji="0" lang="en-NZ" sz="2000" b="1" i="0" u="none" strike="noStrike" kern="1200" cap="none" spc="0" normalizeH="0" baseline="0" noProof="0">
                <a:ln>
                  <a:noFill/>
                </a:ln>
                <a:solidFill>
                  <a:srgbClr val="09050A"/>
                </a:solidFill>
                <a:effectLst/>
                <a:uLnTx/>
                <a:uFillTx/>
                <a:latin typeface="Calibri"/>
                <a:cs typeface="Calibri"/>
              </a:rPr>
              <a:t>new screening method </a:t>
            </a:r>
            <a:r>
              <a:rPr kumimoji="0" lang="en-NZ" sz="2000" b="0" i="0" u="none" strike="noStrike" kern="1200" cap="none" spc="0" normalizeH="0" baseline="0" noProof="0">
                <a:ln>
                  <a:noFill/>
                </a:ln>
                <a:solidFill>
                  <a:srgbClr val="09050A"/>
                </a:solidFill>
                <a:effectLst/>
                <a:uLnTx/>
                <a:uFillTx/>
                <a:latin typeface="Calibri"/>
                <a:cs typeface="Calibri"/>
              </a:rPr>
              <a:t>will test for the </a:t>
            </a:r>
            <a:r>
              <a:rPr kumimoji="0" lang="en-NZ" sz="2000" b="1" i="0" u="none" strike="noStrike" kern="1200" cap="none" spc="0" normalizeH="0" baseline="0" noProof="0">
                <a:ln>
                  <a:noFill/>
                </a:ln>
                <a:solidFill>
                  <a:srgbClr val="09050A"/>
                </a:solidFill>
                <a:effectLst/>
                <a:uLnTx/>
                <a:uFillTx/>
                <a:latin typeface="Calibri"/>
                <a:cs typeface="Calibri"/>
              </a:rPr>
              <a:t>presence</a:t>
            </a:r>
            <a:r>
              <a:rPr kumimoji="0" lang="en-NZ" sz="2000" b="0" i="0" u="none" strike="noStrike" kern="1200" cap="none" spc="0" normalizeH="0" baseline="0" noProof="0">
                <a:ln>
                  <a:noFill/>
                </a:ln>
                <a:solidFill>
                  <a:srgbClr val="09050A"/>
                </a:solidFill>
                <a:effectLst/>
                <a:uLnTx/>
                <a:uFillTx/>
                <a:latin typeface="Calibri"/>
                <a:cs typeface="Calibri"/>
              </a:rPr>
              <a:t> of </a:t>
            </a:r>
            <a:r>
              <a:rPr lang="en-NZ" sz="2000">
                <a:solidFill>
                  <a:srgbClr val="09050A"/>
                </a:solidFill>
                <a:latin typeface="Calibri"/>
                <a:cs typeface="Calibri"/>
              </a:rPr>
              <a:t>human papillomavirus (</a:t>
            </a:r>
            <a:r>
              <a:rPr kumimoji="0" lang="en-NZ" sz="2000" b="0" i="0" u="none" strike="noStrike" kern="1200" cap="none" spc="0" normalizeH="0" baseline="0" noProof="0">
                <a:ln>
                  <a:noFill/>
                </a:ln>
                <a:solidFill>
                  <a:srgbClr val="09050A"/>
                </a:solidFill>
                <a:effectLst/>
                <a:uLnTx/>
                <a:uFillTx/>
                <a:latin typeface="Calibri"/>
                <a:cs typeface="Calibri"/>
              </a:rPr>
              <a:t>HPV), the virus that causes more than 95% of cervical cancers.</a:t>
            </a:r>
            <a:endParaRPr lang="en-NZ" sz="2000" b="0" i="0" u="none" strike="noStrike" kern="1200" cap="none" spc="0" normalizeH="0" baseline="0" noProof="0">
              <a:ln>
                <a:noFill/>
              </a:ln>
              <a:solidFill>
                <a:srgbClr val="09050A"/>
              </a:solidFill>
              <a:effectLst/>
              <a:uLnTx/>
              <a:uFillTx/>
              <a:latin typeface="Calibri"/>
              <a:cs typeface="Calibri"/>
            </a:endParaRPr>
          </a:p>
          <a:p>
            <a:pPr marL="285750" marR="0" lvl="0" indent="-285750" algn="l" defTabSz="914400" rtl="0" eaLnBrk="1" fontAlgn="auto" latinLnBrk="0" hangingPunct="1">
              <a:lnSpc>
                <a:spcPct val="120000"/>
              </a:lnSpc>
              <a:spcBef>
                <a:spcPts val="0"/>
              </a:spcBef>
              <a:spcAft>
                <a:spcPts val="600"/>
              </a:spcAft>
              <a:buClr>
                <a:srgbClr val="00AFB9"/>
              </a:buClr>
              <a:buSzTx/>
              <a:buFont typeface="Arial" panose="020B0604020202020204" pitchFamily="34" charset="0"/>
              <a:buChar char="•"/>
              <a:tabLst/>
              <a:defRPr/>
            </a:pPr>
            <a:r>
              <a:rPr kumimoji="0" lang="en-NZ" sz="2000" b="0" i="0" u="none" strike="noStrike" kern="1200" cap="none" spc="0" normalizeH="0" baseline="0" noProof="0">
                <a:ln>
                  <a:noFill/>
                </a:ln>
                <a:solidFill>
                  <a:srgbClr val="09050A"/>
                </a:solidFill>
                <a:effectLst/>
                <a:uLnTx/>
                <a:uFillTx/>
                <a:latin typeface="Calibri"/>
                <a:cs typeface="Calibri"/>
              </a:rPr>
              <a:t>It is </a:t>
            </a:r>
            <a:r>
              <a:rPr kumimoji="0" lang="en-NZ" sz="2000" b="1" i="0" strike="noStrike" kern="1200" cap="none" spc="0" normalizeH="0" baseline="0" noProof="0">
                <a:ln>
                  <a:noFill/>
                </a:ln>
                <a:solidFill>
                  <a:srgbClr val="09050A"/>
                </a:solidFill>
                <a:effectLst/>
                <a:uLnTx/>
                <a:uFillTx/>
                <a:latin typeface="Calibri"/>
                <a:cs typeface="Calibri"/>
              </a:rPr>
              <a:t>not the same </a:t>
            </a:r>
            <a:r>
              <a:rPr kumimoji="0" lang="en-NZ" sz="2000" b="0" i="0" u="none" strike="noStrike" kern="1200" cap="none" spc="0" normalizeH="0" baseline="0" noProof="0">
                <a:ln>
                  <a:noFill/>
                </a:ln>
                <a:solidFill>
                  <a:srgbClr val="09050A"/>
                </a:solidFill>
                <a:effectLst/>
                <a:uLnTx/>
                <a:uFillTx/>
                <a:latin typeface="Calibri"/>
                <a:cs typeface="Calibri"/>
              </a:rPr>
              <a:t>as the current test.</a:t>
            </a:r>
            <a:endParaRPr lang="en-NZ" sz="2000" b="0" i="0" u="none" strike="noStrike" kern="1200" cap="none" spc="0" normalizeH="0" baseline="0" noProof="0">
              <a:ln>
                <a:noFill/>
              </a:ln>
              <a:solidFill>
                <a:srgbClr val="09050A"/>
              </a:solidFill>
              <a:effectLst/>
              <a:uLnTx/>
              <a:uFillTx/>
              <a:latin typeface="Calibri"/>
              <a:cs typeface="Calibri"/>
            </a:endParaRPr>
          </a:p>
          <a:p>
            <a:pPr marL="285750" marR="0" lvl="0" indent="-285750" algn="l" defTabSz="914400" rtl="0" eaLnBrk="1" fontAlgn="auto" latinLnBrk="0" hangingPunct="1">
              <a:lnSpc>
                <a:spcPct val="120000"/>
              </a:lnSpc>
              <a:spcBef>
                <a:spcPts val="0"/>
              </a:spcBef>
              <a:spcAft>
                <a:spcPts val="600"/>
              </a:spcAft>
              <a:buClr>
                <a:srgbClr val="00AFB9"/>
              </a:buClr>
              <a:buSzTx/>
              <a:buFont typeface="Arial" panose="020B0604020202020204" pitchFamily="34" charset="0"/>
              <a:buChar char="•"/>
              <a:tabLst/>
              <a:defRPr/>
            </a:pPr>
            <a:r>
              <a:rPr kumimoji="0" lang="en-NZ" sz="2000" b="0" i="0" u="none" strike="noStrike" kern="1200" cap="none" spc="0" normalizeH="0" baseline="0" noProof="0">
                <a:ln>
                  <a:noFill/>
                </a:ln>
                <a:solidFill>
                  <a:srgbClr val="09050A"/>
                </a:solidFill>
                <a:effectLst/>
                <a:uLnTx/>
                <a:uFillTx/>
                <a:latin typeface="Calibri"/>
                <a:cs typeface="Calibri"/>
              </a:rPr>
              <a:t>Will detect </a:t>
            </a:r>
            <a:r>
              <a:rPr kumimoji="0" lang="en-NZ" sz="2000" b="1" i="0" u="none" strike="noStrike" kern="1200" cap="none" spc="0" normalizeH="0" baseline="0" noProof="0">
                <a:ln>
                  <a:noFill/>
                </a:ln>
                <a:solidFill>
                  <a:srgbClr val="09050A"/>
                </a:solidFill>
                <a:effectLst/>
                <a:uLnTx/>
                <a:uFillTx/>
                <a:latin typeface="Calibri"/>
                <a:cs typeface="Calibri"/>
              </a:rPr>
              <a:t>more high grade changes </a:t>
            </a:r>
            <a:r>
              <a:rPr kumimoji="0" lang="en-NZ" sz="2000" b="0" i="0" u="none" strike="noStrike" kern="1200" cap="none" spc="0" normalizeH="0" baseline="0" noProof="0">
                <a:ln>
                  <a:noFill/>
                </a:ln>
                <a:solidFill>
                  <a:srgbClr val="09050A"/>
                </a:solidFill>
                <a:effectLst/>
                <a:uLnTx/>
                <a:uFillTx/>
                <a:latin typeface="Calibri"/>
                <a:cs typeface="Calibri"/>
              </a:rPr>
              <a:t>than the current cytology based programme</a:t>
            </a:r>
            <a:endParaRPr lang="en-NZ" sz="2000" b="0" i="0" u="none" strike="noStrike" kern="1200" cap="none" spc="0" normalizeH="0" baseline="0" noProof="0">
              <a:ln>
                <a:noFill/>
              </a:ln>
              <a:solidFill>
                <a:srgbClr val="09050A"/>
              </a:solidFill>
              <a:effectLst/>
              <a:uLnTx/>
              <a:uFillTx/>
              <a:latin typeface="Calibri"/>
              <a:cs typeface="Calibri"/>
            </a:endParaRPr>
          </a:p>
          <a:p>
            <a:pPr marL="285750" marR="0" lvl="0" indent="-285750" algn="l" defTabSz="914400" rtl="0" eaLnBrk="1" fontAlgn="auto" latinLnBrk="0" hangingPunct="1">
              <a:lnSpc>
                <a:spcPct val="120000"/>
              </a:lnSpc>
              <a:spcBef>
                <a:spcPts val="0"/>
              </a:spcBef>
              <a:spcAft>
                <a:spcPts val="600"/>
              </a:spcAft>
              <a:buClr>
                <a:srgbClr val="00AFB9"/>
              </a:buClr>
              <a:buSzTx/>
              <a:buFont typeface="Arial" panose="020B0604020202020204" pitchFamily="34" charset="0"/>
              <a:buChar char="•"/>
              <a:tabLst/>
              <a:defRPr/>
            </a:pPr>
            <a:r>
              <a:rPr kumimoji="0" lang="en-NZ" sz="2000" b="0" i="0" u="none" strike="noStrike" kern="1200" cap="none" spc="0" normalizeH="0" baseline="0" noProof="0">
                <a:ln>
                  <a:noFill/>
                </a:ln>
                <a:solidFill>
                  <a:srgbClr val="09050A"/>
                </a:solidFill>
                <a:effectLst/>
                <a:uLnTx/>
                <a:uFillTx/>
                <a:latin typeface="Calibri"/>
                <a:cs typeface="Calibri"/>
              </a:rPr>
              <a:t>The </a:t>
            </a:r>
            <a:r>
              <a:rPr kumimoji="0" lang="en-NZ" sz="2000" i="0" u="none" strike="noStrike" kern="1200" cap="none" spc="0" normalizeH="0" baseline="0" noProof="0">
                <a:ln>
                  <a:noFill/>
                </a:ln>
                <a:solidFill>
                  <a:srgbClr val="09050A"/>
                </a:solidFill>
                <a:effectLst/>
                <a:uLnTx/>
                <a:uFillTx/>
                <a:latin typeface="Calibri"/>
                <a:cs typeface="Calibri"/>
              </a:rPr>
              <a:t>current test looks for </a:t>
            </a:r>
            <a:r>
              <a:rPr kumimoji="0" lang="en-NZ" sz="2000" b="1" i="0" u="none" strike="noStrike" kern="1200" cap="none" spc="0" normalizeH="0" baseline="0" noProof="0">
                <a:ln>
                  <a:noFill/>
                </a:ln>
                <a:solidFill>
                  <a:srgbClr val="09050A"/>
                </a:solidFill>
                <a:effectLst/>
                <a:uLnTx/>
                <a:uFillTx/>
                <a:latin typeface="Calibri"/>
                <a:cs typeface="Calibri"/>
              </a:rPr>
              <a:t>cell changes</a:t>
            </a:r>
            <a:r>
              <a:rPr kumimoji="0" lang="en-NZ" sz="2000" b="0" i="0" u="none" strike="noStrike" kern="1200" cap="none" spc="0" normalizeH="0" baseline="0" noProof="0">
                <a:ln>
                  <a:noFill/>
                </a:ln>
                <a:solidFill>
                  <a:srgbClr val="09050A"/>
                </a:solidFill>
                <a:effectLst/>
                <a:uLnTx/>
                <a:uFillTx/>
                <a:latin typeface="Calibri"/>
                <a:cs typeface="Calibri"/>
              </a:rPr>
              <a:t> … the </a:t>
            </a:r>
            <a:r>
              <a:rPr kumimoji="0" lang="en-NZ" sz="2000" i="0" u="none" strike="noStrike" kern="1200" cap="none" spc="0" normalizeH="0" baseline="0" noProof="0">
                <a:ln>
                  <a:noFill/>
                </a:ln>
                <a:solidFill>
                  <a:srgbClr val="09050A"/>
                </a:solidFill>
                <a:effectLst/>
                <a:uLnTx/>
                <a:uFillTx/>
                <a:latin typeface="Calibri"/>
                <a:cs typeface="Calibri"/>
              </a:rPr>
              <a:t>HPV test looks for </a:t>
            </a:r>
            <a:r>
              <a:rPr kumimoji="0" lang="en-NZ" sz="2000" b="1" i="0" u="none" strike="noStrike" kern="1200" cap="none" spc="0" normalizeH="0" baseline="0" noProof="0">
                <a:ln>
                  <a:noFill/>
                </a:ln>
                <a:solidFill>
                  <a:srgbClr val="09050A"/>
                </a:solidFill>
                <a:effectLst/>
                <a:uLnTx/>
                <a:uFillTx/>
                <a:latin typeface="Calibri"/>
                <a:cs typeface="Calibri"/>
              </a:rPr>
              <a:t>the presence of the virus </a:t>
            </a:r>
            <a:r>
              <a:rPr kumimoji="0" lang="en-NZ" sz="2000" b="0" i="0" u="none" strike="noStrike" kern="1200" cap="none" spc="0" normalizeH="0" baseline="0" noProof="0">
                <a:ln>
                  <a:noFill/>
                </a:ln>
                <a:solidFill>
                  <a:srgbClr val="09050A"/>
                </a:solidFill>
                <a:effectLst/>
                <a:uLnTx/>
                <a:uFillTx/>
                <a:latin typeface="Calibri"/>
                <a:cs typeface="Calibri"/>
              </a:rPr>
              <a:t>that causes those changes.</a:t>
            </a:r>
            <a:endParaRPr lang="en-NZ" sz="2000" b="0" i="0" u="none" strike="noStrike" kern="1200" cap="none" spc="0" normalizeH="0" baseline="0" noProof="0">
              <a:ln>
                <a:noFill/>
              </a:ln>
              <a:solidFill>
                <a:srgbClr val="09050A"/>
              </a:solidFill>
              <a:effectLst/>
              <a:uLnTx/>
              <a:uFillTx/>
              <a:latin typeface="Calibri"/>
              <a:cs typeface="Calibri"/>
            </a:endParaRPr>
          </a:p>
          <a:p>
            <a:pPr marL="285750" indent="-285750" defTabSz="914400">
              <a:lnSpc>
                <a:spcPct val="120000"/>
              </a:lnSpc>
              <a:spcBef>
                <a:spcPts val="0"/>
              </a:spcBef>
              <a:spcAft>
                <a:spcPts val="600"/>
              </a:spcAft>
              <a:buClr>
                <a:srgbClr val="00AFB9"/>
              </a:buClr>
              <a:buFont typeface="Arial" panose="020B0604020202020204" pitchFamily="34" charset="0"/>
              <a:buChar char="•"/>
              <a:defRPr/>
            </a:pPr>
            <a:r>
              <a:rPr lang="en-NZ" sz="2000">
                <a:solidFill>
                  <a:srgbClr val="09050A"/>
                </a:solidFill>
                <a:latin typeface="Calibri"/>
                <a:cs typeface="Calibri"/>
              </a:rPr>
              <a:t>Those who have HPV detected will need further investigation with a</a:t>
            </a:r>
            <a:r>
              <a:rPr kumimoji="0" lang="en-NZ" sz="2000" b="0" i="0" u="none" strike="noStrike" kern="1200" cap="none" spc="0" normalizeH="0" baseline="0" noProof="0">
                <a:ln>
                  <a:noFill/>
                </a:ln>
                <a:solidFill>
                  <a:srgbClr val="09050A"/>
                </a:solidFill>
                <a:effectLst/>
                <a:uLnTx/>
                <a:uFillTx/>
                <a:latin typeface="Calibri"/>
                <a:cs typeface="Calibri"/>
              </a:rPr>
              <a:t> cytology test</a:t>
            </a:r>
            <a:r>
              <a:rPr lang="en-NZ" sz="2000">
                <a:solidFill>
                  <a:srgbClr val="09050A"/>
                </a:solidFill>
                <a:latin typeface="Calibri"/>
                <a:cs typeface="Calibri"/>
              </a:rPr>
              <a:t> or a referral to colposcopy. </a:t>
            </a:r>
            <a:endParaRPr lang="en-NZ" sz="2000" b="0" i="0" u="none" strike="noStrike" kern="1200" cap="none" spc="0" normalizeH="0" baseline="0" noProof="0">
              <a:ln>
                <a:noFill/>
              </a:ln>
              <a:solidFill>
                <a:srgbClr val="09050A"/>
              </a:solidFill>
              <a:effectLst/>
              <a:uLnTx/>
              <a:uFillTx/>
              <a:latin typeface="Calibri" panose="020F0502020204030204" pitchFamily="34" charset="0"/>
              <a:cs typeface="Calibri" panose="020F0502020204030204" pitchFamily="34" charset="0"/>
            </a:endParaRPr>
          </a:p>
          <a:p>
            <a:endParaRPr lang="en-NZ"/>
          </a:p>
        </p:txBody>
      </p:sp>
      <p:sp>
        <p:nvSpPr>
          <p:cNvPr id="4" name="Footer Placeholder 3">
            <a:extLst>
              <a:ext uri="{FF2B5EF4-FFF2-40B4-BE49-F238E27FC236}">
                <a16:creationId xmlns:a16="http://schemas.microsoft.com/office/drawing/2014/main" id="{F72C9764-955D-4E3C-BFC9-938FEE500F78}"/>
              </a:ext>
            </a:extLst>
          </p:cNvPr>
          <p:cNvSpPr>
            <a:spLocks noGrp="1"/>
          </p:cNvSpPr>
          <p:nvPr>
            <p:ph type="ftr" sz="quarter" idx="11"/>
          </p:nvPr>
        </p:nvSpPr>
        <p:spPr/>
        <p:txBody>
          <a:bodyPr/>
          <a:lstStyle/>
          <a:p>
            <a:r>
              <a:rPr lang="en-US"/>
              <a:t>HPV Primary Screening Project</a:t>
            </a:r>
          </a:p>
        </p:txBody>
      </p:sp>
      <p:sp>
        <p:nvSpPr>
          <p:cNvPr id="8" name="Slide Number Placeholder 3">
            <a:extLst>
              <a:ext uri="{FF2B5EF4-FFF2-40B4-BE49-F238E27FC236}">
                <a16:creationId xmlns:a16="http://schemas.microsoft.com/office/drawing/2014/main" id="{7A10C115-F951-4431-8957-4FD07F2FD486}"/>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14</a:t>
            </a:fld>
            <a:endParaRPr lang="en-US" sz="1200">
              <a:solidFill>
                <a:schemeClr val="bg1"/>
              </a:solidFill>
            </a:endParaRPr>
          </a:p>
        </p:txBody>
      </p:sp>
      <p:sp>
        <p:nvSpPr>
          <p:cNvPr id="6" name="TextBox 5">
            <a:extLst>
              <a:ext uri="{FF2B5EF4-FFF2-40B4-BE49-F238E27FC236}">
                <a16:creationId xmlns:a16="http://schemas.microsoft.com/office/drawing/2014/main" id="{15047B13-6986-4DFA-A681-F32415ABBE0A}"/>
              </a:ext>
            </a:extLst>
          </p:cNvPr>
          <p:cNvSpPr txBox="1"/>
          <p:nvPr/>
        </p:nvSpPr>
        <p:spPr>
          <a:xfrm>
            <a:off x="2945100" y="5124233"/>
            <a:ext cx="8711735" cy="1046720"/>
          </a:xfrm>
          <a:prstGeom prst="rect">
            <a:avLst/>
          </a:prstGeom>
          <a:solidFill>
            <a:schemeClr val="accent4">
              <a:lumMod val="20000"/>
              <a:lumOff val="80000"/>
            </a:schemeClr>
          </a:solidFill>
        </p:spPr>
        <p:txBody>
          <a:bodyPr wrap="square" lIns="180000" tIns="144000" rIns="108000" bIns="180000">
            <a:spAutoFit/>
          </a:bodyPr>
          <a:lstStyle/>
          <a:p>
            <a:pPr marL="0" marR="0" lvl="0" indent="0" defTabSz="914400" eaLnBrk="1" fontAlgn="auto" latinLnBrk="0" hangingPunct="1">
              <a:lnSpc>
                <a:spcPct val="120000"/>
              </a:lnSpc>
              <a:spcBef>
                <a:spcPts val="0"/>
              </a:spcBef>
              <a:spcAft>
                <a:spcPts val="400"/>
              </a:spcAft>
              <a:buClrTx/>
              <a:buSzTx/>
              <a:buFontTx/>
              <a:buNone/>
              <a:tabLst/>
              <a:defRPr/>
            </a:pPr>
            <a:r>
              <a:rPr kumimoji="0" lang="en-NZ" altLang="en-US" b="0" i="0" u="none" strike="noStrike" kern="0" cap="none" spc="0" normalizeH="0" baseline="0" noProof="0">
                <a:ln>
                  <a:noFill/>
                </a:ln>
                <a:solidFill>
                  <a:schemeClr val="accent4"/>
                </a:solidFill>
                <a:effectLst/>
                <a:uLnTx/>
                <a:uFillTx/>
                <a:latin typeface="Calibre"/>
                <a:cs typeface="Calibri" panose="020F0502020204030204" pitchFamily="34" charset="0"/>
              </a:rPr>
              <a:t>A very small number of cervical cancers are not HPV related: most are adenocarcinomas.</a:t>
            </a:r>
          </a:p>
          <a:p>
            <a:pPr marL="0" marR="0" lvl="0" indent="0" defTabSz="914400" eaLnBrk="1" fontAlgn="auto" latinLnBrk="0" hangingPunct="1">
              <a:lnSpc>
                <a:spcPct val="120000"/>
              </a:lnSpc>
              <a:spcBef>
                <a:spcPts val="0"/>
              </a:spcBef>
              <a:spcAft>
                <a:spcPts val="600"/>
              </a:spcAft>
              <a:buClrTx/>
              <a:buSzTx/>
              <a:buFontTx/>
              <a:buNone/>
              <a:tabLst/>
              <a:defRPr/>
            </a:pPr>
            <a:r>
              <a:rPr kumimoji="0" lang="en-NZ" altLang="en-US" b="1" i="0" u="none" strike="noStrike" kern="0" cap="none" spc="0" normalizeH="0" baseline="0" noProof="0">
                <a:ln>
                  <a:noFill/>
                </a:ln>
                <a:solidFill>
                  <a:schemeClr val="accent4"/>
                </a:solidFill>
                <a:effectLst/>
                <a:uLnTx/>
                <a:uFillTx/>
                <a:latin typeface="Calibre"/>
                <a:cs typeface="Calibri" panose="020F0502020204030204" pitchFamily="34" charset="0"/>
              </a:rPr>
              <a:t>Even if an HPV test is negative, symptoms of cervical cancer still need to be investigated.</a:t>
            </a:r>
          </a:p>
        </p:txBody>
      </p:sp>
      <p:pic>
        <p:nvPicPr>
          <p:cNvPr id="7" name="Graphic 6" descr="Chat outline">
            <a:extLst>
              <a:ext uri="{FF2B5EF4-FFF2-40B4-BE49-F238E27FC236}">
                <a16:creationId xmlns:a16="http://schemas.microsoft.com/office/drawing/2014/main" id="{8C8E235F-41AE-4393-9DD8-3707856762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5645" y="4968495"/>
            <a:ext cx="840247" cy="840247"/>
          </a:xfrm>
          <a:prstGeom prst="rect">
            <a:avLst/>
          </a:prstGeom>
        </p:spPr>
      </p:pic>
    </p:spTree>
    <p:extLst>
      <p:ext uri="{BB962C8B-B14F-4D97-AF65-F5344CB8AC3E}">
        <p14:creationId xmlns:p14="http://schemas.microsoft.com/office/powerpoint/2010/main" val="1840755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EBA0B-6B0A-48B0-AFBD-2DF3906FBF6D}"/>
              </a:ext>
            </a:extLst>
          </p:cNvPr>
          <p:cNvSpPr>
            <a:spLocks noGrp="1"/>
          </p:cNvSpPr>
          <p:nvPr>
            <p:ph type="title"/>
          </p:nvPr>
        </p:nvSpPr>
        <p:spPr/>
        <p:txBody>
          <a:bodyPr>
            <a:normAutofit/>
          </a:bodyPr>
          <a:lstStyle/>
          <a:p>
            <a:pPr>
              <a:lnSpc>
                <a:spcPct val="90000"/>
              </a:lnSpc>
              <a:defRPr/>
            </a:pPr>
            <a:r>
              <a:rPr lang="en-NZ">
                <a:cs typeface="Arial"/>
              </a:rPr>
              <a:t>Screening eligibility? </a:t>
            </a:r>
          </a:p>
        </p:txBody>
      </p:sp>
      <p:sp>
        <p:nvSpPr>
          <p:cNvPr id="3" name="Content Placeholder 2">
            <a:extLst>
              <a:ext uri="{FF2B5EF4-FFF2-40B4-BE49-F238E27FC236}">
                <a16:creationId xmlns:a16="http://schemas.microsoft.com/office/drawing/2014/main" id="{6A53AB8D-55C0-41FA-80CB-05006142F44F}"/>
              </a:ext>
            </a:extLst>
          </p:cNvPr>
          <p:cNvSpPr>
            <a:spLocks noGrp="1"/>
          </p:cNvSpPr>
          <p:nvPr>
            <p:ph idx="1"/>
          </p:nvPr>
        </p:nvSpPr>
        <p:spPr>
          <a:xfrm>
            <a:off x="1769979" y="1564978"/>
            <a:ext cx="9812421" cy="4352466"/>
          </a:xfrm>
        </p:spPr>
        <p:txBody>
          <a:bodyPr vert="horz" lIns="91440" tIns="45720" rIns="91440" bIns="45720" rtlCol="0" anchor="t">
            <a:normAutofit/>
          </a:bodyPr>
          <a:lstStyle/>
          <a:p>
            <a:pPr marL="285750" indent="-285750" defTabSz="914400">
              <a:lnSpc>
                <a:spcPct val="120000"/>
              </a:lnSpc>
              <a:spcBef>
                <a:spcPts val="0"/>
              </a:spcBef>
              <a:spcAft>
                <a:spcPts val="600"/>
              </a:spcAft>
              <a:buClr>
                <a:srgbClr val="00AFB9"/>
              </a:buClr>
              <a:buFont typeface="Arial" panose="020B0604020202020204" pitchFamily="34" charset="0"/>
              <a:buChar char="•"/>
              <a:defRPr/>
            </a:pPr>
            <a:r>
              <a:rPr lang="en-NZ" sz="2000" dirty="0">
                <a:solidFill>
                  <a:srgbClr val="09050A"/>
                </a:solidFill>
                <a:latin typeface="Calibri"/>
                <a:cs typeface="Calibri"/>
              </a:rPr>
              <a:t>Any person aged 25 to 69 years who has a cervix  who is due or overdue their cervical screen and eligible for publicly funded health care. </a:t>
            </a:r>
            <a:endParaRPr lang="en-US" sz="2000" dirty="0">
              <a:solidFill>
                <a:srgbClr val="09050A"/>
              </a:solidFill>
              <a:latin typeface="Calibri"/>
              <a:cs typeface="Calibri"/>
            </a:endParaRPr>
          </a:p>
          <a:p>
            <a:pPr marL="285750" indent="-285750" defTabSz="914400">
              <a:lnSpc>
                <a:spcPct val="120000"/>
              </a:lnSpc>
              <a:spcBef>
                <a:spcPts val="0"/>
              </a:spcBef>
              <a:spcAft>
                <a:spcPts val="600"/>
              </a:spcAft>
              <a:buClr>
                <a:srgbClr val="00AFB9"/>
              </a:buClr>
              <a:buFont typeface="Arial" panose="020B0604020202020204" pitchFamily="34" charset="0"/>
              <a:buChar char="•"/>
              <a:defRPr/>
            </a:pPr>
            <a:r>
              <a:rPr lang="en-NZ" sz="2000" dirty="0">
                <a:solidFill>
                  <a:srgbClr val="09050A"/>
                </a:solidFill>
                <a:latin typeface="Calibri"/>
                <a:cs typeface="Calibri"/>
              </a:rPr>
              <a:t>This includes trans-men and non-binary people.</a:t>
            </a:r>
          </a:p>
          <a:p>
            <a:pPr marL="285750" indent="-285750" defTabSz="914400">
              <a:lnSpc>
                <a:spcPct val="120000"/>
              </a:lnSpc>
              <a:spcBef>
                <a:spcPts val="0"/>
              </a:spcBef>
              <a:spcAft>
                <a:spcPts val="600"/>
              </a:spcAft>
              <a:buClr>
                <a:srgbClr val="00AFB9"/>
              </a:buClr>
              <a:buFont typeface="Arial" panose="020B0604020202020204" pitchFamily="34" charset="0"/>
              <a:buChar char="•"/>
              <a:defRPr/>
            </a:pPr>
            <a:r>
              <a:rPr lang="en-NZ" sz="2000" dirty="0">
                <a:solidFill>
                  <a:srgbClr val="09050A"/>
                </a:solidFill>
                <a:latin typeface="Calibri"/>
                <a:cs typeface="Calibri"/>
              </a:rPr>
              <a:t>Women who have sex with women should be screened.</a:t>
            </a:r>
          </a:p>
          <a:p>
            <a:pPr marL="285750" indent="-285750" defTabSz="914400">
              <a:lnSpc>
                <a:spcPct val="120000"/>
              </a:lnSpc>
              <a:spcBef>
                <a:spcPts val="0"/>
              </a:spcBef>
              <a:spcAft>
                <a:spcPts val="600"/>
              </a:spcAft>
              <a:buClr>
                <a:srgbClr val="00AFB9"/>
              </a:buClr>
              <a:buFont typeface="Arial" panose="020B0604020202020204" pitchFamily="34" charset="0"/>
              <a:buChar char="•"/>
              <a:defRPr/>
            </a:pPr>
            <a:r>
              <a:rPr lang="en-NZ" sz="2000" dirty="0">
                <a:solidFill>
                  <a:srgbClr val="09050A"/>
                </a:solidFill>
                <a:latin typeface="Calibri"/>
                <a:cs typeface="Calibri"/>
              </a:rPr>
              <a:t>Those aged 70 to 74 years who have never been screened or are under-screened should have a negative HPV test before ceasing screening. </a:t>
            </a:r>
          </a:p>
          <a:p>
            <a:pPr marL="285750" indent="-285750" defTabSz="914400">
              <a:lnSpc>
                <a:spcPct val="120000"/>
              </a:lnSpc>
              <a:spcBef>
                <a:spcPts val="0"/>
              </a:spcBef>
              <a:spcAft>
                <a:spcPts val="600"/>
              </a:spcAft>
              <a:buClr>
                <a:srgbClr val="00AFB9"/>
              </a:buClr>
              <a:buFont typeface="Arial" panose="020B0604020202020204" pitchFamily="34" charset="0"/>
              <a:buChar char="•"/>
              <a:defRPr/>
            </a:pPr>
            <a:r>
              <a:rPr lang="en-NZ" sz="2000" dirty="0">
                <a:solidFill>
                  <a:srgbClr val="09050A"/>
                </a:solidFill>
                <a:latin typeface="Calibri"/>
                <a:cs typeface="Calibri"/>
              </a:rPr>
              <a:t>M</a:t>
            </a:r>
            <a:r>
              <a:rPr lang="en-US" sz="2000" dirty="0" err="1">
                <a:solidFill>
                  <a:srgbClr val="09050A"/>
                </a:solidFill>
                <a:latin typeface="Calibri"/>
                <a:cs typeface="Calibri"/>
              </a:rPr>
              <a:t>āori</a:t>
            </a:r>
            <a:r>
              <a:rPr lang="en-NZ" sz="2000" dirty="0">
                <a:solidFill>
                  <a:srgbClr val="09050A"/>
                </a:solidFill>
                <a:latin typeface="Calibri"/>
                <a:cs typeface="Calibri"/>
              </a:rPr>
              <a:t>, Pacific peoples and those who are under-screened (&gt;5 years since last cytology) and never screened should be prioritised.</a:t>
            </a:r>
          </a:p>
          <a:p>
            <a:pPr marL="285750" indent="-285750" defTabSz="914400">
              <a:lnSpc>
                <a:spcPct val="120000"/>
              </a:lnSpc>
              <a:spcBef>
                <a:spcPts val="0"/>
              </a:spcBef>
              <a:spcAft>
                <a:spcPts val="600"/>
              </a:spcAft>
              <a:buClr>
                <a:srgbClr val="00AFB9"/>
              </a:buClr>
              <a:buFont typeface="Arial" panose="020B0604020202020204" pitchFamily="34" charset="0"/>
              <a:buChar char="•"/>
              <a:defRPr/>
            </a:pPr>
            <a:r>
              <a:rPr lang="en-NZ" sz="2000" dirty="0">
                <a:solidFill>
                  <a:srgbClr val="09050A"/>
                </a:solidFill>
                <a:latin typeface="Calibri"/>
                <a:cs typeface="Calibri"/>
              </a:rPr>
              <a:t>The new NCSP-Register will be population based, from NHI data.</a:t>
            </a:r>
          </a:p>
          <a:p>
            <a:pPr marL="285750" indent="-285750" defTabSz="914400">
              <a:lnSpc>
                <a:spcPct val="120000"/>
              </a:lnSpc>
              <a:spcBef>
                <a:spcPts val="0"/>
              </a:spcBef>
              <a:spcAft>
                <a:spcPts val="600"/>
              </a:spcAft>
              <a:buClr>
                <a:srgbClr val="00AFB9"/>
              </a:buClr>
              <a:buFont typeface="Arial" panose="020B0604020202020204" pitchFamily="34" charset="0"/>
              <a:buChar char="•"/>
              <a:defRPr/>
            </a:pPr>
            <a:r>
              <a:rPr lang="en-NZ" sz="2000" dirty="0">
                <a:solidFill>
                  <a:srgbClr val="09050A"/>
                </a:solidFill>
                <a:latin typeface="Calibri"/>
                <a:cs typeface="Calibri"/>
              </a:rPr>
              <a:t>Participants are still able to opt off.</a:t>
            </a:r>
          </a:p>
          <a:p>
            <a:endParaRPr lang="en-NZ" sz="2000" dirty="0">
              <a:latin typeface="Calibri"/>
              <a:cs typeface="Calibri"/>
            </a:endParaRPr>
          </a:p>
          <a:p>
            <a:endParaRPr lang="en-NZ" sz="2000" dirty="0">
              <a:latin typeface="Calibri" panose="020F0502020204030204" pitchFamily="34" charset="0"/>
              <a:cs typeface="Calibri" panose="020F0502020204030204" pitchFamily="34" charset="0"/>
            </a:endParaRPr>
          </a:p>
          <a:p>
            <a:endParaRPr lang="en-NZ" sz="2000"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FE2446D0-1452-4337-ACF8-799CFF5498FD}"/>
              </a:ext>
            </a:extLst>
          </p:cNvPr>
          <p:cNvSpPr>
            <a:spLocks noGrp="1"/>
          </p:cNvSpPr>
          <p:nvPr>
            <p:ph type="ftr" sz="quarter" idx="11"/>
          </p:nvPr>
        </p:nvSpPr>
        <p:spPr/>
        <p:txBody>
          <a:bodyPr/>
          <a:lstStyle/>
          <a:p>
            <a:r>
              <a:rPr lang="en-US"/>
              <a:t>National Cervical Screening Programme </a:t>
            </a:r>
          </a:p>
        </p:txBody>
      </p:sp>
      <p:sp>
        <p:nvSpPr>
          <p:cNvPr id="5" name="Slide Number Placeholder 3">
            <a:extLst>
              <a:ext uri="{FF2B5EF4-FFF2-40B4-BE49-F238E27FC236}">
                <a16:creationId xmlns:a16="http://schemas.microsoft.com/office/drawing/2014/main" id="{0D9C0BFD-A457-4F86-B55F-14DF14DD96A0}"/>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15</a:t>
            </a:fld>
            <a:endParaRPr lang="en-US" sz="1200">
              <a:solidFill>
                <a:schemeClr val="bg1"/>
              </a:solidFill>
            </a:endParaRPr>
          </a:p>
        </p:txBody>
      </p:sp>
    </p:spTree>
    <p:extLst>
      <p:ext uri="{BB962C8B-B14F-4D97-AF65-F5344CB8AC3E}">
        <p14:creationId xmlns:p14="http://schemas.microsoft.com/office/powerpoint/2010/main" val="961214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E7C95-85D1-4895-BF2D-2B71E7C426CF}"/>
              </a:ext>
            </a:extLst>
          </p:cNvPr>
          <p:cNvSpPr>
            <a:spLocks noGrp="1"/>
          </p:cNvSpPr>
          <p:nvPr>
            <p:ph type="title"/>
          </p:nvPr>
        </p:nvSpPr>
        <p:spPr/>
        <p:txBody>
          <a:bodyPr>
            <a:noAutofit/>
          </a:bodyPr>
          <a:lstStyle/>
          <a:p>
            <a:pPr>
              <a:lnSpc>
                <a:spcPct val="90000"/>
              </a:lnSpc>
              <a:defRPr/>
            </a:pPr>
            <a:r>
              <a:rPr lang="en-NZ">
                <a:cs typeface="Arial"/>
              </a:rPr>
              <a:t>What is HPV?</a:t>
            </a:r>
          </a:p>
        </p:txBody>
      </p:sp>
      <p:sp>
        <p:nvSpPr>
          <p:cNvPr id="3" name="Content Placeholder 2">
            <a:extLst>
              <a:ext uri="{FF2B5EF4-FFF2-40B4-BE49-F238E27FC236}">
                <a16:creationId xmlns:a16="http://schemas.microsoft.com/office/drawing/2014/main" id="{3D594E78-EF44-41AF-98C4-E1B8AA919F04}"/>
              </a:ext>
            </a:extLst>
          </p:cNvPr>
          <p:cNvSpPr>
            <a:spLocks noGrp="1"/>
          </p:cNvSpPr>
          <p:nvPr>
            <p:ph idx="1"/>
          </p:nvPr>
        </p:nvSpPr>
        <p:spPr>
          <a:xfrm>
            <a:off x="1769978" y="1516964"/>
            <a:ext cx="9729595" cy="4619942"/>
          </a:xfrm>
          <a:noFill/>
        </p:spPr>
        <p:txBody>
          <a:bodyPr vert="horz" lIns="91440" tIns="45720" rIns="91440" bIns="45720" rtlCol="0" anchor="t">
            <a:normAutofit/>
          </a:bodyPr>
          <a:lstStyle/>
          <a:p>
            <a:pPr marL="285750" indent="-285750" defTabSz="914400">
              <a:lnSpc>
                <a:spcPct val="120000"/>
              </a:lnSpc>
              <a:spcBef>
                <a:spcPts val="0"/>
              </a:spcBef>
              <a:spcAft>
                <a:spcPts val="600"/>
              </a:spcAft>
              <a:buClr>
                <a:srgbClr val="00AFB9"/>
              </a:buClr>
              <a:buFont typeface="Arial" panose="020B0604020202020204" pitchFamily="34" charset="0"/>
              <a:buChar char="•"/>
              <a:defRPr/>
            </a:pPr>
            <a:r>
              <a:rPr kumimoji="0" lang="en-NZ" sz="2000" b="0" i="0" u="none" strike="noStrike" kern="1200" cap="none" spc="0" normalizeH="0" baseline="0" noProof="0">
                <a:ln>
                  <a:noFill/>
                </a:ln>
                <a:solidFill>
                  <a:srgbClr val="09050A"/>
                </a:solidFill>
                <a:effectLst/>
                <a:uLnTx/>
                <a:uFillTx/>
                <a:latin typeface="Calibri"/>
                <a:cs typeface="Calibri"/>
              </a:rPr>
              <a:t>Human papillomavirus (HPV) is a </a:t>
            </a:r>
            <a:r>
              <a:rPr lang="en-NZ" sz="2000">
                <a:solidFill>
                  <a:srgbClr val="09050A"/>
                </a:solidFill>
                <a:latin typeface="Calibri"/>
                <a:cs typeface="Calibri"/>
              </a:rPr>
              <a:t>DNA </a:t>
            </a:r>
            <a:r>
              <a:rPr lang="en-NZ" sz="2000" b="1">
                <a:solidFill>
                  <a:srgbClr val="09050A"/>
                </a:solidFill>
                <a:latin typeface="Calibri"/>
                <a:cs typeface="Calibri"/>
              </a:rPr>
              <a:t>virus</a:t>
            </a:r>
            <a:r>
              <a:rPr kumimoji="0" lang="en-NZ" sz="2000" b="0" i="0" u="none" strike="noStrike" kern="1200" cap="none" spc="0" normalizeH="0" baseline="0" noProof="0">
                <a:ln>
                  <a:noFill/>
                </a:ln>
                <a:solidFill>
                  <a:srgbClr val="09050A"/>
                </a:solidFill>
                <a:effectLst/>
                <a:uLnTx/>
                <a:uFillTx/>
                <a:latin typeface="Calibri"/>
                <a:cs typeface="Calibri"/>
              </a:rPr>
              <a:t> that infects the skin and mucous membranes.</a:t>
            </a:r>
            <a:endParaRPr lang="en-NZ" sz="2000" b="0" i="0" u="none" strike="noStrike" kern="1200" cap="none" spc="0" normalizeH="0" baseline="0" noProof="0">
              <a:ln>
                <a:noFill/>
              </a:ln>
              <a:solidFill>
                <a:srgbClr val="09050A"/>
              </a:solidFill>
              <a:effectLst/>
              <a:uLnTx/>
              <a:uFillTx/>
              <a:latin typeface="Calibri"/>
              <a:cs typeface="Calibri"/>
            </a:endParaRPr>
          </a:p>
          <a:p>
            <a:pPr marL="285750" indent="-285750" defTabSz="914400">
              <a:lnSpc>
                <a:spcPct val="120000"/>
              </a:lnSpc>
              <a:spcBef>
                <a:spcPts val="0"/>
              </a:spcBef>
              <a:spcAft>
                <a:spcPts val="600"/>
              </a:spcAft>
              <a:buClr>
                <a:srgbClr val="00AFB9"/>
              </a:buClr>
              <a:buFont typeface="Arial" panose="020B0604020202020204" pitchFamily="34" charset="0"/>
              <a:buChar char="•"/>
              <a:defRPr/>
            </a:pPr>
            <a:r>
              <a:rPr lang="en-NZ" sz="2000">
                <a:solidFill>
                  <a:srgbClr val="09050A"/>
                </a:solidFill>
                <a:latin typeface="Calibri"/>
                <a:cs typeface="Calibri"/>
              </a:rPr>
              <a:t>There are </a:t>
            </a:r>
            <a:r>
              <a:rPr lang="en-NZ" sz="2000" b="1">
                <a:solidFill>
                  <a:srgbClr val="09050A"/>
                </a:solidFill>
                <a:latin typeface="Calibri"/>
                <a:cs typeface="Calibri"/>
              </a:rPr>
              <a:t>over 200 types</a:t>
            </a:r>
            <a:r>
              <a:rPr lang="en-NZ" sz="2000">
                <a:solidFill>
                  <a:srgbClr val="09050A"/>
                </a:solidFill>
                <a:latin typeface="Calibri"/>
                <a:cs typeface="Calibri"/>
              </a:rPr>
              <a:t> of HPV, around </a:t>
            </a:r>
            <a:r>
              <a:rPr lang="en-NZ" sz="2000" b="1">
                <a:solidFill>
                  <a:srgbClr val="09050A"/>
                </a:solidFill>
                <a:latin typeface="Calibri"/>
                <a:cs typeface="Calibri"/>
              </a:rPr>
              <a:t>40</a:t>
            </a:r>
            <a:r>
              <a:rPr lang="en-NZ" sz="2000">
                <a:solidFill>
                  <a:srgbClr val="09050A"/>
                </a:solidFill>
                <a:latin typeface="Calibri"/>
                <a:cs typeface="Calibri"/>
              </a:rPr>
              <a:t> that effect the genital region.</a:t>
            </a:r>
          </a:p>
          <a:p>
            <a:pPr marL="285750" marR="0" lvl="0" indent="-285750" algn="l" defTabSz="914400" rtl="0" eaLnBrk="1" fontAlgn="auto" latinLnBrk="0" hangingPunct="1">
              <a:lnSpc>
                <a:spcPct val="120000"/>
              </a:lnSpc>
              <a:spcBef>
                <a:spcPts val="0"/>
              </a:spcBef>
              <a:spcAft>
                <a:spcPts val="600"/>
              </a:spcAft>
              <a:buClr>
                <a:srgbClr val="00AFB9"/>
              </a:buClr>
              <a:buSzTx/>
              <a:buFont typeface="Arial" panose="020B0604020202020204" pitchFamily="34" charset="0"/>
              <a:buChar char="•"/>
              <a:tabLst/>
              <a:defRPr/>
            </a:pPr>
            <a:r>
              <a:rPr kumimoji="0" lang="en-NZ" sz="2000" b="0" i="0" u="none" strike="noStrike" kern="1200" cap="none" spc="0" normalizeH="0" baseline="0" noProof="0">
                <a:ln>
                  <a:noFill/>
                </a:ln>
                <a:solidFill>
                  <a:srgbClr val="09050A"/>
                </a:solidFill>
                <a:effectLst/>
                <a:uLnTx/>
                <a:uFillTx/>
                <a:latin typeface="Calibri"/>
                <a:cs typeface="Calibri"/>
              </a:rPr>
              <a:t>HPV is passed on by intimate skin to skin contact during sexual activity.</a:t>
            </a:r>
            <a:endParaRPr lang="en-NZ" sz="2000" b="0" i="0" u="none" strike="noStrike" kern="1200" cap="none" spc="0" normalizeH="0" baseline="0" noProof="0">
              <a:ln>
                <a:noFill/>
              </a:ln>
              <a:solidFill>
                <a:srgbClr val="09050A"/>
              </a:solidFill>
              <a:effectLst/>
              <a:uLnTx/>
              <a:uFillTx/>
              <a:latin typeface="Calibri"/>
              <a:cs typeface="Calibri"/>
            </a:endParaRPr>
          </a:p>
          <a:p>
            <a:pPr marL="285750" indent="-285750" defTabSz="914400">
              <a:lnSpc>
                <a:spcPct val="120000"/>
              </a:lnSpc>
              <a:spcBef>
                <a:spcPts val="0"/>
              </a:spcBef>
              <a:spcAft>
                <a:spcPts val="600"/>
              </a:spcAft>
              <a:buClr>
                <a:srgbClr val="00AFB9"/>
              </a:buClr>
              <a:buFont typeface="Arial" panose="020B0604020202020204" pitchFamily="34" charset="0"/>
              <a:buChar char="•"/>
              <a:defRPr/>
            </a:pPr>
            <a:r>
              <a:rPr kumimoji="0" lang="en-NZ" sz="2000" b="0" i="0" u="none" strike="noStrike" kern="1200" cap="none" spc="0" normalizeH="0" baseline="0" noProof="0">
                <a:ln>
                  <a:noFill/>
                </a:ln>
                <a:solidFill>
                  <a:srgbClr val="09050A"/>
                </a:solidFill>
                <a:effectLst/>
                <a:uLnTx/>
                <a:uFillTx/>
                <a:latin typeface="Calibri"/>
                <a:cs typeface="Calibri"/>
              </a:rPr>
              <a:t>It’s extremely common – </a:t>
            </a:r>
            <a:r>
              <a:rPr kumimoji="0" lang="en-NZ" sz="2000" b="1" i="0" u="none" strike="noStrike" kern="1200" cap="none" spc="0" normalizeH="0" baseline="0" noProof="0">
                <a:ln>
                  <a:noFill/>
                </a:ln>
                <a:solidFill>
                  <a:srgbClr val="09050A"/>
                </a:solidFill>
                <a:effectLst/>
                <a:uLnTx/>
                <a:uFillTx/>
                <a:latin typeface="Calibri"/>
                <a:cs typeface="Calibri"/>
              </a:rPr>
              <a:t>four out of five adults </a:t>
            </a:r>
            <a:r>
              <a:rPr kumimoji="0" lang="en-NZ" sz="2000" b="0" i="0" u="none" strike="noStrike" kern="1200" cap="none" spc="0" normalizeH="0" baseline="0" noProof="0">
                <a:ln>
                  <a:noFill/>
                </a:ln>
                <a:solidFill>
                  <a:srgbClr val="09050A"/>
                </a:solidFill>
                <a:effectLst/>
                <a:uLnTx/>
                <a:uFillTx/>
                <a:latin typeface="Calibri"/>
                <a:cs typeface="Calibri"/>
              </a:rPr>
              <a:t>will </a:t>
            </a:r>
            <a:r>
              <a:rPr lang="en-NZ" sz="2000">
                <a:solidFill>
                  <a:srgbClr val="09050A"/>
                </a:solidFill>
                <a:latin typeface="Calibri"/>
                <a:cs typeface="Calibri"/>
              </a:rPr>
              <a:t>be infected </a:t>
            </a:r>
            <a:r>
              <a:rPr kumimoji="0" lang="en-NZ" sz="2000" b="0" i="0" u="none" strike="noStrike" kern="1200" cap="none" spc="0" normalizeH="0" baseline="0" noProof="0">
                <a:ln>
                  <a:noFill/>
                </a:ln>
                <a:solidFill>
                  <a:srgbClr val="09050A"/>
                </a:solidFill>
                <a:effectLst/>
                <a:uLnTx/>
                <a:uFillTx/>
                <a:latin typeface="Calibri"/>
                <a:cs typeface="Calibri"/>
              </a:rPr>
              <a:t>with </a:t>
            </a:r>
            <a:r>
              <a:rPr lang="en-NZ" sz="2000">
                <a:solidFill>
                  <a:srgbClr val="09050A"/>
                </a:solidFill>
                <a:latin typeface="Calibri"/>
                <a:cs typeface="Calibri"/>
              </a:rPr>
              <a:t>HPV</a:t>
            </a:r>
            <a:r>
              <a:rPr kumimoji="0" lang="en-NZ" sz="2000" b="0" i="0" u="none" strike="noStrike" kern="1200" cap="none" spc="0" normalizeH="0" baseline="0" noProof="0">
                <a:ln>
                  <a:noFill/>
                </a:ln>
                <a:solidFill>
                  <a:srgbClr val="09050A"/>
                </a:solidFill>
                <a:effectLst/>
                <a:uLnTx/>
                <a:uFillTx/>
                <a:latin typeface="Calibri"/>
                <a:cs typeface="Calibri"/>
              </a:rPr>
              <a:t>.</a:t>
            </a:r>
            <a:endParaRPr lang="en-NZ" sz="2000" b="0" i="0" u="none" strike="noStrike" kern="1200" cap="none" spc="0" normalizeH="0" baseline="0" noProof="0">
              <a:ln>
                <a:noFill/>
              </a:ln>
              <a:solidFill>
                <a:srgbClr val="09050A"/>
              </a:solidFill>
              <a:effectLst/>
              <a:uLnTx/>
              <a:uFillTx/>
              <a:latin typeface="Calibri"/>
              <a:cs typeface="Calibri"/>
            </a:endParaRPr>
          </a:p>
          <a:p>
            <a:pPr marL="285750" indent="-285750" defTabSz="914400">
              <a:lnSpc>
                <a:spcPct val="120000"/>
              </a:lnSpc>
              <a:spcBef>
                <a:spcPts val="0"/>
              </a:spcBef>
              <a:spcAft>
                <a:spcPts val="600"/>
              </a:spcAft>
              <a:buClr>
                <a:srgbClr val="00AFB9"/>
              </a:buClr>
              <a:buFont typeface="Arial" panose="020B0604020202020204" pitchFamily="34" charset="0"/>
              <a:buChar char="•"/>
              <a:defRPr/>
            </a:pPr>
            <a:r>
              <a:rPr lang="en-NZ" sz="2000">
                <a:solidFill>
                  <a:srgbClr val="09050A"/>
                </a:solidFill>
                <a:latin typeface="Calibri"/>
                <a:cs typeface="Calibri"/>
              </a:rPr>
              <a:t>Most HPV infections resolve </a:t>
            </a:r>
            <a:r>
              <a:rPr lang="en-NZ" sz="2000" b="1">
                <a:solidFill>
                  <a:srgbClr val="09050A"/>
                </a:solidFill>
                <a:latin typeface="Calibri"/>
                <a:cs typeface="Calibri"/>
              </a:rPr>
              <a:t>spontaneously </a:t>
            </a:r>
            <a:r>
              <a:rPr lang="en-NZ" sz="2000">
                <a:solidFill>
                  <a:srgbClr val="09050A"/>
                </a:solidFill>
                <a:latin typeface="Calibri"/>
                <a:cs typeface="Calibri"/>
              </a:rPr>
              <a:t>and are </a:t>
            </a:r>
            <a:r>
              <a:rPr lang="en-NZ" sz="2000" b="1">
                <a:solidFill>
                  <a:srgbClr val="09050A"/>
                </a:solidFill>
                <a:latin typeface="Calibri"/>
                <a:cs typeface="Calibri"/>
              </a:rPr>
              <a:t>asymptomatic.</a:t>
            </a:r>
            <a:endParaRPr lang="en-NZ" sz="2000">
              <a:solidFill>
                <a:srgbClr val="09050A"/>
              </a:solidFill>
              <a:latin typeface="Calibri"/>
              <a:cs typeface="Calibri"/>
            </a:endParaRPr>
          </a:p>
          <a:p>
            <a:pPr marL="285750" indent="-285750" defTabSz="914400">
              <a:lnSpc>
                <a:spcPct val="120000"/>
              </a:lnSpc>
              <a:spcBef>
                <a:spcPts val="0"/>
              </a:spcBef>
              <a:spcAft>
                <a:spcPts val="600"/>
              </a:spcAft>
              <a:buClr>
                <a:srgbClr val="00AFB9"/>
              </a:buClr>
              <a:buFont typeface="Arial" panose="020B0604020202020204" pitchFamily="34" charset="0"/>
              <a:buChar char="•"/>
              <a:defRPr/>
            </a:pPr>
            <a:r>
              <a:rPr lang="en-NZ" sz="2000" b="1">
                <a:solidFill>
                  <a:srgbClr val="09050A"/>
                </a:solidFill>
                <a:latin typeface="Calibri"/>
                <a:cs typeface="Calibri"/>
              </a:rPr>
              <a:t>90% resolve </a:t>
            </a:r>
            <a:r>
              <a:rPr lang="en-NZ" sz="2000">
                <a:solidFill>
                  <a:srgbClr val="09050A"/>
                </a:solidFill>
                <a:latin typeface="Calibri"/>
                <a:cs typeface="Calibri"/>
              </a:rPr>
              <a:t>within </a:t>
            </a:r>
            <a:r>
              <a:rPr lang="en-NZ" sz="2000" b="1">
                <a:solidFill>
                  <a:srgbClr val="09050A"/>
                </a:solidFill>
                <a:latin typeface="Calibri"/>
                <a:cs typeface="Calibri"/>
              </a:rPr>
              <a:t>2 years </a:t>
            </a:r>
            <a:r>
              <a:rPr lang="en-NZ" sz="2000">
                <a:solidFill>
                  <a:srgbClr val="09050A"/>
                </a:solidFill>
                <a:latin typeface="Calibri"/>
                <a:cs typeface="Calibri"/>
              </a:rPr>
              <a:t>of infection.</a:t>
            </a:r>
          </a:p>
          <a:p>
            <a:pPr marL="0" marR="0" lvl="0" indent="0" algn="l" defTabSz="914400" rtl="0" eaLnBrk="1" fontAlgn="auto" latinLnBrk="0" hangingPunct="1">
              <a:lnSpc>
                <a:spcPct val="120000"/>
              </a:lnSpc>
              <a:spcBef>
                <a:spcPts val="0"/>
              </a:spcBef>
              <a:spcAft>
                <a:spcPts val="600"/>
              </a:spcAft>
              <a:buClr>
                <a:srgbClr val="00AFB9"/>
              </a:buClr>
              <a:buSzTx/>
              <a:buNone/>
              <a:tabLst/>
              <a:defRPr/>
            </a:pPr>
            <a:endParaRPr lang="en-NZ" sz="2000" i="0" u="none" strike="noStrike" kern="1200" cap="none" spc="0" normalizeH="0" baseline="0" noProof="0">
              <a:ln>
                <a:noFill/>
              </a:ln>
              <a:solidFill>
                <a:srgbClr val="09050A"/>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spcBef>
                <a:spcPts val="0"/>
              </a:spcBef>
              <a:buClr>
                <a:srgbClr val="00AFB9"/>
              </a:buClr>
              <a:buSzTx/>
              <a:buNone/>
              <a:tabLst/>
              <a:defRPr/>
            </a:pPr>
            <a:endParaRPr lang="en-NZ" sz="2000" b="0" i="0" u="none" strike="noStrike" kern="1200" cap="none" spc="0" normalizeH="0" baseline="0" noProof="0">
              <a:ln>
                <a:noFill/>
              </a:ln>
              <a:solidFill>
                <a:srgbClr val="09050A"/>
              </a:solidFill>
              <a:effectLst/>
              <a:uLnTx/>
              <a:uFillTx/>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00AFB9"/>
              </a:buClr>
              <a:buSzTx/>
              <a:buFont typeface="Arial" panose="020B0604020202020204" pitchFamily="34" charset="0"/>
              <a:buChar char="•"/>
              <a:tabLst/>
              <a:defRPr/>
            </a:pPr>
            <a:endParaRPr lang="en-NZ" sz="2000" b="0" i="0" u="none" strike="noStrike" kern="1200" cap="none" spc="0" normalizeH="0" baseline="0" noProof="0">
              <a:ln>
                <a:noFill/>
              </a:ln>
              <a:solidFill>
                <a:srgbClr val="09050A"/>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Aft>
                <a:spcPts val="0"/>
              </a:spcAft>
              <a:buSzTx/>
              <a:buFont typeface="Arial"/>
              <a:buChar char="•"/>
              <a:tabLst/>
              <a:defRPr/>
            </a:pPr>
            <a:endParaRPr lang="en-NZ" b="0" i="0" u="none" strike="noStrike" kern="1200" cap="none" spc="0" normalizeH="0" baseline="0" noProof="0">
              <a:ln>
                <a:noFill/>
              </a:ln>
              <a:solidFill>
                <a:srgbClr val="000000"/>
              </a:solidFill>
              <a:effectLst/>
              <a:uLnTx/>
              <a:uFillTx/>
              <a:latin typeface="Arial"/>
              <a:cs typeface="Arial"/>
            </a:endParaRPr>
          </a:p>
        </p:txBody>
      </p:sp>
      <p:sp>
        <p:nvSpPr>
          <p:cNvPr id="4" name="Footer Placeholder 3">
            <a:extLst>
              <a:ext uri="{FF2B5EF4-FFF2-40B4-BE49-F238E27FC236}">
                <a16:creationId xmlns:a16="http://schemas.microsoft.com/office/drawing/2014/main" id="{6090A633-AC69-4EEB-B570-AA1BB9B8B2C6}"/>
              </a:ext>
            </a:extLst>
          </p:cNvPr>
          <p:cNvSpPr>
            <a:spLocks noGrp="1"/>
          </p:cNvSpPr>
          <p:nvPr>
            <p:ph type="ftr" sz="quarter" idx="11"/>
          </p:nvPr>
        </p:nvSpPr>
        <p:spPr/>
        <p:txBody>
          <a:bodyPr/>
          <a:lstStyle/>
          <a:p>
            <a:r>
              <a:rPr lang="en-US"/>
              <a:t>HPV Primary Screening Project</a:t>
            </a:r>
          </a:p>
        </p:txBody>
      </p:sp>
      <p:sp>
        <p:nvSpPr>
          <p:cNvPr id="5" name="Slide Number Placeholder 3">
            <a:extLst>
              <a:ext uri="{FF2B5EF4-FFF2-40B4-BE49-F238E27FC236}">
                <a16:creationId xmlns:a16="http://schemas.microsoft.com/office/drawing/2014/main" id="{AF29B7E0-1711-4304-A6D4-1B1519AD49F2}"/>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16</a:t>
            </a:fld>
            <a:endParaRPr lang="en-US" sz="1200">
              <a:solidFill>
                <a:schemeClr val="bg1"/>
              </a:solidFill>
            </a:endParaRPr>
          </a:p>
        </p:txBody>
      </p:sp>
    </p:spTree>
    <p:extLst>
      <p:ext uri="{BB962C8B-B14F-4D97-AF65-F5344CB8AC3E}">
        <p14:creationId xmlns:p14="http://schemas.microsoft.com/office/powerpoint/2010/main" val="740273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6E26C-789A-4FE7-A26F-4274ACB764D5}"/>
              </a:ext>
            </a:extLst>
          </p:cNvPr>
          <p:cNvSpPr>
            <a:spLocks noGrp="1"/>
          </p:cNvSpPr>
          <p:nvPr>
            <p:ph type="title"/>
          </p:nvPr>
        </p:nvSpPr>
        <p:spPr/>
        <p:txBody>
          <a:bodyPr/>
          <a:lstStyle/>
          <a:p>
            <a:r>
              <a:rPr lang="en-NZ">
                <a:cs typeface="Arial"/>
              </a:rPr>
              <a:t>HPV and Cancer</a:t>
            </a:r>
          </a:p>
        </p:txBody>
      </p:sp>
      <p:sp>
        <p:nvSpPr>
          <p:cNvPr id="3" name="Content Placeholder 2">
            <a:extLst>
              <a:ext uri="{FF2B5EF4-FFF2-40B4-BE49-F238E27FC236}">
                <a16:creationId xmlns:a16="http://schemas.microsoft.com/office/drawing/2014/main" id="{F0236908-4827-4FBA-B2E6-C289790DF0BB}"/>
              </a:ext>
            </a:extLst>
          </p:cNvPr>
          <p:cNvSpPr>
            <a:spLocks noGrp="1"/>
          </p:cNvSpPr>
          <p:nvPr>
            <p:ph idx="1"/>
          </p:nvPr>
        </p:nvSpPr>
        <p:spPr>
          <a:xfrm>
            <a:off x="1769979" y="1664368"/>
            <a:ext cx="9812421" cy="4352466"/>
          </a:xfrm>
        </p:spPr>
        <p:txBody>
          <a:bodyPr vert="horz" lIns="91440" tIns="45720" rIns="91440" bIns="45720" rtlCol="0" anchor="t">
            <a:normAutofit/>
          </a:bodyPr>
          <a:lstStyle/>
          <a:p>
            <a:pPr marL="285750" indent="-285750" defTabSz="914400">
              <a:lnSpc>
                <a:spcPct val="120000"/>
              </a:lnSpc>
              <a:spcBef>
                <a:spcPts val="0"/>
              </a:spcBef>
              <a:spcAft>
                <a:spcPts val="600"/>
              </a:spcAft>
              <a:buClr>
                <a:srgbClr val="00AFB9"/>
              </a:buClr>
              <a:buFont typeface="Arial" panose="020B0604020202020204" pitchFamily="34" charset="0"/>
              <a:buChar char="•"/>
              <a:defRPr/>
            </a:pPr>
            <a:r>
              <a:rPr lang="en-NZ" sz="2000">
                <a:solidFill>
                  <a:srgbClr val="09050A"/>
                </a:solidFill>
                <a:latin typeface="Calibri"/>
                <a:cs typeface="Calibri"/>
              </a:rPr>
              <a:t>HPV testing tests for:</a:t>
            </a:r>
            <a:endParaRPr lang="en-NZ" sz="2000" b="0" i="0" u="none" strike="noStrike" kern="1200" cap="none" spc="0" normalizeH="0" baseline="0" noProof="0">
              <a:ln>
                <a:noFill/>
              </a:ln>
              <a:solidFill>
                <a:srgbClr val="09050A"/>
              </a:solidFill>
              <a:effectLst/>
              <a:uLnTx/>
              <a:uFillTx/>
              <a:latin typeface="Calibri"/>
              <a:cs typeface="Calibri"/>
            </a:endParaRPr>
          </a:p>
          <a:p>
            <a:pPr lvl="1" defTabSz="914400">
              <a:lnSpc>
                <a:spcPct val="120000"/>
              </a:lnSpc>
              <a:spcBef>
                <a:spcPts val="0"/>
              </a:spcBef>
              <a:spcAft>
                <a:spcPts val="600"/>
              </a:spcAft>
              <a:buClr>
                <a:srgbClr val="00AFB9"/>
              </a:buClr>
              <a:buSzPct val="90000"/>
              <a:buFont typeface="Wingdings" panose="05000000000000000000" pitchFamily="2" charset="2"/>
              <a:buChar char="§"/>
              <a:defRPr/>
            </a:pPr>
            <a:r>
              <a:rPr lang="en-NZ" sz="1800" b="1">
                <a:solidFill>
                  <a:srgbClr val="09050A"/>
                </a:solidFill>
                <a:latin typeface="Calibri"/>
                <a:cs typeface="Calibri"/>
              </a:rPr>
              <a:t>14 oncogenic types </a:t>
            </a:r>
            <a:r>
              <a:rPr lang="en-NZ" sz="1800">
                <a:solidFill>
                  <a:srgbClr val="09050A"/>
                </a:solidFill>
                <a:latin typeface="Calibri"/>
                <a:cs typeface="Calibri"/>
              </a:rPr>
              <a:t>can cause cancer (16, 18, 31, 33, 35, 39, 45, 51, 52, 56, 58, 59, 66, 88).</a:t>
            </a:r>
          </a:p>
          <a:p>
            <a:pPr lvl="1" defTabSz="914400">
              <a:lnSpc>
                <a:spcPct val="120000"/>
              </a:lnSpc>
              <a:spcBef>
                <a:spcPts val="0"/>
              </a:spcBef>
              <a:spcAft>
                <a:spcPts val="600"/>
              </a:spcAft>
              <a:buClr>
                <a:srgbClr val="00AFB9"/>
              </a:buClr>
              <a:buSzPct val="90000"/>
              <a:buFont typeface="Wingdings" panose="05000000000000000000" pitchFamily="2" charset="2"/>
              <a:buChar char="§"/>
              <a:defRPr/>
            </a:pPr>
            <a:r>
              <a:rPr lang="en-NZ" sz="1800" b="1">
                <a:solidFill>
                  <a:srgbClr val="09050A"/>
                </a:solidFill>
                <a:latin typeface="Calibri"/>
                <a:cs typeface="Calibri"/>
              </a:rPr>
              <a:t>16 and 18 are the highest risk types</a:t>
            </a:r>
            <a:r>
              <a:rPr lang="en-NZ" sz="1800">
                <a:solidFill>
                  <a:srgbClr val="09050A"/>
                </a:solidFill>
                <a:latin typeface="Calibri"/>
                <a:cs typeface="Calibri"/>
              </a:rPr>
              <a:t> and  associated with 75% of squamous cell cervical cancers.</a:t>
            </a:r>
          </a:p>
          <a:p>
            <a:pPr marL="285750" indent="-285750" defTabSz="914400">
              <a:lnSpc>
                <a:spcPct val="120000"/>
              </a:lnSpc>
              <a:spcBef>
                <a:spcPts val="600"/>
              </a:spcBef>
              <a:spcAft>
                <a:spcPts val="600"/>
              </a:spcAft>
              <a:buClr>
                <a:srgbClr val="00AFB9"/>
              </a:buClr>
              <a:buFont typeface="Arial" panose="020B0604020202020204" pitchFamily="34" charset="0"/>
              <a:buChar char="•"/>
              <a:defRPr/>
            </a:pPr>
            <a:r>
              <a:rPr kumimoji="0" lang="en-NZ" sz="2000" b="0" i="0" u="none" strike="noStrike" kern="1200" cap="none" spc="0" normalizeH="0" baseline="0" noProof="0">
                <a:ln>
                  <a:noFill/>
                </a:ln>
                <a:solidFill>
                  <a:srgbClr val="09050A"/>
                </a:solidFill>
                <a:effectLst/>
                <a:uLnTx/>
                <a:uFillTx/>
                <a:latin typeface="Calibri"/>
                <a:cs typeface="Calibri"/>
              </a:rPr>
              <a:t>For HPV to cause cancer </a:t>
            </a:r>
            <a:r>
              <a:rPr lang="en-NZ" sz="2000">
                <a:solidFill>
                  <a:srgbClr val="09050A"/>
                </a:solidFill>
                <a:latin typeface="Calibri"/>
                <a:cs typeface="Calibri"/>
              </a:rPr>
              <a:t>three</a:t>
            </a:r>
            <a:r>
              <a:rPr kumimoji="0" lang="en-NZ" sz="2000" b="0" i="0" u="none" strike="noStrike" kern="1200" cap="none" spc="0" normalizeH="0" baseline="0" noProof="0">
                <a:ln>
                  <a:noFill/>
                </a:ln>
                <a:solidFill>
                  <a:srgbClr val="09050A"/>
                </a:solidFill>
                <a:effectLst/>
                <a:uLnTx/>
                <a:uFillTx/>
                <a:latin typeface="Calibri"/>
                <a:cs typeface="Calibri"/>
              </a:rPr>
              <a:t> things</a:t>
            </a:r>
            <a:r>
              <a:rPr lang="en-NZ" sz="2000">
                <a:solidFill>
                  <a:srgbClr val="09050A"/>
                </a:solidFill>
                <a:latin typeface="Calibri"/>
                <a:cs typeface="Calibri"/>
              </a:rPr>
              <a:t> are necessary</a:t>
            </a:r>
            <a:r>
              <a:rPr kumimoji="0" lang="en-NZ" sz="2000" b="0" i="0" u="none" strike="noStrike" kern="1200" cap="none" spc="0" normalizeH="0" baseline="0" noProof="0">
                <a:ln>
                  <a:noFill/>
                </a:ln>
                <a:solidFill>
                  <a:srgbClr val="09050A"/>
                </a:solidFill>
                <a:effectLst/>
                <a:uLnTx/>
                <a:uFillTx/>
                <a:latin typeface="Calibri"/>
                <a:cs typeface="Calibri"/>
              </a:rPr>
              <a:t>:</a:t>
            </a:r>
            <a:endParaRPr lang="en-NZ" sz="2000" b="0" i="0" u="none" strike="noStrike" kern="1200" cap="none" spc="0" normalizeH="0" baseline="0" noProof="0">
              <a:ln>
                <a:noFill/>
              </a:ln>
              <a:solidFill>
                <a:srgbClr val="09050A"/>
              </a:solidFill>
              <a:effectLst/>
              <a:uLnTx/>
              <a:uFillTx/>
              <a:latin typeface="Calibri"/>
              <a:cs typeface="Calibri"/>
            </a:endParaRPr>
          </a:p>
          <a:p>
            <a:pPr lvl="1" defTabSz="914400">
              <a:lnSpc>
                <a:spcPct val="120000"/>
              </a:lnSpc>
              <a:spcBef>
                <a:spcPts val="0"/>
              </a:spcBef>
              <a:spcAft>
                <a:spcPts val="600"/>
              </a:spcAft>
              <a:buClr>
                <a:srgbClr val="00AFB9"/>
              </a:buClr>
              <a:buSzPct val="90000"/>
              <a:buFont typeface="Wingdings" panose="05000000000000000000" pitchFamily="2" charset="2"/>
              <a:buChar char="§"/>
              <a:defRPr/>
            </a:pPr>
            <a:r>
              <a:rPr lang="en-NZ" sz="1800">
                <a:solidFill>
                  <a:srgbClr val="09050A"/>
                </a:solidFill>
                <a:latin typeface="Calibri"/>
                <a:cs typeface="Calibri"/>
              </a:rPr>
              <a:t>High risk type of HPV</a:t>
            </a:r>
          </a:p>
          <a:p>
            <a:pPr lvl="1" defTabSz="914400">
              <a:lnSpc>
                <a:spcPct val="120000"/>
              </a:lnSpc>
              <a:spcBef>
                <a:spcPts val="0"/>
              </a:spcBef>
              <a:spcAft>
                <a:spcPts val="600"/>
              </a:spcAft>
              <a:buClr>
                <a:srgbClr val="00AFB9"/>
              </a:buClr>
              <a:buSzPct val="90000"/>
              <a:buFont typeface="Wingdings" panose="05000000000000000000" pitchFamily="2" charset="2"/>
              <a:buChar char="§"/>
              <a:defRPr/>
            </a:pPr>
            <a:r>
              <a:rPr lang="en-NZ" sz="1800">
                <a:solidFill>
                  <a:srgbClr val="09050A"/>
                </a:solidFill>
                <a:latin typeface="Calibri"/>
                <a:cs typeface="Calibri"/>
              </a:rPr>
              <a:t>Persistence of that infection</a:t>
            </a:r>
          </a:p>
          <a:p>
            <a:pPr lvl="1" defTabSz="914400">
              <a:lnSpc>
                <a:spcPct val="120000"/>
              </a:lnSpc>
              <a:spcBef>
                <a:spcPts val="0"/>
              </a:spcBef>
              <a:spcAft>
                <a:spcPts val="600"/>
              </a:spcAft>
              <a:buClr>
                <a:srgbClr val="00AFB9"/>
              </a:buClr>
              <a:buSzPct val="90000"/>
              <a:buFont typeface="Wingdings" panose="05000000000000000000" pitchFamily="2" charset="2"/>
              <a:buChar char="§"/>
              <a:defRPr/>
            </a:pPr>
            <a:r>
              <a:rPr lang="en-NZ" sz="1800">
                <a:solidFill>
                  <a:srgbClr val="09050A"/>
                </a:solidFill>
                <a:latin typeface="Calibri"/>
                <a:cs typeface="Calibri"/>
              </a:rPr>
              <a:t>Time.</a:t>
            </a:r>
          </a:p>
          <a:p>
            <a:endParaRPr lang="en-NZ"/>
          </a:p>
        </p:txBody>
      </p:sp>
      <p:sp>
        <p:nvSpPr>
          <p:cNvPr id="4" name="Footer Placeholder 3">
            <a:extLst>
              <a:ext uri="{FF2B5EF4-FFF2-40B4-BE49-F238E27FC236}">
                <a16:creationId xmlns:a16="http://schemas.microsoft.com/office/drawing/2014/main" id="{A6797247-9261-47A1-9BC8-C5E123E20302}"/>
              </a:ext>
            </a:extLst>
          </p:cNvPr>
          <p:cNvSpPr>
            <a:spLocks noGrp="1"/>
          </p:cNvSpPr>
          <p:nvPr>
            <p:ph type="ftr" sz="quarter" idx="11"/>
          </p:nvPr>
        </p:nvSpPr>
        <p:spPr/>
        <p:txBody>
          <a:bodyPr/>
          <a:lstStyle/>
          <a:p>
            <a:r>
              <a:rPr lang="en-US"/>
              <a:t>HPV Primary Screening Project</a:t>
            </a:r>
          </a:p>
        </p:txBody>
      </p:sp>
      <p:pic>
        <p:nvPicPr>
          <p:cNvPr id="5" name="Picture 4" descr="Diagram, schematic&#10;&#10;Description automatically generated">
            <a:extLst>
              <a:ext uri="{FF2B5EF4-FFF2-40B4-BE49-F238E27FC236}">
                <a16:creationId xmlns:a16="http://schemas.microsoft.com/office/drawing/2014/main" id="{541508ED-DFC8-4E21-96BB-819279C5F821}"/>
              </a:ext>
            </a:extLst>
          </p:cNvPr>
          <p:cNvPicPr>
            <a:picLocks noChangeAspect="1"/>
          </p:cNvPicPr>
          <p:nvPr/>
        </p:nvPicPr>
        <p:blipFill>
          <a:blip r:embed="rId2"/>
          <a:stretch>
            <a:fillRect/>
          </a:stretch>
        </p:blipFill>
        <p:spPr>
          <a:xfrm>
            <a:off x="8338930" y="3225468"/>
            <a:ext cx="3008846" cy="2938770"/>
          </a:xfrm>
          <a:prstGeom prst="rect">
            <a:avLst/>
          </a:prstGeom>
        </p:spPr>
      </p:pic>
      <p:sp>
        <p:nvSpPr>
          <p:cNvPr id="6" name="Slide Number Placeholder 3">
            <a:extLst>
              <a:ext uri="{FF2B5EF4-FFF2-40B4-BE49-F238E27FC236}">
                <a16:creationId xmlns:a16="http://schemas.microsoft.com/office/drawing/2014/main" id="{B845333E-BA4D-4AE5-9C0F-A2F7828F80EE}"/>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17</a:t>
            </a:fld>
            <a:endParaRPr lang="en-US" sz="1200">
              <a:solidFill>
                <a:schemeClr val="bg1"/>
              </a:solidFill>
            </a:endParaRPr>
          </a:p>
        </p:txBody>
      </p:sp>
    </p:spTree>
    <p:extLst>
      <p:ext uri="{BB962C8B-B14F-4D97-AF65-F5344CB8AC3E}">
        <p14:creationId xmlns:p14="http://schemas.microsoft.com/office/powerpoint/2010/main" val="769406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FDA1A-B1C2-430C-937E-696874A99E32}"/>
              </a:ext>
            </a:extLst>
          </p:cNvPr>
          <p:cNvSpPr>
            <a:spLocks noGrp="1"/>
          </p:cNvSpPr>
          <p:nvPr>
            <p:ph type="title"/>
          </p:nvPr>
        </p:nvSpPr>
        <p:spPr/>
        <p:txBody>
          <a:bodyPr/>
          <a:lstStyle/>
          <a:p>
            <a:r>
              <a:rPr lang="en-NZ">
                <a:cs typeface="Arial"/>
              </a:rPr>
              <a:t>Vaccination is vital</a:t>
            </a:r>
          </a:p>
        </p:txBody>
      </p:sp>
      <p:sp>
        <p:nvSpPr>
          <p:cNvPr id="3" name="Content Placeholder 2">
            <a:extLst>
              <a:ext uri="{FF2B5EF4-FFF2-40B4-BE49-F238E27FC236}">
                <a16:creationId xmlns:a16="http://schemas.microsoft.com/office/drawing/2014/main" id="{72E9FC54-D5F2-4B99-9382-3AE707659B59}"/>
              </a:ext>
            </a:extLst>
          </p:cNvPr>
          <p:cNvSpPr>
            <a:spLocks noGrp="1"/>
          </p:cNvSpPr>
          <p:nvPr>
            <p:ph idx="1"/>
          </p:nvPr>
        </p:nvSpPr>
        <p:spPr>
          <a:xfrm>
            <a:off x="1769979" y="1604734"/>
            <a:ext cx="9812421" cy="4352466"/>
          </a:xfrm>
        </p:spPr>
        <p:txBody>
          <a:bodyPr/>
          <a:lstStyle/>
          <a:p>
            <a:pPr marL="285750" indent="-285750" defTabSz="914400">
              <a:lnSpc>
                <a:spcPct val="120000"/>
              </a:lnSpc>
              <a:spcAft>
                <a:spcPts val="600"/>
              </a:spcAft>
              <a:buClr>
                <a:schemeClr val="accent5"/>
              </a:buClr>
              <a:buFont typeface="Arial" panose="020B0604020202020204" pitchFamily="34" charset="0"/>
              <a:buChar char="•"/>
              <a:defRPr/>
            </a:pPr>
            <a:r>
              <a:rPr kumimoji="0" lang="en-NZ" sz="2000" b="0" i="0" u="none" strike="noStrike" kern="1200" cap="none" spc="0" normalizeH="0" baseline="0" noProof="0">
                <a:ln>
                  <a:noFill/>
                </a:ln>
                <a:effectLst/>
                <a:uLnTx/>
                <a:uFillTx/>
                <a:latin typeface="Calibri"/>
                <a:cs typeface="Calibri"/>
              </a:rPr>
              <a:t>The </a:t>
            </a:r>
            <a:r>
              <a:rPr kumimoji="0" lang="en-NZ" sz="2000" b="1" i="0" u="none" strike="noStrike" kern="1200" cap="none" spc="0" normalizeH="0" baseline="0" noProof="0">
                <a:ln>
                  <a:noFill/>
                </a:ln>
                <a:effectLst/>
                <a:uLnTx/>
                <a:uFillTx/>
                <a:latin typeface="Calibri"/>
                <a:cs typeface="Calibri"/>
              </a:rPr>
              <a:t>first line of defence </a:t>
            </a:r>
            <a:r>
              <a:rPr kumimoji="0" lang="en-NZ" sz="2000" b="0" i="0" u="none" strike="noStrike" kern="1200" cap="none" spc="0" normalizeH="0" baseline="0" noProof="0">
                <a:ln>
                  <a:noFill/>
                </a:ln>
                <a:effectLst/>
                <a:uLnTx/>
                <a:uFillTx/>
                <a:latin typeface="Calibri"/>
                <a:cs typeface="Calibri"/>
              </a:rPr>
              <a:t>against cervical cancer is prevention by </a:t>
            </a:r>
            <a:r>
              <a:rPr kumimoji="0" lang="en-NZ" sz="2000" b="1" i="0" u="none" strike="noStrike" kern="1200" cap="none" spc="0" normalizeH="0" baseline="0" noProof="0">
                <a:ln>
                  <a:noFill/>
                </a:ln>
                <a:effectLst/>
                <a:uLnTx/>
                <a:uFillTx/>
                <a:latin typeface="Calibri"/>
                <a:cs typeface="Calibri"/>
              </a:rPr>
              <a:t>HPV immunisation.</a:t>
            </a:r>
            <a:r>
              <a:rPr lang="en-NZ" sz="2000" b="1">
                <a:latin typeface="Calibri"/>
                <a:cs typeface="Calibri"/>
              </a:rPr>
              <a:t> </a:t>
            </a:r>
            <a:endParaRPr lang="en-NZ" sz="2000" b="0" i="0" u="none" strike="noStrike" kern="1200" cap="none" spc="0" normalizeH="0" baseline="0" noProof="0">
              <a:ln>
                <a:noFill/>
              </a:ln>
              <a:effectLst/>
              <a:uLnTx/>
              <a:uFillTx/>
              <a:latin typeface="Calibri"/>
              <a:cs typeface="Calibri"/>
            </a:endParaRPr>
          </a:p>
          <a:p>
            <a:pPr marL="285750" indent="-285750" defTabSz="914400">
              <a:lnSpc>
                <a:spcPct val="120000"/>
              </a:lnSpc>
              <a:spcAft>
                <a:spcPts val="600"/>
              </a:spcAft>
              <a:buClr>
                <a:schemeClr val="accent5"/>
              </a:buClr>
              <a:buFont typeface="Arial" panose="020B0604020202020204" pitchFamily="34" charset="0"/>
              <a:buChar char="•"/>
              <a:defRPr/>
            </a:pPr>
            <a:r>
              <a:rPr kumimoji="0" lang="en-NZ" sz="2000" b="0" i="0" u="none" strike="noStrike" kern="1200" cap="none" spc="0" normalizeH="0" baseline="0" noProof="0">
                <a:ln>
                  <a:noFill/>
                </a:ln>
                <a:effectLst/>
                <a:uLnTx/>
                <a:uFillTx/>
                <a:latin typeface="Calibri"/>
                <a:cs typeface="Calibri"/>
              </a:rPr>
              <a:t>The World Health Organization (WHO) </a:t>
            </a:r>
            <a:r>
              <a:rPr kumimoji="0" lang="en-NZ" sz="2000" b="1" i="0" u="none" strike="noStrike" kern="1200" cap="none" spc="0" normalizeH="0" baseline="0" noProof="0">
                <a:ln>
                  <a:noFill/>
                </a:ln>
                <a:effectLst/>
                <a:uLnTx/>
                <a:uFillTx/>
                <a:latin typeface="Calibri"/>
                <a:cs typeface="Calibri"/>
              </a:rPr>
              <a:t>target is for a </a:t>
            </a:r>
            <a:r>
              <a:rPr lang="en-NZ" sz="2000" b="1">
                <a:latin typeface="Calibri"/>
                <a:cs typeface="Calibri"/>
              </a:rPr>
              <a:t>global 90</a:t>
            </a:r>
            <a:r>
              <a:rPr kumimoji="0" lang="en-NZ" sz="2000" b="1" i="0" u="none" strike="noStrike" kern="1200" cap="none" spc="0" normalizeH="0" baseline="0" noProof="0">
                <a:ln>
                  <a:noFill/>
                </a:ln>
                <a:effectLst/>
                <a:uLnTx/>
                <a:uFillTx/>
                <a:latin typeface="Calibri"/>
                <a:cs typeface="Calibri"/>
              </a:rPr>
              <a:t>% vaccination rate </a:t>
            </a:r>
            <a:r>
              <a:rPr kumimoji="0" lang="en-NZ" sz="2000" i="0" u="none" strike="noStrike" kern="1200" cap="none" spc="0" normalizeH="0" baseline="0" noProof="0">
                <a:ln>
                  <a:noFill/>
                </a:ln>
                <a:effectLst/>
                <a:uLnTx/>
                <a:uFillTx/>
                <a:latin typeface="Calibri"/>
                <a:cs typeface="Calibri"/>
              </a:rPr>
              <a:t>for girls </a:t>
            </a:r>
            <a:r>
              <a:rPr kumimoji="0" lang="en-NZ" sz="2000" b="0" i="0" u="none" strike="noStrike" kern="1200" cap="none" spc="0" normalizeH="0" baseline="0" noProof="0">
                <a:ln>
                  <a:noFill/>
                </a:ln>
                <a:effectLst/>
                <a:uLnTx/>
                <a:uFillTx/>
                <a:latin typeface="Calibri"/>
                <a:cs typeface="Calibri"/>
              </a:rPr>
              <a:t>by the age of 15.</a:t>
            </a:r>
            <a:endParaRPr lang="en-NZ" sz="2000" b="0" i="0" u="none" strike="noStrike" kern="1200" cap="none" spc="0" normalizeH="0" baseline="0" noProof="0">
              <a:ln>
                <a:noFill/>
              </a:ln>
              <a:effectLst/>
              <a:uLnTx/>
              <a:uFillTx/>
              <a:latin typeface="Calibri"/>
              <a:cs typeface="Calibri"/>
            </a:endParaRPr>
          </a:p>
          <a:p>
            <a:pPr marL="285750" indent="-285750" defTabSz="914400">
              <a:lnSpc>
                <a:spcPct val="120000"/>
              </a:lnSpc>
              <a:spcAft>
                <a:spcPts val="600"/>
              </a:spcAft>
              <a:buClr>
                <a:schemeClr val="accent5"/>
              </a:buClr>
              <a:buFont typeface="Arial" panose="020B0604020202020204" pitchFamily="34" charset="0"/>
              <a:buChar char="•"/>
              <a:defRPr/>
            </a:pPr>
            <a:r>
              <a:rPr kumimoji="0" lang="en-NZ" sz="2000" b="0" i="0" u="none" strike="noStrike" kern="1200" cap="none" spc="0" normalizeH="0" baseline="0" noProof="0">
                <a:ln>
                  <a:noFill/>
                </a:ln>
                <a:effectLst/>
                <a:uLnTx/>
                <a:uFillTx/>
                <a:latin typeface="Calibri"/>
                <a:cs typeface="Calibri"/>
              </a:rPr>
              <a:t>In </a:t>
            </a:r>
            <a:r>
              <a:rPr lang="en-NZ" sz="2000">
                <a:latin typeface="Calibri"/>
                <a:cs typeface="Calibri"/>
              </a:rPr>
              <a:t>Aotearoa, </a:t>
            </a:r>
            <a:r>
              <a:rPr kumimoji="0" lang="en-NZ" sz="2000" b="1" i="0" u="none" strike="noStrike" kern="1200" cap="none" spc="0" normalizeH="0" baseline="0" noProof="0">
                <a:ln>
                  <a:noFill/>
                </a:ln>
                <a:effectLst/>
                <a:uLnTx/>
                <a:uFillTx/>
                <a:latin typeface="Calibri"/>
                <a:cs typeface="Calibri"/>
              </a:rPr>
              <a:t>HPV immunisation is </a:t>
            </a:r>
            <a:r>
              <a:rPr lang="en-NZ" sz="2000" b="1">
                <a:latin typeface="Calibri"/>
                <a:cs typeface="Calibri"/>
              </a:rPr>
              <a:t>FREE</a:t>
            </a:r>
            <a:r>
              <a:rPr kumimoji="0" lang="en-NZ" sz="2000" b="1" i="0" u="none" strike="noStrike" kern="1200" cap="none" spc="0" normalizeH="0" baseline="0" noProof="0">
                <a:ln>
                  <a:noFill/>
                </a:ln>
                <a:effectLst/>
                <a:uLnTx/>
                <a:uFillTx/>
                <a:latin typeface="Calibri"/>
                <a:cs typeface="Calibri"/>
              </a:rPr>
              <a:t> for everyone aged 9 to 26 </a:t>
            </a:r>
            <a:r>
              <a:rPr kumimoji="0" lang="en-NZ" sz="2000" b="0" i="0" u="none" strike="noStrike" kern="1200" cap="none" spc="0" normalizeH="0" baseline="0" noProof="0">
                <a:ln>
                  <a:noFill/>
                </a:ln>
                <a:effectLst/>
                <a:uLnTx/>
                <a:uFillTx/>
                <a:latin typeface="Calibri"/>
                <a:cs typeface="Calibri"/>
              </a:rPr>
              <a:t>years (inclusive</a:t>
            </a:r>
            <a:r>
              <a:rPr lang="en-NZ" sz="2000">
                <a:latin typeface="Calibri"/>
                <a:cs typeface="Calibri"/>
              </a:rPr>
              <a:t>).</a:t>
            </a:r>
          </a:p>
          <a:p>
            <a:pPr marL="285750" indent="-285750" defTabSz="914400">
              <a:lnSpc>
                <a:spcPct val="120000"/>
              </a:lnSpc>
              <a:spcAft>
                <a:spcPts val="600"/>
              </a:spcAft>
              <a:buClr>
                <a:schemeClr val="accent5"/>
              </a:buClr>
              <a:buFont typeface="Arial" panose="020B0604020202020204" pitchFamily="34" charset="0"/>
              <a:buChar char="•"/>
              <a:defRPr/>
            </a:pPr>
            <a:r>
              <a:rPr lang="en-NZ" sz="2000">
                <a:latin typeface="Calibri"/>
                <a:cs typeface="Calibri"/>
              </a:rPr>
              <a:t>Offered</a:t>
            </a:r>
            <a:r>
              <a:rPr kumimoji="0" lang="en-NZ" sz="2000" b="0" i="0" u="none" strike="noStrike" kern="1200" cap="none" spc="0" normalizeH="0" baseline="0" noProof="0">
                <a:ln>
                  <a:noFill/>
                </a:ln>
                <a:effectLst/>
                <a:uLnTx/>
                <a:uFillTx/>
                <a:latin typeface="Calibri"/>
                <a:cs typeface="Calibri"/>
              </a:rPr>
              <a:t> </a:t>
            </a:r>
            <a:r>
              <a:rPr kumimoji="0" lang="en-NZ" sz="2000" b="1" i="0" u="none" strike="noStrike" kern="1200" cap="none" spc="0" normalizeH="0" baseline="0" noProof="0">
                <a:ln>
                  <a:noFill/>
                </a:ln>
                <a:effectLst/>
                <a:uLnTx/>
                <a:uFillTx/>
                <a:latin typeface="Calibri"/>
                <a:cs typeface="Calibri"/>
              </a:rPr>
              <a:t>to </a:t>
            </a:r>
            <a:r>
              <a:rPr lang="en-NZ" sz="2000" b="1">
                <a:latin typeface="Calibri"/>
                <a:cs typeface="Calibri"/>
              </a:rPr>
              <a:t>rangatahi in</a:t>
            </a:r>
            <a:r>
              <a:rPr kumimoji="0" lang="en-NZ" sz="2000" b="1" i="0" u="none" strike="noStrike" kern="1200" cap="none" spc="0" normalizeH="0" baseline="0" noProof="0">
                <a:ln>
                  <a:noFill/>
                </a:ln>
                <a:effectLst/>
                <a:uLnTx/>
                <a:uFillTx/>
                <a:latin typeface="Calibri"/>
                <a:cs typeface="Calibri"/>
              </a:rPr>
              <a:t> year 8 </a:t>
            </a:r>
            <a:r>
              <a:rPr kumimoji="0" lang="en-NZ" sz="2000" b="0" i="0" u="none" strike="noStrike" kern="1200" cap="none" spc="0" normalizeH="0" baseline="0" noProof="0">
                <a:ln>
                  <a:noFill/>
                </a:ln>
                <a:effectLst/>
                <a:uLnTx/>
                <a:uFillTx/>
                <a:latin typeface="Calibri"/>
                <a:cs typeface="Calibri"/>
              </a:rPr>
              <a:t>at school and can also be given in Primary Care.</a:t>
            </a:r>
            <a:endParaRPr lang="en-NZ" sz="2000" b="0" i="0" u="none" strike="noStrike" kern="1200" cap="none" spc="0" normalizeH="0" baseline="0" noProof="0">
              <a:ln>
                <a:noFill/>
              </a:ln>
              <a:effectLst/>
              <a:uLnTx/>
              <a:uFillTx/>
              <a:latin typeface="Calibri"/>
              <a:cs typeface="Calibri"/>
            </a:endParaRPr>
          </a:p>
          <a:p>
            <a:pPr marL="285750" indent="-285750" defTabSz="914400">
              <a:lnSpc>
                <a:spcPct val="120000"/>
              </a:lnSpc>
              <a:spcAft>
                <a:spcPts val="600"/>
              </a:spcAft>
              <a:buClr>
                <a:schemeClr val="accent5"/>
              </a:buClr>
              <a:buFont typeface="Arial" panose="020B0604020202020204" pitchFamily="34" charset="0"/>
              <a:buChar char="•"/>
              <a:defRPr/>
            </a:pPr>
            <a:r>
              <a:rPr lang="en-NZ" sz="2000">
                <a:latin typeface="Calibri"/>
                <a:cs typeface="Calibri"/>
              </a:rPr>
              <a:t>Gardasil-9 is the current vaccine, which</a:t>
            </a:r>
            <a:r>
              <a:rPr kumimoji="0" lang="en-NZ" sz="2000" b="0" i="0" u="none" strike="noStrike" kern="1200" cap="none" spc="0" normalizeH="0" baseline="0" noProof="0">
                <a:ln>
                  <a:noFill/>
                </a:ln>
                <a:effectLst/>
                <a:uLnTx/>
                <a:uFillTx/>
                <a:latin typeface="Calibri"/>
                <a:cs typeface="Calibri"/>
              </a:rPr>
              <a:t> includes:</a:t>
            </a:r>
            <a:endParaRPr kumimoji="0" lang="en-NZ" sz="2000" b="1" i="0" u="none" strike="noStrike" kern="1200" cap="none" spc="0" normalizeH="0" baseline="0" noProof="0">
              <a:ln>
                <a:noFill/>
              </a:ln>
              <a:effectLst/>
              <a:uLnTx/>
              <a:uFillTx/>
              <a:latin typeface="Calibri"/>
              <a:cs typeface="Calibri"/>
            </a:endParaRPr>
          </a:p>
          <a:p>
            <a:pPr marL="742950" lvl="1" indent="-285750" defTabSz="914400">
              <a:lnSpc>
                <a:spcPct val="120000"/>
              </a:lnSpc>
              <a:spcBef>
                <a:spcPts val="0"/>
              </a:spcBef>
              <a:spcAft>
                <a:spcPts val="600"/>
              </a:spcAft>
              <a:buClr>
                <a:srgbClr val="00AFB9"/>
              </a:buClr>
              <a:buSzPct val="90000"/>
              <a:buFont typeface="Wingdings" panose="05000000000000000000" pitchFamily="2" charset="2"/>
              <a:buChar char="§"/>
              <a:defRPr/>
            </a:pPr>
            <a:r>
              <a:rPr lang="en-NZ" sz="1800">
                <a:latin typeface="Calibri"/>
                <a:cs typeface="Calibri"/>
              </a:rPr>
              <a:t>7 high-risk HPV types (16, 18, 31, 33, 45, 52, 58).</a:t>
            </a:r>
          </a:p>
          <a:p>
            <a:pPr marL="742950" lvl="1" indent="-285750" defTabSz="914400">
              <a:lnSpc>
                <a:spcPct val="120000"/>
              </a:lnSpc>
              <a:spcBef>
                <a:spcPts val="0"/>
              </a:spcBef>
              <a:spcAft>
                <a:spcPts val="600"/>
              </a:spcAft>
              <a:buClr>
                <a:srgbClr val="00AFB9"/>
              </a:buClr>
              <a:buSzPct val="90000"/>
              <a:buFont typeface="Wingdings" panose="05000000000000000000" pitchFamily="2" charset="2"/>
              <a:buChar char="§"/>
              <a:defRPr/>
            </a:pPr>
            <a:r>
              <a:rPr lang="en-NZ" sz="1800">
                <a:latin typeface="Calibri"/>
                <a:cs typeface="Calibri"/>
              </a:rPr>
              <a:t>2 HPV types against genital warts (6, 11).  </a:t>
            </a:r>
          </a:p>
          <a:p>
            <a:endParaRPr lang="en-NZ"/>
          </a:p>
        </p:txBody>
      </p:sp>
      <p:sp>
        <p:nvSpPr>
          <p:cNvPr id="4" name="Footer Placeholder 3">
            <a:extLst>
              <a:ext uri="{FF2B5EF4-FFF2-40B4-BE49-F238E27FC236}">
                <a16:creationId xmlns:a16="http://schemas.microsoft.com/office/drawing/2014/main" id="{3867076D-E6D1-492A-BE01-22F60BC2DABE}"/>
              </a:ext>
            </a:extLst>
          </p:cNvPr>
          <p:cNvSpPr>
            <a:spLocks noGrp="1"/>
          </p:cNvSpPr>
          <p:nvPr>
            <p:ph type="ftr" sz="quarter" idx="11"/>
          </p:nvPr>
        </p:nvSpPr>
        <p:spPr/>
        <p:txBody>
          <a:bodyPr/>
          <a:lstStyle/>
          <a:p>
            <a:r>
              <a:rPr lang="en-US"/>
              <a:t>HPV Primary Screening Project</a:t>
            </a:r>
          </a:p>
        </p:txBody>
      </p:sp>
      <p:pic>
        <p:nvPicPr>
          <p:cNvPr id="5" name="Graphic 4" descr="Chat outline">
            <a:extLst>
              <a:ext uri="{FF2B5EF4-FFF2-40B4-BE49-F238E27FC236}">
                <a16:creationId xmlns:a16="http://schemas.microsoft.com/office/drawing/2014/main" id="{90A347D6-01C8-4280-B76A-AAAD0E3BEE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25348" y="5220545"/>
            <a:ext cx="848722" cy="856536"/>
          </a:xfrm>
          <a:prstGeom prst="rect">
            <a:avLst/>
          </a:prstGeom>
        </p:spPr>
      </p:pic>
      <p:sp>
        <p:nvSpPr>
          <p:cNvPr id="6" name="TextBox 5">
            <a:extLst>
              <a:ext uri="{FF2B5EF4-FFF2-40B4-BE49-F238E27FC236}">
                <a16:creationId xmlns:a16="http://schemas.microsoft.com/office/drawing/2014/main" id="{86643EC4-39E3-40F5-ABA7-7CF9F66B9BE5}"/>
              </a:ext>
            </a:extLst>
          </p:cNvPr>
          <p:cNvSpPr txBox="1"/>
          <p:nvPr/>
        </p:nvSpPr>
        <p:spPr>
          <a:xfrm>
            <a:off x="4992511" y="5386962"/>
            <a:ext cx="6589889" cy="969776"/>
          </a:xfrm>
          <a:prstGeom prst="rect">
            <a:avLst/>
          </a:prstGeom>
          <a:solidFill>
            <a:schemeClr val="accent4">
              <a:lumMod val="20000"/>
              <a:lumOff val="80000"/>
            </a:schemeClr>
          </a:solidFill>
        </p:spPr>
        <p:txBody>
          <a:bodyPr wrap="square" lIns="252000" tIns="144000" rIns="108000" bIns="180000" anchor="t">
            <a:spAutoFit/>
          </a:bodyPr>
          <a:lstStyle>
            <a:defPPr>
              <a:defRPr lang="en-US"/>
            </a:defPPr>
            <a:lvl1pPr marR="0" lvl="0" indent="0" defTabSz="914400" fontAlgn="auto">
              <a:lnSpc>
                <a:spcPct val="120000"/>
              </a:lnSpc>
              <a:spcBef>
                <a:spcPts val="0"/>
              </a:spcBef>
              <a:spcAft>
                <a:spcPts val="600"/>
              </a:spcAft>
              <a:buClrTx/>
              <a:buSzTx/>
              <a:buFontTx/>
              <a:buNone/>
              <a:tabLst/>
              <a:defRPr kumimoji="0" b="0" i="0" u="none" strike="noStrike" kern="0" cap="none" spc="0" normalizeH="0" baseline="0">
                <a:ln>
                  <a:noFill/>
                </a:ln>
                <a:solidFill>
                  <a:schemeClr val="accent4"/>
                </a:solidFill>
                <a:effectLst/>
                <a:uLnTx/>
                <a:uFillTx/>
                <a:latin typeface="Calibre"/>
                <a:cs typeface="Calibri" panose="020F0502020204030204" pitchFamily="34" charset="0"/>
              </a:defRPr>
            </a:lvl1pPr>
          </a:lstStyle>
          <a:p>
            <a:r>
              <a:rPr lang="en-NZ"/>
              <a:t>Participants who have been vaccinated still need screening as not all hrHPV types are covered by the vaccination.</a:t>
            </a:r>
          </a:p>
        </p:txBody>
      </p:sp>
      <p:sp>
        <p:nvSpPr>
          <p:cNvPr id="7" name="Slide Number Placeholder 3">
            <a:extLst>
              <a:ext uri="{FF2B5EF4-FFF2-40B4-BE49-F238E27FC236}">
                <a16:creationId xmlns:a16="http://schemas.microsoft.com/office/drawing/2014/main" id="{D273CB50-D994-462E-9E60-0C448A2FA296}"/>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18</a:t>
            </a:fld>
            <a:endParaRPr lang="en-US" sz="1200">
              <a:solidFill>
                <a:schemeClr val="bg1"/>
              </a:solidFill>
            </a:endParaRPr>
          </a:p>
        </p:txBody>
      </p:sp>
    </p:spTree>
    <p:extLst>
      <p:ext uri="{BB962C8B-B14F-4D97-AF65-F5344CB8AC3E}">
        <p14:creationId xmlns:p14="http://schemas.microsoft.com/office/powerpoint/2010/main" val="760925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6251BBE-E802-406E-AFBE-294B7BE2F420}"/>
              </a:ext>
            </a:extLst>
          </p:cNvPr>
          <p:cNvSpPr txBox="1"/>
          <p:nvPr/>
        </p:nvSpPr>
        <p:spPr>
          <a:xfrm>
            <a:off x="5639783" y="2973275"/>
            <a:ext cx="914400" cy="914400"/>
          </a:xfrm>
          <a:prstGeom prst="rect">
            <a:avLst/>
          </a:prstGeom>
          <a:noFill/>
        </p:spPr>
        <p:txBody>
          <a:bodyPr wrap="square" rtlCol="0">
            <a:spAutoFit/>
          </a:bodyPr>
          <a:lstStyle/>
          <a:p>
            <a:endParaRPr lang="en-NZ"/>
          </a:p>
        </p:txBody>
      </p:sp>
      <p:sp>
        <p:nvSpPr>
          <p:cNvPr id="8" name="TextBox 7">
            <a:extLst>
              <a:ext uri="{FF2B5EF4-FFF2-40B4-BE49-F238E27FC236}">
                <a16:creationId xmlns:a16="http://schemas.microsoft.com/office/drawing/2014/main" id="{B57B9D2F-B721-4860-914B-C45CB29B055E}"/>
              </a:ext>
            </a:extLst>
          </p:cNvPr>
          <p:cNvSpPr txBox="1"/>
          <p:nvPr/>
        </p:nvSpPr>
        <p:spPr>
          <a:xfrm>
            <a:off x="5639783" y="2973275"/>
            <a:ext cx="914400" cy="914400"/>
          </a:xfrm>
          <a:prstGeom prst="rect">
            <a:avLst/>
          </a:prstGeom>
          <a:noFill/>
        </p:spPr>
        <p:txBody>
          <a:bodyPr wrap="square" rtlCol="0">
            <a:spAutoFit/>
          </a:bodyPr>
          <a:lstStyle/>
          <a:p>
            <a:endParaRPr lang="en-NZ"/>
          </a:p>
        </p:txBody>
      </p:sp>
      <p:grpSp>
        <p:nvGrpSpPr>
          <p:cNvPr id="4" name="Group 3">
            <a:extLst>
              <a:ext uri="{FF2B5EF4-FFF2-40B4-BE49-F238E27FC236}">
                <a16:creationId xmlns:a16="http://schemas.microsoft.com/office/drawing/2014/main" id="{CF118387-B190-4064-9323-404F13460D5F}"/>
              </a:ext>
            </a:extLst>
          </p:cNvPr>
          <p:cNvGrpSpPr/>
          <p:nvPr/>
        </p:nvGrpSpPr>
        <p:grpSpPr>
          <a:xfrm>
            <a:off x="1512526" y="764431"/>
            <a:ext cx="10083314" cy="5329138"/>
            <a:chOff x="477794" y="596723"/>
            <a:chExt cx="11084922" cy="5960192"/>
          </a:xfrm>
        </p:grpSpPr>
        <p:pic>
          <p:nvPicPr>
            <p:cNvPr id="3" name="Picture 2">
              <a:extLst>
                <a:ext uri="{FF2B5EF4-FFF2-40B4-BE49-F238E27FC236}">
                  <a16:creationId xmlns:a16="http://schemas.microsoft.com/office/drawing/2014/main" id="{CEB1FB62-548A-4EB1-96E9-DFFDCCE08E9B}"/>
                </a:ext>
              </a:extLst>
            </p:cNvPr>
            <p:cNvPicPr>
              <a:picLocks noChangeAspect="1"/>
            </p:cNvPicPr>
            <p:nvPr/>
          </p:nvPicPr>
          <p:blipFill>
            <a:blip r:embed="rId3"/>
            <a:stretch>
              <a:fillRect/>
            </a:stretch>
          </p:blipFill>
          <p:spPr>
            <a:xfrm>
              <a:off x="477794" y="596723"/>
              <a:ext cx="11084922" cy="5960192"/>
            </a:xfrm>
            <a:prstGeom prst="rect">
              <a:avLst/>
            </a:prstGeom>
          </p:spPr>
        </p:pic>
        <p:sp>
          <p:nvSpPr>
            <p:cNvPr id="9" name="TextBox 8">
              <a:extLst>
                <a:ext uri="{FF2B5EF4-FFF2-40B4-BE49-F238E27FC236}">
                  <a16:creationId xmlns:a16="http://schemas.microsoft.com/office/drawing/2014/main" id="{6407BD4A-D993-47A0-BA8D-F3D9CEF43821}"/>
                </a:ext>
              </a:extLst>
            </p:cNvPr>
            <p:cNvSpPr txBox="1"/>
            <p:nvPr/>
          </p:nvSpPr>
          <p:spPr>
            <a:xfrm>
              <a:off x="3869390" y="633242"/>
              <a:ext cx="7614156" cy="361433"/>
            </a:xfrm>
            <a:prstGeom prst="rect">
              <a:avLst/>
            </a:prstGeom>
            <a:solidFill>
              <a:srgbClr val="D60093"/>
            </a:solidFill>
            <a:ln>
              <a:solidFill>
                <a:srgbClr val="D60093"/>
              </a:solidFill>
            </a:ln>
          </p:spPr>
          <p:txBody>
            <a:bodyPr wrap="square" rtlCol="0">
              <a:spAutoFit/>
            </a:bodyPr>
            <a:lstStyle/>
            <a:p>
              <a:r>
                <a:rPr lang="en-NZ" sz="1500" b="1">
                  <a:solidFill>
                    <a:schemeClr val="bg1"/>
                  </a:solidFill>
                </a:rPr>
                <a:t>HPV primary screening </a:t>
              </a:r>
              <a:r>
                <a:rPr lang="en-NZ" sz="1500">
                  <a:solidFill>
                    <a:schemeClr val="bg1"/>
                  </a:solidFill>
                </a:rPr>
                <a:t>can detect HPV even BEFORE cell changes occur</a:t>
              </a:r>
            </a:p>
          </p:txBody>
        </p:sp>
        <p:sp>
          <p:nvSpPr>
            <p:cNvPr id="10" name="TextBox 9">
              <a:extLst>
                <a:ext uri="{FF2B5EF4-FFF2-40B4-BE49-F238E27FC236}">
                  <a16:creationId xmlns:a16="http://schemas.microsoft.com/office/drawing/2014/main" id="{073526F7-8924-47BA-978E-85C35434AF93}"/>
                </a:ext>
              </a:extLst>
            </p:cNvPr>
            <p:cNvSpPr txBox="1"/>
            <p:nvPr/>
          </p:nvSpPr>
          <p:spPr>
            <a:xfrm>
              <a:off x="6020254" y="1162156"/>
              <a:ext cx="5463291" cy="361433"/>
            </a:xfrm>
            <a:prstGeom prst="rect">
              <a:avLst/>
            </a:prstGeom>
            <a:solidFill>
              <a:srgbClr val="39058D"/>
            </a:solidFill>
            <a:ln>
              <a:solidFill>
                <a:srgbClr val="39068C"/>
              </a:solidFill>
            </a:ln>
          </p:spPr>
          <p:txBody>
            <a:bodyPr wrap="square" rIns="46800" rtlCol="0">
              <a:spAutoFit/>
            </a:bodyPr>
            <a:lstStyle/>
            <a:p>
              <a:r>
                <a:rPr lang="en-NZ" sz="1500" b="1">
                  <a:solidFill>
                    <a:schemeClr val="bg1"/>
                  </a:solidFill>
                </a:rPr>
                <a:t>Speculum test </a:t>
              </a:r>
              <a:r>
                <a:rPr lang="en-NZ" sz="1500">
                  <a:solidFill>
                    <a:schemeClr val="bg1"/>
                  </a:solidFill>
                </a:rPr>
                <a:t>detects cell changes AFTER they occur</a:t>
              </a:r>
            </a:p>
          </p:txBody>
        </p:sp>
      </p:grpSp>
      <p:sp>
        <p:nvSpPr>
          <p:cNvPr id="11" name="Footer Placeholder 3">
            <a:extLst>
              <a:ext uri="{FF2B5EF4-FFF2-40B4-BE49-F238E27FC236}">
                <a16:creationId xmlns:a16="http://schemas.microsoft.com/office/drawing/2014/main" id="{840A4783-2454-4FC1-9B80-0C08C31319E3}"/>
              </a:ext>
            </a:extLst>
          </p:cNvPr>
          <p:cNvSpPr>
            <a:spLocks noGrp="1"/>
          </p:cNvSpPr>
          <p:nvPr>
            <p:ph type="ftr" sz="quarter" idx="11"/>
          </p:nvPr>
        </p:nvSpPr>
        <p:spPr>
          <a:xfrm>
            <a:off x="1769979" y="6356351"/>
            <a:ext cx="5136063" cy="365125"/>
          </a:xfrm>
        </p:spPr>
        <p:txBody>
          <a:bodyPr/>
          <a:lstStyle/>
          <a:p>
            <a:r>
              <a:rPr lang="en-US"/>
              <a:t>HPV Primary Screening Project</a:t>
            </a:r>
          </a:p>
        </p:txBody>
      </p:sp>
      <p:sp>
        <p:nvSpPr>
          <p:cNvPr id="12" name="Slide Number Placeholder 3">
            <a:extLst>
              <a:ext uri="{FF2B5EF4-FFF2-40B4-BE49-F238E27FC236}">
                <a16:creationId xmlns:a16="http://schemas.microsoft.com/office/drawing/2014/main" id="{A420261D-877A-42DB-845A-B87E90DD06ED}"/>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19</a:t>
            </a:fld>
            <a:endParaRPr lang="en-US" sz="1200">
              <a:solidFill>
                <a:schemeClr val="bg1"/>
              </a:solidFill>
            </a:endParaRPr>
          </a:p>
        </p:txBody>
      </p:sp>
    </p:spTree>
    <p:extLst>
      <p:ext uri="{BB962C8B-B14F-4D97-AF65-F5344CB8AC3E}">
        <p14:creationId xmlns:p14="http://schemas.microsoft.com/office/powerpoint/2010/main" val="2154577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88FF1-395E-4DA2-8F90-19DFAE76B63B}"/>
              </a:ext>
            </a:extLst>
          </p:cNvPr>
          <p:cNvSpPr>
            <a:spLocks noGrp="1"/>
          </p:cNvSpPr>
          <p:nvPr>
            <p:ph type="title"/>
          </p:nvPr>
        </p:nvSpPr>
        <p:spPr>
          <a:xfrm>
            <a:off x="1769979" y="2611813"/>
            <a:ext cx="9307373" cy="715253"/>
          </a:xfrm>
        </p:spPr>
        <p:txBody>
          <a:bodyPr>
            <a:normAutofit fontScale="90000"/>
          </a:bodyPr>
          <a:lstStyle/>
          <a:p>
            <a:pPr algn="ctr"/>
            <a:br>
              <a:rPr lang="en-NZ" sz="4400" b="1">
                <a:latin typeface="Franklin Gothic Medium"/>
              </a:rPr>
            </a:br>
            <a:br>
              <a:rPr lang="en-NZ" sz="4400" b="1">
                <a:latin typeface="Franklin Gothic Medium"/>
              </a:rPr>
            </a:br>
            <a:br>
              <a:rPr lang="en-NZ" sz="4400" b="1">
                <a:latin typeface="Franklin Gothic Medium"/>
              </a:rPr>
            </a:br>
            <a:r>
              <a:rPr lang="en-NZ" sz="6000" b="1">
                <a:latin typeface="Franklin Gothic Medium" panose="020B0603020102020204" pitchFamily="34" charset="0"/>
              </a:rPr>
              <a:t>Road to Rollout </a:t>
            </a:r>
            <a:br>
              <a:rPr lang="en-NZ" sz="4400" b="1">
                <a:latin typeface="Franklin Gothic Medium"/>
              </a:rPr>
            </a:br>
            <a:br>
              <a:rPr lang="en-NZ" sz="6000" b="1">
                <a:latin typeface="Franklin Gothic Medium"/>
              </a:rPr>
            </a:br>
            <a:endParaRPr lang="en-NZ" sz="6000" b="1">
              <a:latin typeface="Franklin Gothic Medium" panose="020B0603020102020204" pitchFamily="34" charset="0"/>
            </a:endParaRPr>
          </a:p>
        </p:txBody>
      </p:sp>
      <p:sp>
        <p:nvSpPr>
          <p:cNvPr id="3" name="Footer Placeholder 2">
            <a:extLst>
              <a:ext uri="{FF2B5EF4-FFF2-40B4-BE49-F238E27FC236}">
                <a16:creationId xmlns:a16="http://schemas.microsoft.com/office/drawing/2014/main" id="{9C69DE14-0114-4C79-8D47-6614E617116A}"/>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ea"/>
                <a:cs typeface="+mn-cs"/>
              </a:rPr>
              <a:t>National Cervical Screening Programme </a:t>
            </a:r>
          </a:p>
        </p:txBody>
      </p:sp>
      <p:sp>
        <p:nvSpPr>
          <p:cNvPr id="4" name="Slide Number Placeholder 3">
            <a:extLst>
              <a:ext uri="{FF2B5EF4-FFF2-40B4-BE49-F238E27FC236}">
                <a16:creationId xmlns:a16="http://schemas.microsoft.com/office/drawing/2014/main" id="{2CE1C90B-0693-4518-9B76-009DD48EB23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9B2A3DE-D7C7-F247-B28D-74CB4DA19506}"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827753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 descr="Text, whiteboard&#10;&#10;Description automatically generated">
            <a:extLst>
              <a:ext uri="{FF2B5EF4-FFF2-40B4-BE49-F238E27FC236}">
                <a16:creationId xmlns:a16="http://schemas.microsoft.com/office/drawing/2014/main" id="{D50E053C-EFBB-DDEF-B17C-1018006036DE}"/>
              </a:ext>
            </a:extLst>
          </p:cNvPr>
          <p:cNvPicPr>
            <a:picLocks noChangeAspect="1"/>
          </p:cNvPicPr>
          <p:nvPr/>
        </p:nvPicPr>
        <p:blipFill>
          <a:blip r:embed="rId3"/>
          <a:stretch>
            <a:fillRect/>
          </a:stretch>
        </p:blipFill>
        <p:spPr>
          <a:xfrm>
            <a:off x="10049680" y="1465164"/>
            <a:ext cx="1868343" cy="2096590"/>
          </a:xfrm>
          <a:prstGeom prst="rect">
            <a:avLst/>
          </a:prstGeom>
        </p:spPr>
      </p:pic>
      <p:pic>
        <p:nvPicPr>
          <p:cNvPr id="8" name="Picture 5">
            <a:extLst>
              <a:ext uri="{FF2B5EF4-FFF2-40B4-BE49-F238E27FC236}">
                <a16:creationId xmlns:a16="http://schemas.microsoft.com/office/drawing/2014/main" id="{169BAC09-3E40-4A6B-8F8F-BADD3343E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7185" y="2503762"/>
            <a:ext cx="1216630" cy="9613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12E6F8-4ABD-4999-8EEA-2581395E41FA}"/>
              </a:ext>
            </a:extLst>
          </p:cNvPr>
          <p:cNvSpPr>
            <a:spLocks noGrp="1"/>
          </p:cNvSpPr>
          <p:nvPr>
            <p:ph type="title"/>
          </p:nvPr>
        </p:nvSpPr>
        <p:spPr>
          <a:xfrm>
            <a:off x="1769979" y="759047"/>
            <a:ext cx="9812421" cy="715253"/>
          </a:xfrm>
        </p:spPr>
        <p:txBody>
          <a:bodyPr>
            <a:noAutofit/>
          </a:bodyPr>
          <a:lstStyle/>
          <a:p>
            <a:pPr defTabSz="914400">
              <a:lnSpc>
                <a:spcPct val="90000"/>
              </a:lnSpc>
              <a:spcBef>
                <a:spcPts val="1000"/>
              </a:spcBef>
              <a:defRPr/>
            </a:pPr>
            <a:r>
              <a:rPr lang="en-NZ">
                <a:cs typeface="Arial"/>
              </a:rPr>
              <a:t>Empowering with choice</a:t>
            </a:r>
          </a:p>
        </p:txBody>
      </p:sp>
      <p:sp>
        <p:nvSpPr>
          <p:cNvPr id="3" name="Content Placeholder 2">
            <a:extLst>
              <a:ext uri="{FF2B5EF4-FFF2-40B4-BE49-F238E27FC236}">
                <a16:creationId xmlns:a16="http://schemas.microsoft.com/office/drawing/2014/main" id="{0DCF2D9E-FBDC-4C55-A86E-F627D010525C}"/>
              </a:ext>
            </a:extLst>
          </p:cNvPr>
          <p:cNvSpPr>
            <a:spLocks noGrp="1"/>
          </p:cNvSpPr>
          <p:nvPr>
            <p:ph idx="1"/>
          </p:nvPr>
        </p:nvSpPr>
        <p:spPr>
          <a:xfrm>
            <a:off x="1822142" y="1574678"/>
            <a:ext cx="7669728" cy="4352466"/>
          </a:xfrm>
        </p:spPr>
        <p:txBody>
          <a:bodyPr vert="horz" lIns="91440" tIns="45720" rIns="91440" bIns="45720" rtlCol="0" anchor="t">
            <a:noAutofit/>
          </a:bodyPr>
          <a:lstStyle/>
          <a:p>
            <a:pPr marL="0" indent="0">
              <a:lnSpc>
                <a:spcPct val="120000"/>
              </a:lnSpc>
              <a:spcBef>
                <a:spcPts val="0"/>
              </a:spcBef>
              <a:spcAft>
                <a:spcPts val="600"/>
              </a:spcAft>
              <a:buNone/>
            </a:pPr>
            <a:r>
              <a:rPr lang="en-NZ" sz="2000">
                <a:latin typeface="Calibri"/>
                <a:cs typeface="Calibri"/>
              </a:rPr>
              <a:t>Self-testing is not the only option available from July 2023.</a:t>
            </a:r>
          </a:p>
          <a:p>
            <a:pPr marL="0" indent="0">
              <a:lnSpc>
                <a:spcPct val="120000"/>
              </a:lnSpc>
              <a:buNone/>
            </a:pPr>
            <a:r>
              <a:rPr lang="en-NZ" sz="2000" b="1">
                <a:latin typeface="Calibri"/>
                <a:cs typeface="Calibri"/>
              </a:rPr>
              <a:t>Participants have choices:</a:t>
            </a:r>
          </a:p>
          <a:p>
            <a:pPr marL="0" indent="0">
              <a:spcBef>
                <a:spcPts val="0"/>
              </a:spcBef>
              <a:buNone/>
            </a:pPr>
            <a:endParaRPr lang="en-NZ" sz="800">
              <a:latin typeface="Calibri" panose="020F0502020204030204" pitchFamily="34" charset="0"/>
              <a:cs typeface="Calibri" panose="020F0502020204030204" pitchFamily="34" charset="0"/>
            </a:endParaRPr>
          </a:p>
          <a:p>
            <a:pPr marL="536575" indent="-360045" defTabSz="914400">
              <a:lnSpc>
                <a:spcPct val="120000"/>
              </a:lnSpc>
              <a:spcBef>
                <a:spcPts val="0"/>
              </a:spcBef>
              <a:spcAft>
                <a:spcPts val="600"/>
              </a:spcAft>
              <a:buClr>
                <a:srgbClr val="00AFB9"/>
              </a:buClr>
              <a:buFont typeface="Wingdings" panose="05000000000000000000" pitchFamily="2" charset="2"/>
              <a:buChar char="ü"/>
              <a:defRPr/>
            </a:pPr>
            <a:r>
              <a:rPr lang="en-NZ" sz="2000">
                <a:solidFill>
                  <a:srgbClr val="09050A"/>
                </a:solidFill>
                <a:latin typeface="Calibri"/>
                <a:cs typeface="Calibri"/>
              </a:rPr>
              <a:t>Choose to </a:t>
            </a:r>
            <a:r>
              <a:rPr lang="en-NZ" sz="2000" b="1">
                <a:solidFill>
                  <a:srgbClr val="00AFB9"/>
                </a:solidFill>
                <a:latin typeface="Calibri"/>
                <a:cs typeface="Calibri"/>
              </a:rPr>
              <a:t>self-test </a:t>
            </a:r>
            <a:r>
              <a:rPr lang="en-NZ" sz="2000">
                <a:latin typeface="Calibri"/>
                <a:cs typeface="Calibri"/>
              </a:rPr>
              <a:t>(vaginal swab), </a:t>
            </a:r>
            <a:r>
              <a:rPr lang="en-NZ" sz="2000">
                <a:solidFill>
                  <a:srgbClr val="09050A"/>
                </a:solidFill>
                <a:latin typeface="Calibri"/>
                <a:cs typeface="Calibri"/>
              </a:rPr>
              <a:t>in a location of their choice.</a:t>
            </a:r>
          </a:p>
          <a:p>
            <a:pPr marL="536575" indent="-360045" defTabSz="914400">
              <a:lnSpc>
                <a:spcPct val="120000"/>
              </a:lnSpc>
              <a:spcBef>
                <a:spcPts val="0"/>
              </a:spcBef>
              <a:spcAft>
                <a:spcPts val="600"/>
              </a:spcAft>
              <a:buClr>
                <a:srgbClr val="00AFB9"/>
              </a:buClr>
              <a:buFont typeface="Wingdings" panose="05000000000000000000" pitchFamily="2" charset="2"/>
              <a:buChar char="ü"/>
              <a:defRPr/>
            </a:pPr>
            <a:r>
              <a:rPr lang="en-NZ" sz="2000">
                <a:solidFill>
                  <a:srgbClr val="09050A"/>
                </a:solidFill>
                <a:latin typeface="Calibri"/>
                <a:cs typeface="Calibri"/>
              </a:rPr>
              <a:t>Opt for a </a:t>
            </a:r>
            <a:r>
              <a:rPr lang="en-NZ" sz="2000" b="1">
                <a:solidFill>
                  <a:srgbClr val="00AFB9"/>
                </a:solidFill>
                <a:latin typeface="Calibri"/>
                <a:cs typeface="Calibri"/>
              </a:rPr>
              <a:t>clinician</a:t>
            </a:r>
            <a:r>
              <a:rPr lang="en-NZ" sz="2000">
                <a:solidFill>
                  <a:srgbClr val="09050A"/>
                </a:solidFill>
                <a:latin typeface="Calibri"/>
                <a:cs typeface="Calibri"/>
              </a:rPr>
              <a:t> to assist with taking the HPV swab test.</a:t>
            </a:r>
            <a:endParaRPr lang="en-NZ">
              <a:cs typeface="Arial"/>
            </a:endParaRPr>
          </a:p>
          <a:p>
            <a:pPr marL="536575" indent="-360045" defTabSz="914400">
              <a:lnSpc>
                <a:spcPct val="120000"/>
              </a:lnSpc>
              <a:spcAft>
                <a:spcPts val="600"/>
              </a:spcAft>
              <a:buClr>
                <a:srgbClr val="00AFB9"/>
              </a:buClr>
              <a:buFont typeface="Wingdings" panose="05000000000000000000" pitchFamily="2" charset="2"/>
              <a:buChar char="ü"/>
              <a:defRPr/>
            </a:pPr>
            <a:r>
              <a:rPr lang="en-NZ" sz="2000">
                <a:solidFill>
                  <a:srgbClr val="09050A"/>
                </a:solidFill>
                <a:latin typeface="Calibri"/>
                <a:cs typeface="Calibri"/>
              </a:rPr>
              <a:t>Choose for the clinician to take an </a:t>
            </a:r>
            <a:r>
              <a:rPr lang="en-NZ" sz="2000" b="1">
                <a:solidFill>
                  <a:srgbClr val="00AFB9"/>
                </a:solidFill>
                <a:latin typeface="Calibri"/>
                <a:cs typeface="Calibri"/>
              </a:rPr>
              <a:t>LBC sample</a:t>
            </a:r>
            <a:r>
              <a:rPr lang="en-NZ" sz="2000">
                <a:solidFill>
                  <a:srgbClr val="09050A"/>
                </a:solidFill>
                <a:latin typeface="Calibri"/>
                <a:cs typeface="Calibri"/>
              </a:rPr>
              <a:t> (previously known as a smear) which will be tested for HPV and if the virus is detected, will be tested for cytology.</a:t>
            </a:r>
            <a:br>
              <a:rPr lang="en-NZ" sz="2400">
                <a:latin typeface="Calibri" panose="020F0502020204030204" pitchFamily="34" charset="0"/>
                <a:cs typeface="Calibri" panose="020F0502020204030204" pitchFamily="34" charset="0"/>
              </a:rPr>
            </a:br>
            <a:br>
              <a:rPr lang="en-NZ" sz="2400">
                <a:latin typeface="Calibri" panose="020F0502020204030204" pitchFamily="34" charset="0"/>
                <a:cs typeface="Calibri" panose="020F0502020204030204" pitchFamily="34" charset="0"/>
              </a:rPr>
            </a:br>
            <a:r>
              <a:rPr lang="en-NZ" sz="2400">
                <a:latin typeface="Calibri"/>
                <a:cs typeface="Calibri"/>
              </a:rPr>
              <a:t> </a:t>
            </a:r>
            <a:br>
              <a:rPr lang="en-NZ" sz="2400">
                <a:latin typeface="Calibri" panose="020F0502020204030204" pitchFamily="34" charset="0"/>
                <a:cs typeface="Calibri" panose="020F0502020204030204" pitchFamily="34" charset="0"/>
              </a:rPr>
            </a:br>
            <a:endParaRPr lang="en-NZ" sz="240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C8D81978-C246-458A-8BF5-3BB643608E9D}"/>
              </a:ext>
            </a:extLst>
          </p:cNvPr>
          <p:cNvSpPr>
            <a:spLocks noGrp="1"/>
          </p:cNvSpPr>
          <p:nvPr>
            <p:ph type="ftr" sz="quarter" idx="11"/>
          </p:nvPr>
        </p:nvSpPr>
        <p:spPr/>
        <p:txBody>
          <a:bodyPr/>
          <a:lstStyle/>
          <a:p>
            <a:r>
              <a:rPr lang="en-US"/>
              <a:t>HPV Primary Screening Project</a:t>
            </a:r>
          </a:p>
        </p:txBody>
      </p:sp>
      <p:sp>
        <p:nvSpPr>
          <p:cNvPr id="9" name="TextBox 8">
            <a:extLst>
              <a:ext uri="{FF2B5EF4-FFF2-40B4-BE49-F238E27FC236}">
                <a16:creationId xmlns:a16="http://schemas.microsoft.com/office/drawing/2014/main" id="{40A6FFC3-8201-416C-ABE1-12D2EF6461C6}"/>
              </a:ext>
            </a:extLst>
          </p:cNvPr>
          <p:cNvSpPr txBox="1"/>
          <p:nvPr/>
        </p:nvSpPr>
        <p:spPr>
          <a:xfrm>
            <a:off x="4932442" y="5025762"/>
            <a:ext cx="6589889" cy="969776"/>
          </a:xfrm>
          <a:prstGeom prst="rect">
            <a:avLst/>
          </a:prstGeom>
          <a:solidFill>
            <a:schemeClr val="accent4">
              <a:lumMod val="20000"/>
              <a:lumOff val="80000"/>
            </a:schemeClr>
          </a:solidFill>
        </p:spPr>
        <p:txBody>
          <a:bodyPr wrap="square" lIns="252000" tIns="144000" rIns="108000" bIns="180000" anchor="t">
            <a:spAutoFit/>
          </a:bodyPr>
          <a:lstStyle>
            <a:defPPr>
              <a:defRPr lang="en-US"/>
            </a:defPPr>
            <a:lvl1pPr marR="0" lvl="0" indent="0" defTabSz="914400" fontAlgn="auto">
              <a:lnSpc>
                <a:spcPct val="120000"/>
              </a:lnSpc>
              <a:spcBef>
                <a:spcPts val="0"/>
              </a:spcBef>
              <a:spcAft>
                <a:spcPts val="600"/>
              </a:spcAft>
              <a:buClrTx/>
              <a:buSzTx/>
              <a:buFontTx/>
              <a:buNone/>
              <a:tabLst/>
              <a:defRPr kumimoji="0" b="0" i="0" u="none" strike="noStrike" kern="0" cap="none" spc="0" normalizeH="0" baseline="0">
                <a:ln>
                  <a:noFill/>
                </a:ln>
                <a:solidFill>
                  <a:schemeClr val="accent4"/>
                </a:solidFill>
                <a:effectLst/>
                <a:uLnTx/>
                <a:uFillTx/>
                <a:latin typeface="Calibre"/>
                <a:cs typeface="Calibri" panose="020F0502020204030204" pitchFamily="34" charset="0"/>
              </a:defRPr>
            </a:lvl1pPr>
          </a:lstStyle>
          <a:p>
            <a:r>
              <a:rPr lang="en-NZ">
                <a:cs typeface="Calibri"/>
              </a:rPr>
              <a:t>Participants need to be reassured that a self-test is just as effective as a clinician-taken sample at detecting the presence of HPV.</a:t>
            </a:r>
            <a:endParaRPr lang="en-NZ"/>
          </a:p>
        </p:txBody>
      </p:sp>
      <p:pic>
        <p:nvPicPr>
          <p:cNvPr id="10" name="Graphic 9" descr="Chat outline">
            <a:extLst>
              <a:ext uri="{FF2B5EF4-FFF2-40B4-BE49-F238E27FC236}">
                <a16:creationId xmlns:a16="http://schemas.microsoft.com/office/drawing/2014/main" id="{E03FF215-0995-4EB7-B9CE-9269354ADC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21617" y="4900322"/>
            <a:ext cx="914400" cy="914400"/>
          </a:xfrm>
          <a:prstGeom prst="rect">
            <a:avLst/>
          </a:prstGeom>
        </p:spPr>
      </p:pic>
      <p:sp>
        <p:nvSpPr>
          <p:cNvPr id="11" name="Title 1">
            <a:extLst>
              <a:ext uri="{FF2B5EF4-FFF2-40B4-BE49-F238E27FC236}">
                <a16:creationId xmlns:a16="http://schemas.microsoft.com/office/drawing/2014/main" id="{21F317AC-BE42-4155-8F43-08644B755AFB}"/>
              </a:ext>
            </a:extLst>
          </p:cNvPr>
          <p:cNvSpPr txBox="1">
            <a:spLocks/>
          </p:cNvSpPr>
          <p:nvPr/>
        </p:nvSpPr>
        <p:spPr>
          <a:xfrm>
            <a:off x="5122779" y="6107550"/>
            <a:ext cx="6459621" cy="409493"/>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0" i="0" kern="800">
                <a:solidFill>
                  <a:srgbClr val="602A7E"/>
                </a:solidFill>
                <a:latin typeface="+mj-lt"/>
                <a:ea typeface="+mj-ea"/>
                <a:cs typeface="+mj-cs"/>
              </a:defRPr>
            </a:lvl1pPr>
          </a:lstStyle>
          <a:p>
            <a:pPr>
              <a:defRPr/>
            </a:pPr>
            <a:r>
              <a:rPr lang="en-US" sz="1050" i="1" kern="1200">
                <a:solidFill>
                  <a:schemeClr val="tx1"/>
                </a:solidFill>
                <a:latin typeface="Calibri" panose="020F0502020204030204" pitchFamily="34" charset="0"/>
                <a:cs typeface="Calibri" panose="020F0502020204030204" pitchFamily="34" charset="0"/>
              </a:rPr>
              <a:t>Detecting cervical precancer and reaching under-screened women by using HPV testing on self samples: updated </a:t>
            </a:r>
            <a:r>
              <a:rPr lang="en-NZ" sz="1050" i="1" kern="1200">
                <a:solidFill>
                  <a:schemeClr val="tx1"/>
                </a:solidFill>
                <a:latin typeface="Calibri" panose="020F0502020204030204" pitchFamily="34" charset="0"/>
                <a:cs typeface="Calibri" panose="020F0502020204030204" pitchFamily="34" charset="0"/>
              </a:rPr>
              <a:t>meta-analyses Marc Arbyn et al. BMJ 2018;363:k4823 | doi: 10.1136/bmj.k4823</a:t>
            </a:r>
          </a:p>
        </p:txBody>
      </p:sp>
      <p:pic>
        <p:nvPicPr>
          <p:cNvPr id="12" name="Picture 2">
            <a:extLst>
              <a:ext uri="{FF2B5EF4-FFF2-40B4-BE49-F238E27FC236}">
                <a16:creationId xmlns:a16="http://schemas.microsoft.com/office/drawing/2014/main" id="{A8E06E30-68AE-4702-B385-B800E814A4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8358" y="3574137"/>
            <a:ext cx="1445357" cy="1314627"/>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3">
            <a:extLst>
              <a:ext uri="{FF2B5EF4-FFF2-40B4-BE49-F238E27FC236}">
                <a16:creationId xmlns:a16="http://schemas.microsoft.com/office/drawing/2014/main" id="{2CCD6BD6-4288-4175-A741-0ADB7BDA3E57}"/>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20</a:t>
            </a:fld>
            <a:endParaRPr lang="en-US" sz="1200">
              <a:solidFill>
                <a:schemeClr val="bg1"/>
              </a:solidFill>
            </a:endParaRPr>
          </a:p>
        </p:txBody>
      </p:sp>
    </p:spTree>
    <p:extLst>
      <p:ext uri="{BB962C8B-B14F-4D97-AF65-F5344CB8AC3E}">
        <p14:creationId xmlns:p14="http://schemas.microsoft.com/office/powerpoint/2010/main" val="145516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DD2BA-71D3-46F9-8E9F-84515A81C40B}"/>
              </a:ext>
            </a:extLst>
          </p:cNvPr>
          <p:cNvSpPr>
            <a:spLocks noGrp="1"/>
          </p:cNvSpPr>
          <p:nvPr>
            <p:ph type="title"/>
          </p:nvPr>
        </p:nvSpPr>
        <p:spPr/>
        <p:txBody>
          <a:bodyPr>
            <a:normAutofit/>
          </a:bodyPr>
          <a:lstStyle/>
          <a:p>
            <a:pPr defTabSz="914400">
              <a:lnSpc>
                <a:spcPct val="90000"/>
              </a:lnSpc>
              <a:spcBef>
                <a:spcPts val="1000"/>
              </a:spcBef>
              <a:defRPr/>
            </a:pPr>
            <a:r>
              <a:rPr lang="en-NZ">
                <a:cs typeface="Arial"/>
              </a:rPr>
              <a:t>Explaining the HPV self-test</a:t>
            </a:r>
          </a:p>
        </p:txBody>
      </p:sp>
      <p:sp>
        <p:nvSpPr>
          <p:cNvPr id="4" name="Footer Placeholder 3">
            <a:extLst>
              <a:ext uri="{FF2B5EF4-FFF2-40B4-BE49-F238E27FC236}">
                <a16:creationId xmlns:a16="http://schemas.microsoft.com/office/drawing/2014/main" id="{589C148E-245D-4B2C-8914-AEA08FF07699}"/>
              </a:ext>
            </a:extLst>
          </p:cNvPr>
          <p:cNvSpPr>
            <a:spLocks noGrp="1"/>
          </p:cNvSpPr>
          <p:nvPr>
            <p:ph type="ftr" sz="quarter" idx="11"/>
          </p:nvPr>
        </p:nvSpPr>
        <p:spPr/>
        <p:txBody>
          <a:bodyPr/>
          <a:lstStyle/>
          <a:p>
            <a:r>
              <a:rPr lang="en-US"/>
              <a:t>HPV Primary Screening Project</a:t>
            </a:r>
          </a:p>
        </p:txBody>
      </p:sp>
      <p:sp>
        <p:nvSpPr>
          <p:cNvPr id="9" name="TextBox 8">
            <a:extLst>
              <a:ext uri="{FF2B5EF4-FFF2-40B4-BE49-F238E27FC236}">
                <a16:creationId xmlns:a16="http://schemas.microsoft.com/office/drawing/2014/main" id="{66C0E747-6D92-4205-895F-430219C5D4B1}"/>
              </a:ext>
            </a:extLst>
          </p:cNvPr>
          <p:cNvSpPr txBox="1"/>
          <p:nvPr/>
        </p:nvSpPr>
        <p:spPr>
          <a:xfrm>
            <a:off x="1769979" y="1549966"/>
            <a:ext cx="9888380" cy="2883866"/>
          </a:xfrm>
          <a:prstGeom prst="rect">
            <a:avLst/>
          </a:prstGeom>
          <a:noFill/>
        </p:spPr>
        <p:txBody>
          <a:bodyPr wrap="square" lIns="91440" tIns="45720" rIns="91440" bIns="45720" anchor="t">
            <a:spAutoFit/>
          </a:bodyPr>
          <a:lstStyle/>
          <a:p>
            <a:pPr marL="285750" indent="-285750" defTabSz="914400">
              <a:lnSpc>
                <a:spcPct val="120000"/>
              </a:lnSpc>
              <a:spcAft>
                <a:spcPts val="600"/>
              </a:spcAft>
              <a:buClr>
                <a:srgbClr val="00AFB9"/>
              </a:buClr>
              <a:buFont typeface="Arial" panose="020B0604020202020204" pitchFamily="34" charset="0"/>
              <a:buChar char="•"/>
              <a:defRPr/>
            </a:pPr>
            <a:r>
              <a:rPr lang="en-NZ" sz="2000">
                <a:solidFill>
                  <a:srgbClr val="09050A"/>
                </a:solidFill>
                <a:latin typeface="Calibri"/>
                <a:cs typeface="Calibri"/>
              </a:rPr>
              <a:t>The test is a vaginal </a:t>
            </a:r>
            <a:r>
              <a:rPr lang="en-NZ" sz="2000" b="1">
                <a:solidFill>
                  <a:srgbClr val="09050A"/>
                </a:solidFill>
                <a:latin typeface="Calibri"/>
                <a:cs typeface="Calibri"/>
              </a:rPr>
              <a:t>swab</a:t>
            </a:r>
            <a:r>
              <a:rPr lang="en-NZ" sz="2000">
                <a:solidFill>
                  <a:srgbClr val="09050A"/>
                </a:solidFill>
                <a:latin typeface="Calibri"/>
                <a:cs typeface="Calibri"/>
              </a:rPr>
              <a:t>, so no need to find the cervix.</a:t>
            </a:r>
          </a:p>
          <a:p>
            <a:pPr marL="285750" indent="-285750" defTabSz="914400">
              <a:lnSpc>
                <a:spcPct val="120000"/>
              </a:lnSpc>
              <a:spcAft>
                <a:spcPts val="600"/>
              </a:spcAft>
              <a:buClr>
                <a:srgbClr val="00AFB9"/>
              </a:buClr>
              <a:buFont typeface="Arial" panose="020B0604020202020204" pitchFamily="34" charset="0"/>
              <a:buChar char="•"/>
              <a:defRPr/>
            </a:pPr>
            <a:r>
              <a:rPr lang="en-NZ" sz="2000">
                <a:solidFill>
                  <a:srgbClr val="09050A"/>
                </a:solidFill>
                <a:latin typeface="Calibri"/>
                <a:cs typeface="Calibri"/>
              </a:rPr>
              <a:t>The </a:t>
            </a:r>
            <a:r>
              <a:rPr lang="en-NZ" sz="2000" b="1">
                <a:solidFill>
                  <a:srgbClr val="09050A"/>
                </a:solidFill>
                <a:latin typeface="Calibri"/>
                <a:cs typeface="Calibri"/>
              </a:rPr>
              <a:t>participant may self-test in a location of their choice</a:t>
            </a:r>
            <a:r>
              <a:rPr lang="en-NZ" sz="2000">
                <a:solidFill>
                  <a:srgbClr val="09050A"/>
                </a:solidFill>
                <a:latin typeface="Calibri"/>
                <a:cs typeface="Calibri"/>
              </a:rPr>
              <a:t>, or opt for a clinician-taken sample.</a:t>
            </a:r>
          </a:p>
          <a:p>
            <a:pPr marL="285750" indent="-285750" defTabSz="914400">
              <a:lnSpc>
                <a:spcPct val="120000"/>
              </a:lnSpc>
              <a:spcAft>
                <a:spcPts val="600"/>
              </a:spcAft>
              <a:buClr>
                <a:srgbClr val="00AFB9"/>
              </a:buClr>
              <a:buFont typeface="Arial" panose="020B0604020202020204" pitchFamily="34" charset="0"/>
              <a:buChar char="•"/>
              <a:defRPr/>
            </a:pPr>
            <a:r>
              <a:rPr lang="en-NZ" sz="2000">
                <a:solidFill>
                  <a:srgbClr val="09050A"/>
                </a:solidFill>
                <a:latin typeface="Calibri"/>
                <a:cs typeface="Calibri"/>
              </a:rPr>
              <a:t>Self-testing requires </a:t>
            </a:r>
            <a:r>
              <a:rPr lang="en-NZ" sz="2000" b="1">
                <a:solidFill>
                  <a:srgbClr val="09050A"/>
                </a:solidFill>
                <a:latin typeface="Calibri"/>
                <a:cs typeface="Calibri"/>
              </a:rPr>
              <a:t>informed consent </a:t>
            </a:r>
            <a:r>
              <a:rPr lang="en-NZ" sz="2000">
                <a:solidFill>
                  <a:srgbClr val="09050A"/>
                </a:solidFill>
                <a:latin typeface="Calibri"/>
                <a:cs typeface="Calibri"/>
              </a:rPr>
              <a:t> with a </a:t>
            </a:r>
            <a:r>
              <a:rPr lang="en-NZ" sz="2000" b="1">
                <a:solidFill>
                  <a:srgbClr val="09050A"/>
                </a:solidFill>
                <a:latin typeface="Calibri"/>
                <a:cs typeface="Calibri"/>
              </a:rPr>
              <a:t>clinician taking responsibility</a:t>
            </a:r>
            <a:r>
              <a:rPr lang="en-NZ" sz="2000">
                <a:solidFill>
                  <a:srgbClr val="09050A"/>
                </a:solidFill>
                <a:latin typeface="Calibri"/>
                <a:cs typeface="Calibri"/>
              </a:rPr>
              <a:t> for following up the test results and arranging follow-up</a:t>
            </a:r>
            <a:r>
              <a:rPr lang="en-NZ" sz="2000" b="1">
                <a:solidFill>
                  <a:srgbClr val="09050A"/>
                </a:solidFill>
                <a:latin typeface="Calibri"/>
                <a:cs typeface="Calibri"/>
              </a:rPr>
              <a:t> </a:t>
            </a:r>
            <a:r>
              <a:rPr lang="en-NZ" sz="2000">
                <a:solidFill>
                  <a:srgbClr val="09050A"/>
                </a:solidFill>
                <a:latin typeface="Calibri"/>
                <a:cs typeface="Calibri"/>
              </a:rPr>
              <a:t>.</a:t>
            </a:r>
          </a:p>
          <a:p>
            <a:pPr marL="285750" indent="-285750" defTabSz="914400">
              <a:lnSpc>
                <a:spcPct val="120000"/>
              </a:lnSpc>
              <a:spcAft>
                <a:spcPts val="600"/>
              </a:spcAft>
              <a:buClr>
                <a:srgbClr val="00AFB9"/>
              </a:buClr>
              <a:buFont typeface="Arial" panose="020B0604020202020204" pitchFamily="34" charset="0"/>
              <a:buChar char="•"/>
              <a:defRPr/>
            </a:pPr>
            <a:r>
              <a:rPr lang="en-NZ" sz="2000">
                <a:solidFill>
                  <a:srgbClr val="09050A"/>
                </a:solidFill>
                <a:latin typeface="Calibri"/>
                <a:cs typeface="Calibri"/>
              </a:rPr>
              <a:t>The self-testing option has been proven to increase screening rates of under/never screened wāhine Māori.</a:t>
            </a:r>
          </a:p>
        </p:txBody>
      </p:sp>
      <p:pic>
        <p:nvPicPr>
          <p:cNvPr id="2050" name="Picture 2">
            <a:extLst>
              <a:ext uri="{FF2B5EF4-FFF2-40B4-BE49-F238E27FC236}">
                <a16:creationId xmlns:a16="http://schemas.microsoft.com/office/drawing/2014/main" id="{3DCEBE16-CD58-4441-989D-8FE1CC12C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819" y="4273827"/>
            <a:ext cx="4885965" cy="207840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E0D9497A-1A24-42CC-B63B-FDDB0A4B23C9}"/>
              </a:ext>
            </a:extLst>
          </p:cNvPr>
          <p:cNvSpPr txBox="1">
            <a:spLocks/>
          </p:cNvSpPr>
          <p:nvPr/>
        </p:nvSpPr>
        <p:spPr>
          <a:xfrm>
            <a:off x="0" y="6418053"/>
            <a:ext cx="1042416" cy="30342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21</a:t>
            </a:fld>
            <a:endParaRPr lang="en-US" sz="1200">
              <a:solidFill>
                <a:schemeClr val="bg1"/>
              </a:solidFill>
            </a:endParaRPr>
          </a:p>
        </p:txBody>
      </p:sp>
    </p:spTree>
    <p:extLst>
      <p:ext uri="{BB962C8B-B14F-4D97-AF65-F5344CB8AC3E}">
        <p14:creationId xmlns:p14="http://schemas.microsoft.com/office/powerpoint/2010/main" val="3517324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AB163-A4FD-4CE2-8F9F-8507283A174B}"/>
              </a:ext>
            </a:extLst>
          </p:cNvPr>
          <p:cNvSpPr>
            <a:spLocks noGrp="1"/>
          </p:cNvSpPr>
          <p:nvPr>
            <p:ph type="title"/>
          </p:nvPr>
        </p:nvSpPr>
        <p:spPr/>
        <p:txBody>
          <a:bodyPr>
            <a:normAutofit/>
          </a:bodyPr>
          <a:lstStyle/>
          <a:p>
            <a:pPr defTabSz="914400">
              <a:lnSpc>
                <a:spcPct val="90000"/>
              </a:lnSpc>
              <a:spcBef>
                <a:spcPts val="1000"/>
              </a:spcBef>
              <a:defRPr/>
            </a:pPr>
            <a:r>
              <a:rPr lang="en-NZ">
                <a:cs typeface="Arial"/>
              </a:rPr>
              <a:t>The HPV self-test is not adequate for:</a:t>
            </a:r>
          </a:p>
        </p:txBody>
      </p:sp>
      <p:sp>
        <p:nvSpPr>
          <p:cNvPr id="3" name="Content Placeholder 2">
            <a:extLst>
              <a:ext uri="{FF2B5EF4-FFF2-40B4-BE49-F238E27FC236}">
                <a16:creationId xmlns:a16="http://schemas.microsoft.com/office/drawing/2014/main" id="{4F0C8D0C-8DF1-4135-A347-78E29F68EEFA}"/>
              </a:ext>
            </a:extLst>
          </p:cNvPr>
          <p:cNvSpPr>
            <a:spLocks noGrp="1"/>
          </p:cNvSpPr>
          <p:nvPr>
            <p:ph idx="1"/>
          </p:nvPr>
        </p:nvSpPr>
        <p:spPr>
          <a:xfrm>
            <a:off x="1769979" y="1591483"/>
            <a:ext cx="9812421" cy="4352466"/>
          </a:xfrm>
        </p:spPr>
        <p:txBody>
          <a:bodyPr/>
          <a:lstStyle/>
          <a:p>
            <a:pPr>
              <a:buClr>
                <a:srgbClr val="4BACC6"/>
              </a:buClr>
              <a:buFont typeface="Arial" panose="020B0604020202020204" pitchFamily="34" charset="0"/>
              <a:buChar char="•"/>
              <a:defRPr/>
            </a:pPr>
            <a:r>
              <a:rPr lang="en-NZ" sz="2000">
                <a:latin typeface="Calibri"/>
                <a:cs typeface="Calibri"/>
              </a:rPr>
              <a:t>Anyone with </a:t>
            </a:r>
            <a:r>
              <a:rPr lang="en-NZ" sz="2000" b="1">
                <a:latin typeface="Calibri"/>
                <a:cs typeface="Calibri"/>
              </a:rPr>
              <a:t>symptoms</a:t>
            </a:r>
            <a:r>
              <a:rPr lang="en-NZ" sz="2000">
                <a:latin typeface="Calibri"/>
                <a:cs typeface="Calibri"/>
              </a:rPr>
              <a:t>:</a:t>
            </a:r>
          </a:p>
          <a:p>
            <a:pPr lvl="1" defTabSz="914400">
              <a:lnSpc>
                <a:spcPct val="120000"/>
              </a:lnSpc>
              <a:buClr>
                <a:srgbClr val="00AFB9"/>
              </a:buClr>
              <a:buSzPct val="90000"/>
              <a:buFont typeface="Wingdings" panose="05000000000000000000" pitchFamily="2" charset="2"/>
              <a:buChar char="§"/>
              <a:defRPr/>
            </a:pPr>
            <a:r>
              <a:rPr lang="en-NZ" sz="1800">
                <a:latin typeface="Calibri"/>
                <a:cs typeface="Calibri"/>
              </a:rPr>
              <a:t>bleeding (after sex, after menopause, in between periods)  </a:t>
            </a:r>
          </a:p>
          <a:p>
            <a:pPr lvl="1" defTabSz="914400">
              <a:lnSpc>
                <a:spcPct val="120000"/>
              </a:lnSpc>
              <a:buClr>
                <a:srgbClr val="00AFB9"/>
              </a:buClr>
              <a:buSzPct val="90000"/>
              <a:buFont typeface="Wingdings" panose="05000000000000000000" pitchFamily="2" charset="2"/>
              <a:buChar char="§"/>
              <a:defRPr/>
            </a:pPr>
            <a:r>
              <a:rPr lang="en-NZ" sz="1800">
                <a:latin typeface="Calibri"/>
                <a:cs typeface="Calibri"/>
              </a:rPr>
              <a:t>abnormal discharge </a:t>
            </a:r>
          </a:p>
          <a:p>
            <a:pPr lvl="1" defTabSz="914400">
              <a:lnSpc>
                <a:spcPct val="120000"/>
              </a:lnSpc>
              <a:buClr>
                <a:srgbClr val="00AFB9"/>
              </a:buClr>
              <a:buSzPct val="90000"/>
              <a:buFont typeface="Wingdings" panose="05000000000000000000" pitchFamily="2" charset="2"/>
              <a:buChar char="§"/>
              <a:defRPr/>
            </a:pPr>
            <a:r>
              <a:rPr lang="en-NZ" sz="1800">
                <a:latin typeface="Calibri"/>
                <a:cs typeface="Calibri"/>
              </a:rPr>
              <a:t>pain with sex  </a:t>
            </a:r>
          </a:p>
          <a:p>
            <a:pPr lvl="1" defTabSz="914400">
              <a:lnSpc>
                <a:spcPct val="120000"/>
              </a:lnSpc>
              <a:spcAft>
                <a:spcPts val="600"/>
              </a:spcAft>
              <a:buClr>
                <a:srgbClr val="00AFB9"/>
              </a:buClr>
              <a:buSzPct val="90000"/>
              <a:buFont typeface="Wingdings" panose="05000000000000000000" pitchFamily="2" charset="2"/>
              <a:buChar char="§"/>
              <a:defRPr/>
            </a:pPr>
            <a:r>
              <a:rPr lang="en-NZ" sz="1800">
                <a:latin typeface="Calibri"/>
                <a:cs typeface="Calibri"/>
              </a:rPr>
              <a:t>pelvic pain.</a:t>
            </a:r>
          </a:p>
          <a:p>
            <a:pPr>
              <a:spcAft>
                <a:spcPts val="600"/>
              </a:spcAft>
              <a:buClr>
                <a:srgbClr val="4BACC6"/>
              </a:buClr>
              <a:buFont typeface="Arial" panose="020B0604020202020204" pitchFamily="34" charset="0"/>
              <a:buChar char="•"/>
              <a:defRPr/>
            </a:pPr>
            <a:r>
              <a:rPr lang="en-NZ" altLang="en-US" sz="2000">
                <a:latin typeface="Calibri"/>
                <a:cs typeface="Calibri"/>
              </a:rPr>
              <a:t>Anyone needing a </a:t>
            </a:r>
            <a:r>
              <a:rPr lang="en-NZ" altLang="en-US" sz="2000" b="1">
                <a:latin typeface="Calibri"/>
                <a:cs typeface="Calibri"/>
              </a:rPr>
              <a:t>Test of Cure </a:t>
            </a:r>
            <a:r>
              <a:rPr lang="en-NZ" altLang="en-US" sz="2000">
                <a:latin typeface="Calibri"/>
                <a:cs typeface="Calibri"/>
              </a:rPr>
              <a:t>(TOC) after a high grade abnormality. </a:t>
            </a:r>
          </a:p>
          <a:p>
            <a:pPr>
              <a:spcAft>
                <a:spcPts val="600"/>
              </a:spcAft>
              <a:buClr>
                <a:srgbClr val="4BACC6"/>
              </a:buClr>
              <a:buFont typeface="Arial" panose="020B0604020202020204" pitchFamily="34" charset="0"/>
              <a:buChar char="•"/>
              <a:defRPr/>
            </a:pPr>
            <a:endParaRPr lang="en-NZ" altLang="en-US" sz="2000" kern="0">
              <a:highlight>
                <a:srgbClr val="FFFF00"/>
              </a:highlight>
              <a:latin typeface="Calibri"/>
              <a:cs typeface="Calibri"/>
            </a:endParaRPr>
          </a:p>
          <a:p>
            <a:pPr marL="0" indent="0">
              <a:spcAft>
                <a:spcPts val="600"/>
              </a:spcAft>
              <a:buClr>
                <a:srgbClr val="4BACC6"/>
              </a:buClr>
              <a:buNone/>
              <a:defRPr/>
            </a:pPr>
            <a:endParaRPr lang="en-NZ" altLang="en-US" sz="2800" kern="0">
              <a:highlight>
                <a:srgbClr val="FFFF00"/>
              </a:highlight>
              <a:latin typeface="Calibri"/>
              <a:cs typeface="Calibri"/>
            </a:endParaRPr>
          </a:p>
        </p:txBody>
      </p:sp>
      <p:sp>
        <p:nvSpPr>
          <p:cNvPr id="4" name="Footer Placeholder 3">
            <a:extLst>
              <a:ext uri="{FF2B5EF4-FFF2-40B4-BE49-F238E27FC236}">
                <a16:creationId xmlns:a16="http://schemas.microsoft.com/office/drawing/2014/main" id="{0CEF417A-5BA0-4528-B94A-E9E8E04B17A9}"/>
              </a:ext>
            </a:extLst>
          </p:cNvPr>
          <p:cNvSpPr>
            <a:spLocks noGrp="1"/>
          </p:cNvSpPr>
          <p:nvPr>
            <p:ph type="ftr" sz="quarter" idx="11"/>
          </p:nvPr>
        </p:nvSpPr>
        <p:spPr/>
        <p:txBody>
          <a:bodyPr/>
          <a:lstStyle/>
          <a:p>
            <a:r>
              <a:rPr lang="en-US"/>
              <a:t>HPV Primary Screening Project</a:t>
            </a:r>
          </a:p>
        </p:txBody>
      </p:sp>
      <p:sp>
        <p:nvSpPr>
          <p:cNvPr id="5" name="Slide Number Placeholder 3">
            <a:extLst>
              <a:ext uri="{FF2B5EF4-FFF2-40B4-BE49-F238E27FC236}">
                <a16:creationId xmlns:a16="http://schemas.microsoft.com/office/drawing/2014/main" id="{218A49C8-113A-4F29-BE70-C03DFC702B45}"/>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22</a:t>
            </a:fld>
            <a:endParaRPr lang="en-US" sz="1200">
              <a:solidFill>
                <a:schemeClr val="bg1"/>
              </a:solidFill>
            </a:endParaRPr>
          </a:p>
        </p:txBody>
      </p:sp>
      <p:sp>
        <p:nvSpPr>
          <p:cNvPr id="6" name="TextBox 5">
            <a:extLst>
              <a:ext uri="{FF2B5EF4-FFF2-40B4-BE49-F238E27FC236}">
                <a16:creationId xmlns:a16="http://schemas.microsoft.com/office/drawing/2014/main" id="{FE9F7508-14CE-4DCE-ADB9-7BB887417D82}"/>
              </a:ext>
            </a:extLst>
          </p:cNvPr>
          <p:cNvSpPr txBox="1"/>
          <p:nvPr/>
        </p:nvSpPr>
        <p:spPr>
          <a:xfrm>
            <a:off x="4692326" y="5025762"/>
            <a:ext cx="6830005" cy="969776"/>
          </a:xfrm>
          <a:prstGeom prst="rect">
            <a:avLst/>
          </a:prstGeom>
          <a:solidFill>
            <a:schemeClr val="accent4">
              <a:lumMod val="20000"/>
              <a:lumOff val="80000"/>
            </a:schemeClr>
          </a:solidFill>
        </p:spPr>
        <p:txBody>
          <a:bodyPr wrap="square" lIns="252000" tIns="144000" rIns="108000" bIns="180000" anchor="t">
            <a:spAutoFit/>
          </a:bodyPr>
          <a:lstStyle>
            <a:defPPr>
              <a:defRPr lang="en-US"/>
            </a:defPPr>
            <a:lvl1pPr marR="0" lvl="0" indent="0" defTabSz="914400" fontAlgn="auto">
              <a:lnSpc>
                <a:spcPct val="120000"/>
              </a:lnSpc>
              <a:spcBef>
                <a:spcPts val="0"/>
              </a:spcBef>
              <a:spcAft>
                <a:spcPts val="600"/>
              </a:spcAft>
              <a:buClrTx/>
              <a:buSzTx/>
              <a:buFontTx/>
              <a:buNone/>
              <a:tabLst/>
              <a:defRPr kumimoji="0" b="0" i="0" u="none" strike="noStrike" kern="0" cap="none" spc="0" normalizeH="0" baseline="0">
                <a:ln>
                  <a:noFill/>
                </a:ln>
                <a:solidFill>
                  <a:schemeClr val="accent4"/>
                </a:solidFill>
                <a:effectLst/>
                <a:uLnTx/>
                <a:uFillTx/>
                <a:latin typeface="Calibre"/>
                <a:cs typeface="Calibri" panose="020F0502020204030204" pitchFamily="34" charset="0"/>
              </a:defRPr>
            </a:lvl1pPr>
          </a:lstStyle>
          <a:p>
            <a:pPr>
              <a:spcAft>
                <a:spcPts val="600"/>
              </a:spcAft>
              <a:buClr>
                <a:srgbClr val="4BACC6"/>
              </a:buClr>
              <a:defRPr/>
            </a:pPr>
            <a:r>
              <a:rPr lang="en-NZ" altLang="en-US" sz="1800">
                <a:latin typeface="Calibri"/>
                <a:cs typeface="Calibri"/>
              </a:rPr>
              <a:t>Anyone under surveillance it is recommended to have an LBC because of the increased likelihood that cytology will be required.</a:t>
            </a:r>
            <a:endParaRPr lang="en-NZ"/>
          </a:p>
        </p:txBody>
      </p:sp>
      <p:pic>
        <p:nvPicPr>
          <p:cNvPr id="7" name="Graphic 6" descr="Chat outline">
            <a:extLst>
              <a:ext uri="{FF2B5EF4-FFF2-40B4-BE49-F238E27FC236}">
                <a16:creationId xmlns:a16="http://schemas.microsoft.com/office/drawing/2014/main" id="{BEF3EB92-0F2F-4259-B825-42C09DCC7D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21172" y="4874632"/>
            <a:ext cx="914400" cy="914400"/>
          </a:xfrm>
          <a:prstGeom prst="rect">
            <a:avLst/>
          </a:prstGeom>
        </p:spPr>
      </p:pic>
    </p:spTree>
    <p:extLst>
      <p:ext uri="{BB962C8B-B14F-4D97-AF65-F5344CB8AC3E}">
        <p14:creationId xmlns:p14="http://schemas.microsoft.com/office/powerpoint/2010/main" val="3238931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1819-E104-42F9-93D9-79FA5EC50F7B}"/>
              </a:ext>
            </a:extLst>
          </p:cNvPr>
          <p:cNvSpPr>
            <a:spLocks noGrp="1"/>
          </p:cNvSpPr>
          <p:nvPr>
            <p:ph type="title"/>
          </p:nvPr>
        </p:nvSpPr>
        <p:spPr>
          <a:xfrm>
            <a:off x="1892300" y="768929"/>
            <a:ext cx="9642475" cy="715253"/>
          </a:xfrm>
        </p:spPr>
        <p:txBody>
          <a:bodyPr>
            <a:normAutofit/>
          </a:bodyPr>
          <a:lstStyle/>
          <a:p>
            <a:pPr>
              <a:lnSpc>
                <a:spcPct val="90000"/>
              </a:lnSpc>
              <a:defRPr/>
            </a:pPr>
            <a:r>
              <a:rPr lang="en-NZ">
                <a:cs typeface="Arial"/>
              </a:rPr>
              <a:t>Results management</a:t>
            </a:r>
          </a:p>
        </p:txBody>
      </p:sp>
      <p:sp>
        <p:nvSpPr>
          <p:cNvPr id="4" name="Footer Placeholder 3">
            <a:extLst>
              <a:ext uri="{FF2B5EF4-FFF2-40B4-BE49-F238E27FC236}">
                <a16:creationId xmlns:a16="http://schemas.microsoft.com/office/drawing/2014/main" id="{855FA0B9-6297-42FD-B750-E90F15BE2226}"/>
              </a:ext>
            </a:extLst>
          </p:cNvPr>
          <p:cNvSpPr>
            <a:spLocks noGrp="1"/>
          </p:cNvSpPr>
          <p:nvPr>
            <p:ph type="ftr" sz="quarter" idx="11"/>
          </p:nvPr>
        </p:nvSpPr>
        <p:spPr/>
        <p:txBody>
          <a:bodyPr/>
          <a:lstStyle/>
          <a:p>
            <a:r>
              <a:rPr lang="en-US"/>
              <a:t>National Cervical Screening Programme </a:t>
            </a:r>
          </a:p>
        </p:txBody>
      </p:sp>
      <p:sp>
        <p:nvSpPr>
          <p:cNvPr id="7" name="Content Placeholder 3">
            <a:extLst>
              <a:ext uri="{FF2B5EF4-FFF2-40B4-BE49-F238E27FC236}">
                <a16:creationId xmlns:a16="http://schemas.microsoft.com/office/drawing/2014/main" id="{F4F68403-AA5C-449E-B74D-AF9B13118EBC}"/>
              </a:ext>
            </a:extLst>
          </p:cNvPr>
          <p:cNvSpPr txBox="1">
            <a:spLocks/>
          </p:cNvSpPr>
          <p:nvPr/>
        </p:nvSpPr>
        <p:spPr>
          <a:xfrm>
            <a:off x="1892300" y="1644073"/>
            <a:ext cx="9642475" cy="4316641"/>
          </a:xfrm>
          <a:prstGeom prst="rect">
            <a:avLst/>
          </a:prstGeom>
        </p:spPr>
        <p:txBody>
          <a:bodyPr lIns="91440" tIns="45720" rIns="91440" bIns="45720" anchor="t">
            <a:normAutofit/>
          </a:bodyPr>
          <a:lstStyle>
            <a:lvl1pPr marL="342900" indent="-342900" algn="l" defTabSz="457200" rtl="0" eaLnBrk="1" latinLnBrk="0" hangingPunct="1">
              <a:spcBef>
                <a:spcPct val="20000"/>
              </a:spcBef>
              <a:buFont typeface="Arial"/>
              <a:buChar char="•"/>
              <a:defRPr sz="26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8000"/>
              </a:lnSpc>
              <a:spcAft>
                <a:spcPts val="600"/>
              </a:spcAft>
              <a:buClr>
                <a:srgbClr val="4BACC6"/>
              </a:buClr>
              <a:buFont typeface="Arial" panose="020B0604020202020204" pitchFamily="34" charset="0"/>
              <a:buChar char="•"/>
              <a:defRPr/>
            </a:pPr>
            <a:r>
              <a:rPr lang="en-NZ" sz="2000">
                <a:solidFill>
                  <a:schemeClr val="tx1"/>
                </a:solidFill>
                <a:latin typeface="Calibri"/>
                <a:cs typeface="Calibri"/>
              </a:rPr>
              <a:t>~ 90% of people will have HPV not detected</a:t>
            </a:r>
            <a:r>
              <a:rPr lang="en-NZ" sz="2000">
                <a:latin typeface="Calibri" panose="020F0502020204030204" pitchFamily="34" charset="0"/>
                <a:cs typeface="Calibri" panose="020F0502020204030204" pitchFamily="34" charset="0"/>
              </a:rPr>
              <a:t> – </a:t>
            </a:r>
            <a:r>
              <a:rPr lang="en-NZ" sz="2000">
                <a:solidFill>
                  <a:schemeClr val="tx1"/>
                </a:solidFill>
                <a:latin typeface="Calibri"/>
                <a:cs typeface="Calibri"/>
              </a:rPr>
              <a:t>next screen in 5 years.</a:t>
            </a:r>
          </a:p>
          <a:p>
            <a:pPr>
              <a:lnSpc>
                <a:spcPct val="128000"/>
              </a:lnSpc>
              <a:spcAft>
                <a:spcPts val="600"/>
              </a:spcAft>
              <a:buClr>
                <a:srgbClr val="4BACC6"/>
              </a:buClr>
              <a:buFont typeface="Arial" panose="020B0604020202020204" pitchFamily="34" charset="0"/>
              <a:buChar char="•"/>
              <a:defRPr/>
            </a:pPr>
            <a:r>
              <a:rPr lang="en-NZ" sz="2000">
                <a:solidFill>
                  <a:schemeClr val="tx1"/>
                </a:solidFill>
                <a:latin typeface="Calibri"/>
                <a:cs typeface="Calibri"/>
              </a:rPr>
              <a:t>~ 2.5 % of people will have HPV 16 or HPV 18 detected – refer to colposcopy clinic.</a:t>
            </a:r>
          </a:p>
          <a:p>
            <a:pPr>
              <a:lnSpc>
                <a:spcPct val="128000"/>
              </a:lnSpc>
              <a:spcAft>
                <a:spcPts val="600"/>
              </a:spcAft>
              <a:buClr>
                <a:srgbClr val="4BACC6"/>
              </a:buClr>
              <a:buFont typeface="Arial" panose="020B0604020202020204" pitchFamily="34" charset="0"/>
              <a:buChar char="•"/>
              <a:defRPr/>
            </a:pPr>
            <a:r>
              <a:rPr lang="en-NZ" sz="2000">
                <a:solidFill>
                  <a:schemeClr val="tx1"/>
                </a:solidFill>
                <a:latin typeface="Calibri"/>
                <a:cs typeface="Calibri"/>
              </a:rPr>
              <a:t>~ 7.5% of people will have HPV Other detected</a:t>
            </a:r>
            <a:r>
              <a:rPr lang="en-NZ" sz="2000">
                <a:latin typeface="Calibri" panose="020F0502020204030204" pitchFamily="34" charset="0"/>
                <a:cs typeface="Calibri" panose="020F0502020204030204" pitchFamily="34" charset="0"/>
              </a:rPr>
              <a:t> –</a:t>
            </a:r>
            <a:r>
              <a:rPr lang="en-NZ" sz="2000" b="1">
                <a:latin typeface="Calibri" panose="020F0502020204030204" pitchFamily="34" charset="0"/>
                <a:cs typeface="Calibri" panose="020F0502020204030204" pitchFamily="34" charset="0"/>
              </a:rPr>
              <a:t> </a:t>
            </a:r>
            <a:r>
              <a:rPr lang="en-NZ" sz="2000">
                <a:solidFill>
                  <a:schemeClr val="tx1"/>
                </a:solidFill>
                <a:latin typeface="Calibri"/>
                <a:cs typeface="Calibri"/>
              </a:rPr>
              <a:t>return for cytology if test was performed on a swab.</a:t>
            </a:r>
          </a:p>
          <a:p>
            <a:pPr lvl="1" defTabSz="914400">
              <a:lnSpc>
                <a:spcPct val="120000"/>
              </a:lnSpc>
              <a:buClr>
                <a:srgbClr val="00AFB9"/>
              </a:buClr>
              <a:buSzPct val="90000"/>
              <a:buFont typeface="Wingdings" panose="05000000000000000000" pitchFamily="2" charset="2"/>
              <a:buChar char="§"/>
              <a:defRPr/>
            </a:pPr>
            <a:r>
              <a:rPr lang="en-NZ" sz="1800">
                <a:solidFill>
                  <a:schemeClr val="tx1"/>
                </a:solidFill>
                <a:latin typeface="Calibri"/>
                <a:cs typeface="Calibri"/>
              </a:rPr>
              <a:t>If high grade cytology – refer to colposcopy.</a:t>
            </a:r>
          </a:p>
          <a:p>
            <a:pPr lvl="1" defTabSz="914400">
              <a:lnSpc>
                <a:spcPct val="120000"/>
              </a:lnSpc>
              <a:buClr>
                <a:srgbClr val="00AFB9"/>
              </a:buClr>
              <a:buSzPct val="90000"/>
              <a:buFont typeface="Wingdings" panose="05000000000000000000" pitchFamily="2" charset="2"/>
              <a:buChar char="§"/>
              <a:defRPr/>
            </a:pPr>
            <a:r>
              <a:rPr lang="en-NZ" sz="1800">
                <a:solidFill>
                  <a:schemeClr val="tx1"/>
                </a:solidFill>
                <a:latin typeface="Calibri"/>
                <a:cs typeface="Calibri"/>
              </a:rPr>
              <a:t>If normal or low grade – repeat in 12 months.</a:t>
            </a:r>
          </a:p>
          <a:p>
            <a:pPr>
              <a:buClr>
                <a:srgbClr val="4BACC6"/>
              </a:buClr>
              <a:buFont typeface="Arial" panose="020B0604020202020204" pitchFamily="34" charset="0"/>
              <a:defRPr/>
            </a:pPr>
            <a:endParaRPr lang="en-NZ" sz="2000">
              <a:solidFill>
                <a:schemeClr val="tx1"/>
              </a:solidFill>
              <a:latin typeface="Calibri" panose="020F0502020204030204" pitchFamily="34" charset="0"/>
              <a:cs typeface="Calibri" panose="020F0502020204030204" pitchFamily="34" charset="0"/>
            </a:endParaRPr>
          </a:p>
          <a:p>
            <a:pPr>
              <a:buClr>
                <a:srgbClr val="4BACC6"/>
              </a:buClr>
              <a:buFont typeface="Arial" panose="020B0604020202020204" pitchFamily="34" charset="0"/>
              <a:defRPr/>
            </a:pPr>
            <a:endParaRPr lang="en-NZ" sz="2000">
              <a:solidFill>
                <a:schemeClr val="tx1"/>
              </a:solidFill>
              <a:latin typeface="Calibri"/>
              <a:cs typeface="Calibri"/>
            </a:endParaRPr>
          </a:p>
          <a:p>
            <a:pPr>
              <a:buClr>
                <a:srgbClr val="4BACC6"/>
              </a:buClr>
              <a:buFont typeface="Arial" panose="020B0604020202020204" pitchFamily="34" charset="0"/>
              <a:defRPr/>
            </a:pPr>
            <a:endParaRPr lang="en-NZ" sz="2000" b="1">
              <a:solidFill>
                <a:schemeClr val="tx1"/>
              </a:solidFill>
              <a:latin typeface="Calibri"/>
              <a:cs typeface="Calibri"/>
            </a:endParaRPr>
          </a:p>
          <a:p>
            <a:pPr>
              <a:buClr>
                <a:srgbClr val="4BACC6"/>
              </a:buClr>
              <a:buFont typeface="Arial" panose="020B0604020202020204" pitchFamily="34" charset="0"/>
              <a:defRPr/>
            </a:pPr>
            <a:endParaRPr lang="en-NZ" sz="2000" b="1">
              <a:solidFill>
                <a:schemeClr val="tx1"/>
              </a:solidFill>
              <a:latin typeface="Calibri"/>
              <a:cs typeface="Calibri"/>
            </a:endParaRPr>
          </a:p>
          <a:p>
            <a:pPr>
              <a:buClr>
                <a:srgbClr val="4BACC6"/>
              </a:buClr>
              <a:buFont typeface="Arial" panose="020B0604020202020204" pitchFamily="34" charset="0"/>
              <a:defRPr/>
            </a:pPr>
            <a:endParaRPr lang="en-NZ" sz="2000" b="1">
              <a:solidFill>
                <a:schemeClr val="tx1"/>
              </a:solidFill>
              <a:latin typeface="Calibri"/>
              <a:cs typeface="Calibri"/>
            </a:endParaRPr>
          </a:p>
          <a:p>
            <a:pPr>
              <a:buClr>
                <a:srgbClr val="4BACC6"/>
              </a:buClr>
              <a:buFont typeface="Arial" panose="020B0604020202020204" pitchFamily="34" charset="0"/>
              <a:buChar char="•"/>
              <a:defRPr/>
            </a:pPr>
            <a:endParaRPr lang="en-NZ" sz="2000" b="1">
              <a:solidFill>
                <a:schemeClr val="tx1"/>
              </a:solidFill>
              <a:latin typeface="Calibri"/>
              <a:cs typeface="Calibri"/>
            </a:endParaRPr>
          </a:p>
          <a:p>
            <a:pPr>
              <a:buClr>
                <a:srgbClr val="4BACC6"/>
              </a:buClr>
              <a:buFont typeface="Arial" panose="020B0604020202020204" pitchFamily="34" charset="0"/>
              <a:buChar char="•"/>
              <a:defRPr/>
            </a:pPr>
            <a:endParaRPr lang="en-NZ" sz="2000" b="1">
              <a:solidFill>
                <a:srgbClr val="000000"/>
              </a:solidFill>
              <a:latin typeface="Calibri"/>
              <a:cs typeface="Calibri"/>
            </a:endParaRPr>
          </a:p>
          <a:p>
            <a:pPr>
              <a:buClr>
                <a:srgbClr val="4BACC6"/>
              </a:buClr>
              <a:buFont typeface="Arial" panose="020B0604020202020204" pitchFamily="34" charset="0"/>
              <a:buChar char="•"/>
              <a:defRPr/>
            </a:pPr>
            <a:endParaRPr lang="en-NZ" sz="2000" b="1">
              <a:solidFill>
                <a:srgbClr val="000000"/>
              </a:solidFill>
              <a:latin typeface="Calibri"/>
              <a:cs typeface="Calibri"/>
            </a:endParaRPr>
          </a:p>
          <a:p>
            <a:pPr>
              <a:buClr>
                <a:srgbClr val="4BACC6"/>
              </a:buClr>
              <a:buFont typeface="Arial" panose="020B0604020202020204" pitchFamily="34" charset="0"/>
              <a:buChar char="•"/>
              <a:defRPr/>
            </a:pPr>
            <a:endParaRPr lang="en-NZ" sz="2000" b="1">
              <a:solidFill>
                <a:srgbClr val="000000"/>
              </a:solidFill>
              <a:latin typeface="Calibri"/>
              <a:cs typeface="Calibri"/>
            </a:endParaRPr>
          </a:p>
          <a:p>
            <a:pPr marL="0" indent="0">
              <a:buClr>
                <a:srgbClr val="4BACC6"/>
              </a:buClr>
              <a:buNone/>
              <a:defRPr/>
            </a:pPr>
            <a:endParaRPr lang="en-NZ" sz="2000" b="1">
              <a:solidFill>
                <a:srgbClr val="000000"/>
              </a:solidFill>
              <a:latin typeface="Calibri"/>
              <a:cs typeface="Calibri"/>
            </a:endParaRPr>
          </a:p>
          <a:p>
            <a:pPr>
              <a:defRPr/>
            </a:pPr>
            <a:endParaRPr lang="en-NZ">
              <a:solidFill>
                <a:srgbClr val="00B2B8"/>
              </a:solidFill>
              <a:latin typeface="Arial"/>
              <a:cs typeface="Arial"/>
            </a:endParaRPr>
          </a:p>
        </p:txBody>
      </p:sp>
      <p:sp>
        <p:nvSpPr>
          <p:cNvPr id="5" name="TextBox 4">
            <a:extLst>
              <a:ext uri="{FF2B5EF4-FFF2-40B4-BE49-F238E27FC236}">
                <a16:creationId xmlns:a16="http://schemas.microsoft.com/office/drawing/2014/main" id="{77AAEB31-B380-4CF8-B227-6E60A58793E4}"/>
              </a:ext>
            </a:extLst>
          </p:cNvPr>
          <p:cNvSpPr txBox="1"/>
          <p:nvPr/>
        </p:nvSpPr>
        <p:spPr>
          <a:xfrm>
            <a:off x="4673600" y="5382644"/>
            <a:ext cx="6861175" cy="637377"/>
          </a:xfrm>
          <a:prstGeom prst="rect">
            <a:avLst/>
          </a:prstGeom>
          <a:solidFill>
            <a:schemeClr val="accent4">
              <a:lumMod val="20000"/>
              <a:lumOff val="80000"/>
            </a:schemeClr>
          </a:solidFill>
        </p:spPr>
        <p:txBody>
          <a:bodyPr wrap="square" lIns="252000" tIns="144000" rIns="108000" bIns="180000" anchor="t">
            <a:spAutoFit/>
          </a:bodyPr>
          <a:lstStyle>
            <a:defPPr>
              <a:defRPr lang="en-US"/>
            </a:defPPr>
            <a:lvl1pPr marR="0" lvl="0" indent="0" defTabSz="914400" fontAlgn="auto">
              <a:lnSpc>
                <a:spcPct val="120000"/>
              </a:lnSpc>
              <a:spcBef>
                <a:spcPts val="0"/>
              </a:spcBef>
              <a:spcAft>
                <a:spcPts val="600"/>
              </a:spcAft>
              <a:buClrTx/>
              <a:buSzTx/>
              <a:buFontTx/>
              <a:buNone/>
              <a:tabLst/>
              <a:defRPr kumimoji="0" b="0" i="0" u="none" strike="noStrike" kern="0" cap="none" spc="0" normalizeH="0" baseline="0">
                <a:ln>
                  <a:noFill/>
                </a:ln>
                <a:solidFill>
                  <a:schemeClr val="accent4"/>
                </a:solidFill>
                <a:effectLst/>
                <a:uLnTx/>
                <a:uFillTx/>
                <a:latin typeface="Calibre"/>
                <a:cs typeface="Calibri" panose="020F0502020204030204" pitchFamily="34" charset="0"/>
              </a:defRPr>
            </a:lvl1pPr>
          </a:lstStyle>
          <a:p>
            <a:r>
              <a:rPr lang="en-NZ"/>
              <a:t>When someone has HPV detected ask them again about symptoms.</a:t>
            </a:r>
          </a:p>
        </p:txBody>
      </p:sp>
      <p:pic>
        <p:nvPicPr>
          <p:cNvPr id="6" name="Graphic 5" descr="Chat outline">
            <a:extLst>
              <a:ext uri="{FF2B5EF4-FFF2-40B4-BE49-F238E27FC236}">
                <a16:creationId xmlns:a16="http://schemas.microsoft.com/office/drawing/2014/main" id="{D3AC42DF-F666-4A45-ABB0-494B980A42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31947" y="5204244"/>
            <a:ext cx="914400" cy="914400"/>
          </a:xfrm>
          <a:prstGeom prst="rect">
            <a:avLst/>
          </a:prstGeom>
        </p:spPr>
      </p:pic>
      <p:sp>
        <p:nvSpPr>
          <p:cNvPr id="8" name="Slide Number Placeholder 3">
            <a:extLst>
              <a:ext uri="{FF2B5EF4-FFF2-40B4-BE49-F238E27FC236}">
                <a16:creationId xmlns:a16="http://schemas.microsoft.com/office/drawing/2014/main" id="{EEC38173-960D-4325-B86B-DE3539368587}"/>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23</a:t>
            </a:fld>
            <a:endParaRPr lang="en-US" sz="1200">
              <a:solidFill>
                <a:schemeClr val="bg1"/>
              </a:solidFill>
            </a:endParaRPr>
          </a:p>
        </p:txBody>
      </p:sp>
    </p:spTree>
    <p:extLst>
      <p:ext uri="{BB962C8B-B14F-4D97-AF65-F5344CB8AC3E}">
        <p14:creationId xmlns:p14="http://schemas.microsoft.com/office/powerpoint/2010/main" val="2340707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DD2BA-71D3-46F9-8E9F-84515A81C40B}"/>
              </a:ext>
            </a:extLst>
          </p:cNvPr>
          <p:cNvSpPr>
            <a:spLocks noGrp="1"/>
          </p:cNvSpPr>
          <p:nvPr>
            <p:ph type="title"/>
          </p:nvPr>
        </p:nvSpPr>
        <p:spPr/>
        <p:txBody>
          <a:bodyPr>
            <a:normAutofit/>
          </a:bodyPr>
          <a:lstStyle/>
          <a:p>
            <a:pPr marL="0" marR="0" lvl="0" indent="0" defTabSz="914400" fontAlgn="auto">
              <a:lnSpc>
                <a:spcPct val="90000"/>
              </a:lnSpc>
              <a:spcBef>
                <a:spcPts val="1000"/>
              </a:spcBef>
              <a:spcAft>
                <a:spcPts val="0"/>
              </a:spcAft>
              <a:buClrTx/>
              <a:buSzTx/>
              <a:tabLst/>
              <a:defRPr/>
            </a:pPr>
            <a:r>
              <a:rPr lang="en-NZ">
                <a:cs typeface="Arial"/>
              </a:rPr>
              <a:t>A longer screening interval</a:t>
            </a:r>
          </a:p>
        </p:txBody>
      </p:sp>
      <p:sp>
        <p:nvSpPr>
          <p:cNvPr id="3" name="Content Placeholder 2">
            <a:extLst>
              <a:ext uri="{FF2B5EF4-FFF2-40B4-BE49-F238E27FC236}">
                <a16:creationId xmlns:a16="http://schemas.microsoft.com/office/drawing/2014/main" id="{4268E6FA-561D-4C45-BE20-3D9A881DD155}"/>
              </a:ext>
            </a:extLst>
          </p:cNvPr>
          <p:cNvSpPr>
            <a:spLocks noGrp="1"/>
          </p:cNvSpPr>
          <p:nvPr>
            <p:ph idx="1"/>
          </p:nvPr>
        </p:nvSpPr>
        <p:spPr>
          <a:xfrm>
            <a:off x="1769979" y="1547265"/>
            <a:ext cx="9812420" cy="4992871"/>
          </a:xfrm>
        </p:spPr>
        <p:txBody>
          <a:bodyPr vert="horz" lIns="91440" tIns="45720" rIns="91440" bIns="45720" rtlCol="0" anchor="t">
            <a:normAutofit/>
          </a:bodyPr>
          <a:lstStyle/>
          <a:p>
            <a:pPr marL="285750" marR="0" lvl="0" indent="-285750" algn="l" defTabSz="914400" rtl="0" eaLnBrk="1" fontAlgn="auto" latinLnBrk="0" hangingPunct="1">
              <a:lnSpc>
                <a:spcPct val="120000"/>
              </a:lnSpc>
              <a:spcBef>
                <a:spcPts val="0"/>
              </a:spcBef>
              <a:spcAft>
                <a:spcPts val="600"/>
              </a:spcAft>
              <a:buClr>
                <a:srgbClr val="00AFB9"/>
              </a:buClr>
              <a:buSzTx/>
              <a:buFont typeface="Arial" panose="020B0604020202020204" pitchFamily="34" charset="0"/>
              <a:buChar char="•"/>
              <a:tabLst/>
              <a:defRPr/>
            </a:pPr>
            <a:r>
              <a:rPr kumimoji="0" lang="en-NZ" sz="2000" b="0" i="0" u="none" strike="noStrike" kern="1200" cap="none" spc="0" normalizeH="0" baseline="0" noProof="0">
                <a:ln>
                  <a:noFill/>
                </a:ln>
                <a:solidFill>
                  <a:srgbClr val="09050A"/>
                </a:solidFill>
                <a:effectLst/>
                <a:uLnTx/>
                <a:uFillTx/>
                <a:latin typeface="Calibri"/>
                <a:cs typeface="Calibri"/>
              </a:rPr>
              <a:t>The screening interval following a negative HPV test will </a:t>
            </a:r>
            <a:r>
              <a:rPr kumimoji="0" lang="en-NZ" sz="2000" b="1" i="0" u="none" strike="noStrike" kern="1200" cap="none" spc="0" normalizeH="0" baseline="0" noProof="0">
                <a:ln>
                  <a:noFill/>
                </a:ln>
                <a:solidFill>
                  <a:srgbClr val="09050A"/>
                </a:solidFill>
                <a:effectLst/>
                <a:uLnTx/>
                <a:uFillTx/>
                <a:latin typeface="Calibri"/>
                <a:cs typeface="Calibri"/>
              </a:rPr>
              <a:t>change to 5 years </a:t>
            </a:r>
            <a:r>
              <a:rPr kumimoji="0" lang="en-NZ" sz="2000" b="0" i="0" u="none" strike="noStrike" kern="1200" cap="none" spc="0" normalizeH="0" baseline="0" noProof="0">
                <a:ln>
                  <a:noFill/>
                </a:ln>
                <a:solidFill>
                  <a:srgbClr val="09050A"/>
                </a:solidFill>
                <a:effectLst/>
                <a:uLnTx/>
                <a:uFillTx/>
                <a:latin typeface="Calibri"/>
                <a:cs typeface="Calibri"/>
              </a:rPr>
              <a:t>compared to the current 3 years.</a:t>
            </a:r>
          </a:p>
          <a:p>
            <a:pPr marL="285750" indent="-285750" defTabSz="914400">
              <a:lnSpc>
                <a:spcPct val="120000"/>
              </a:lnSpc>
              <a:spcBef>
                <a:spcPts val="0"/>
              </a:spcBef>
              <a:spcAft>
                <a:spcPts val="600"/>
              </a:spcAft>
              <a:buClr>
                <a:srgbClr val="00AFB9"/>
              </a:buClr>
              <a:buFont typeface="Arial" panose="020B0604020202020204" pitchFamily="34" charset="0"/>
              <a:buChar char="•"/>
              <a:defRPr/>
            </a:pPr>
            <a:r>
              <a:rPr lang="en-NZ" sz="2000">
                <a:solidFill>
                  <a:srgbClr val="09050A"/>
                </a:solidFill>
                <a:latin typeface="Calibri"/>
                <a:cs typeface="Calibri"/>
              </a:rPr>
              <a:t>Studies have shown that </a:t>
            </a:r>
            <a:r>
              <a:rPr lang="en-NZ" sz="2000" b="1">
                <a:solidFill>
                  <a:srgbClr val="09050A"/>
                </a:solidFill>
                <a:latin typeface="Calibri"/>
                <a:cs typeface="Calibri"/>
              </a:rPr>
              <a:t>the risk of pre-cancer 5 years after a negative HPV test </a:t>
            </a:r>
            <a:r>
              <a:rPr lang="en-NZ" sz="2000">
                <a:solidFill>
                  <a:srgbClr val="09050A"/>
                </a:solidFill>
                <a:latin typeface="Calibri"/>
                <a:cs typeface="Calibri"/>
              </a:rPr>
              <a:t>is </a:t>
            </a:r>
            <a:r>
              <a:rPr lang="en-NZ" sz="2000" b="1">
                <a:solidFill>
                  <a:srgbClr val="09050A"/>
                </a:solidFill>
                <a:latin typeface="Calibri"/>
                <a:cs typeface="Calibri"/>
              </a:rPr>
              <a:t>significantly lower than 3 years after a negative cytology test</a:t>
            </a:r>
            <a:r>
              <a:rPr lang="en-NZ" sz="2000">
                <a:solidFill>
                  <a:srgbClr val="09050A"/>
                </a:solidFill>
                <a:latin typeface="Calibri"/>
                <a:cs typeface="Calibri"/>
              </a:rPr>
              <a:t>.</a:t>
            </a:r>
          </a:p>
          <a:p>
            <a:pPr marL="285750" indent="-285750" defTabSz="914400">
              <a:lnSpc>
                <a:spcPct val="120000"/>
              </a:lnSpc>
              <a:spcBef>
                <a:spcPts val="0"/>
              </a:spcBef>
              <a:spcAft>
                <a:spcPts val="600"/>
              </a:spcAft>
              <a:buClr>
                <a:srgbClr val="00AFB9"/>
              </a:buClr>
              <a:buFont typeface="Arial" panose="020B0604020202020204" pitchFamily="34" charset="0"/>
              <a:buChar char="•"/>
              <a:defRPr/>
            </a:pPr>
            <a:r>
              <a:rPr lang="en-NZ" sz="2000" b="1">
                <a:latin typeface="Calibri"/>
                <a:cs typeface="Calibri"/>
              </a:rPr>
              <a:t>So wāhine/whānau can feel confident </a:t>
            </a:r>
            <a:r>
              <a:rPr lang="en-NZ" sz="2000">
                <a:latin typeface="Calibri"/>
                <a:cs typeface="Calibri"/>
              </a:rPr>
              <a:t>with this extended interval with HPV primary screening.</a:t>
            </a:r>
            <a:endParaRPr lang="en-NZ" sz="2000">
              <a:latin typeface="Calibri" panose="020F0502020204030204" pitchFamily="34" charset="0"/>
              <a:cs typeface="Calibri" panose="020F0502020204030204" pitchFamily="34" charset="0"/>
            </a:endParaRPr>
          </a:p>
          <a:p>
            <a:pPr marL="175895" indent="-82550" defTabSz="914400">
              <a:lnSpc>
                <a:spcPct val="120000"/>
              </a:lnSpc>
              <a:spcBef>
                <a:spcPts val="0"/>
              </a:spcBef>
              <a:spcAft>
                <a:spcPts val="600"/>
              </a:spcAft>
              <a:buClr>
                <a:srgbClr val="00AFB9"/>
              </a:buClr>
              <a:buNone/>
              <a:defRPr/>
            </a:pPr>
            <a:endParaRPr lang="en-NZ" sz="2000" i="1">
              <a:latin typeface="Calibre"/>
              <a:cs typeface="Calibri"/>
            </a:endParaRPr>
          </a:p>
          <a:p>
            <a:pPr marL="175895" indent="-82550" defTabSz="914400">
              <a:lnSpc>
                <a:spcPct val="120000"/>
              </a:lnSpc>
              <a:spcBef>
                <a:spcPts val="0"/>
              </a:spcBef>
              <a:spcAft>
                <a:spcPts val="600"/>
              </a:spcAft>
              <a:buClr>
                <a:srgbClr val="00AFB9"/>
              </a:buClr>
              <a:buNone/>
              <a:defRPr/>
            </a:pPr>
            <a:endParaRPr lang="en-NZ" sz="2000" i="1">
              <a:latin typeface="Calibre"/>
              <a:cs typeface="Calibri"/>
            </a:endParaRPr>
          </a:p>
          <a:p>
            <a:pPr marL="175895" indent="-82550" defTabSz="914400">
              <a:lnSpc>
                <a:spcPct val="120000"/>
              </a:lnSpc>
              <a:spcBef>
                <a:spcPts val="0"/>
              </a:spcBef>
              <a:spcAft>
                <a:spcPts val="600"/>
              </a:spcAft>
              <a:buClr>
                <a:srgbClr val="00AFB9"/>
              </a:buClr>
              <a:buNone/>
              <a:defRPr/>
            </a:pPr>
            <a:endParaRPr lang="en-NZ" sz="2000" i="1">
              <a:latin typeface="Calibre"/>
              <a:cs typeface="Calibri"/>
            </a:endParaRPr>
          </a:p>
          <a:p>
            <a:pPr marL="175895" indent="-82550" defTabSz="914400">
              <a:lnSpc>
                <a:spcPct val="120000"/>
              </a:lnSpc>
              <a:spcBef>
                <a:spcPts val="0"/>
              </a:spcBef>
              <a:spcAft>
                <a:spcPts val="600"/>
              </a:spcAft>
              <a:buClr>
                <a:srgbClr val="00AFB9"/>
              </a:buClr>
              <a:buNone/>
              <a:defRPr/>
            </a:pPr>
            <a:endParaRPr lang="en-NZ" sz="2000" i="1">
              <a:latin typeface="Calibre"/>
              <a:cs typeface="Calibri"/>
            </a:endParaRPr>
          </a:p>
        </p:txBody>
      </p:sp>
      <p:sp>
        <p:nvSpPr>
          <p:cNvPr id="4" name="Footer Placeholder 3">
            <a:extLst>
              <a:ext uri="{FF2B5EF4-FFF2-40B4-BE49-F238E27FC236}">
                <a16:creationId xmlns:a16="http://schemas.microsoft.com/office/drawing/2014/main" id="{589C148E-245D-4B2C-8914-AEA08FF07699}"/>
              </a:ext>
            </a:extLst>
          </p:cNvPr>
          <p:cNvSpPr>
            <a:spLocks noGrp="1"/>
          </p:cNvSpPr>
          <p:nvPr>
            <p:ph type="ftr" sz="quarter" idx="11"/>
          </p:nvPr>
        </p:nvSpPr>
        <p:spPr/>
        <p:txBody>
          <a:bodyPr/>
          <a:lstStyle/>
          <a:p>
            <a:r>
              <a:rPr lang="en-US"/>
              <a:t>HPV Primary Screening Project</a:t>
            </a:r>
          </a:p>
        </p:txBody>
      </p:sp>
      <p:sp>
        <p:nvSpPr>
          <p:cNvPr id="5" name="Slide Number Placeholder 3">
            <a:extLst>
              <a:ext uri="{FF2B5EF4-FFF2-40B4-BE49-F238E27FC236}">
                <a16:creationId xmlns:a16="http://schemas.microsoft.com/office/drawing/2014/main" id="{8688738B-A3AE-4FD8-8B81-313B60912A58}"/>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24</a:t>
            </a:fld>
            <a:endParaRPr lang="en-US" sz="1200">
              <a:solidFill>
                <a:schemeClr val="bg1"/>
              </a:solidFill>
            </a:endParaRPr>
          </a:p>
        </p:txBody>
      </p:sp>
      <p:sp>
        <p:nvSpPr>
          <p:cNvPr id="6" name="TextBox 5">
            <a:extLst>
              <a:ext uri="{FF2B5EF4-FFF2-40B4-BE49-F238E27FC236}">
                <a16:creationId xmlns:a16="http://schemas.microsoft.com/office/drawing/2014/main" id="{D5F33A78-87B9-48CC-BA45-1BCCAEF0A2CA}"/>
              </a:ext>
            </a:extLst>
          </p:cNvPr>
          <p:cNvSpPr txBox="1"/>
          <p:nvPr/>
        </p:nvSpPr>
        <p:spPr>
          <a:xfrm>
            <a:off x="4714073" y="4762001"/>
            <a:ext cx="6787067" cy="1302175"/>
          </a:xfrm>
          <a:prstGeom prst="rect">
            <a:avLst/>
          </a:prstGeom>
          <a:solidFill>
            <a:schemeClr val="accent4">
              <a:lumMod val="20000"/>
              <a:lumOff val="80000"/>
            </a:schemeClr>
          </a:solidFill>
        </p:spPr>
        <p:txBody>
          <a:bodyPr wrap="square" lIns="252000" tIns="144000" rIns="108000" bIns="180000" anchor="t">
            <a:spAutoFit/>
          </a:bodyPr>
          <a:lstStyle>
            <a:defPPr>
              <a:defRPr lang="en-US"/>
            </a:defPPr>
            <a:lvl1pPr marR="0" lvl="0" indent="0" defTabSz="914400" fontAlgn="auto">
              <a:lnSpc>
                <a:spcPct val="120000"/>
              </a:lnSpc>
              <a:spcBef>
                <a:spcPts val="0"/>
              </a:spcBef>
              <a:spcAft>
                <a:spcPts val="600"/>
              </a:spcAft>
              <a:buClrTx/>
              <a:buSzTx/>
              <a:buFontTx/>
              <a:buNone/>
              <a:tabLst/>
              <a:defRPr kumimoji="0" b="0" i="0" u="none" strike="noStrike" kern="0" cap="none" spc="0" normalizeH="0" baseline="0">
                <a:ln>
                  <a:noFill/>
                </a:ln>
                <a:solidFill>
                  <a:schemeClr val="accent4"/>
                </a:solidFill>
                <a:effectLst/>
                <a:uLnTx/>
                <a:uFillTx/>
                <a:latin typeface="Calibre"/>
                <a:cs typeface="Calibri" panose="020F0502020204030204" pitchFamily="34" charset="0"/>
              </a:defRPr>
            </a:lvl1pPr>
          </a:lstStyle>
          <a:p>
            <a:r>
              <a:rPr lang="en-NZ">
                <a:cs typeface="Calibri"/>
              </a:rPr>
              <a:t>An HPV test is more sensitive for detecting abnormalities than a negative cytology test so we don’t need to repeat the HPV test 12 months after a first screen. </a:t>
            </a:r>
          </a:p>
        </p:txBody>
      </p:sp>
      <p:pic>
        <p:nvPicPr>
          <p:cNvPr id="7" name="Graphic 6" descr="Chat outline">
            <a:extLst>
              <a:ext uri="{FF2B5EF4-FFF2-40B4-BE49-F238E27FC236}">
                <a16:creationId xmlns:a16="http://schemas.microsoft.com/office/drawing/2014/main" id="{DE646C80-A808-41B7-A30C-405108E79D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6350" y="4586828"/>
            <a:ext cx="851064" cy="914400"/>
          </a:xfrm>
          <a:prstGeom prst="rect">
            <a:avLst/>
          </a:prstGeom>
        </p:spPr>
      </p:pic>
    </p:spTree>
    <p:extLst>
      <p:ext uri="{BB962C8B-B14F-4D97-AF65-F5344CB8AC3E}">
        <p14:creationId xmlns:p14="http://schemas.microsoft.com/office/powerpoint/2010/main" val="3030439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6CD0-A1BE-4278-ACC1-8EB6D7291DFC}"/>
              </a:ext>
            </a:extLst>
          </p:cNvPr>
          <p:cNvSpPr>
            <a:spLocks noGrp="1"/>
          </p:cNvSpPr>
          <p:nvPr>
            <p:ph type="title"/>
          </p:nvPr>
        </p:nvSpPr>
        <p:spPr/>
        <p:txBody>
          <a:bodyPr/>
          <a:lstStyle/>
          <a:p>
            <a:r>
              <a:rPr lang="en-NZ" sz="4000">
                <a:cs typeface="Arial"/>
              </a:rPr>
              <a:t>HPV and relationships</a:t>
            </a:r>
            <a:endParaRPr lang="en-NZ"/>
          </a:p>
        </p:txBody>
      </p:sp>
      <p:sp>
        <p:nvSpPr>
          <p:cNvPr id="3" name="Content Placeholder 2">
            <a:extLst>
              <a:ext uri="{FF2B5EF4-FFF2-40B4-BE49-F238E27FC236}">
                <a16:creationId xmlns:a16="http://schemas.microsoft.com/office/drawing/2014/main" id="{9B7071A9-1330-4BBB-B887-9FE4B089528A}"/>
              </a:ext>
            </a:extLst>
          </p:cNvPr>
          <p:cNvSpPr>
            <a:spLocks noGrp="1"/>
          </p:cNvSpPr>
          <p:nvPr>
            <p:ph idx="1"/>
          </p:nvPr>
        </p:nvSpPr>
        <p:spPr>
          <a:xfrm>
            <a:off x="1769979" y="1684246"/>
            <a:ext cx="9812421" cy="4000938"/>
          </a:xfrm>
        </p:spPr>
        <p:txBody>
          <a:bodyPr vert="horz" lIns="91440" tIns="45720" rIns="91440" bIns="45720" rtlCol="0" anchor="t">
            <a:normAutofit fontScale="85000" lnSpcReduction="10000"/>
          </a:bodyPr>
          <a:lstStyle/>
          <a:p>
            <a:pPr marL="285750" indent="-285750">
              <a:lnSpc>
                <a:spcPct val="120000"/>
              </a:lnSpc>
              <a:spcAft>
                <a:spcPts val="600"/>
              </a:spcAft>
              <a:buClr>
                <a:schemeClr val="accent5"/>
              </a:buClr>
              <a:buFont typeface="Arial" panose="020B0604020202020204" pitchFamily="34" charset="0"/>
              <a:buChar char="•"/>
            </a:pPr>
            <a:r>
              <a:rPr lang="en-NZ" sz="2400">
                <a:latin typeface="Calibri"/>
                <a:cs typeface="Calibri"/>
              </a:rPr>
              <a:t>Because we are now testing for HPV,  some participants who have had negative cytology tests for years will now test positive for HPV. </a:t>
            </a:r>
          </a:p>
          <a:p>
            <a:pPr marL="285750" indent="-285750">
              <a:lnSpc>
                <a:spcPct val="120000"/>
              </a:lnSpc>
              <a:spcAft>
                <a:spcPts val="600"/>
              </a:spcAft>
              <a:buClr>
                <a:schemeClr val="accent5"/>
              </a:buClr>
              <a:buFont typeface="Arial" panose="020B0604020202020204" pitchFamily="34" charset="0"/>
              <a:buChar char="•"/>
            </a:pPr>
            <a:r>
              <a:rPr lang="en-NZ" sz="2400">
                <a:latin typeface="Calibri"/>
                <a:cs typeface="Calibri"/>
              </a:rPr>
              <a:t>A person may have had HPV for many years and never had symptoms.</a:t>
            </a:r>
          </a:p>
          <a:p>
            <a:pPr marL="285750" indent="-285750">
              <a:lnSpc>
                <a:spcPct val="120000"/>
              </a:lnSpc>
              <a:spcAft>
                <a:spcPts val="600"/>
              </a:spcAft>
              <a:buClr>
                <a:schemeClr val="accent5"/>
              </a:buClr>
              <a:buFont typeface="Arial" panose="020B0604020202020204" pitchFamily="34" charset="0"/>
              <a:buChar char="•"/>
            </a:pPr>
            <a:r>
              <a:rPr lang="en-NZ" sz="2400">
                <a:latin typeface="Calibri"/>
                <a:cs typeface="Calibri"/>
              </a:rPr>
              <a:t>People who have not had sexual or intimate contact for many years can test positive for HPV.</a:t>
            </a:r>
          </a:p>
          <a:p>
            <a:pPr marL="285750" indent="-285750">
              <a:lnSpc>
                <a:spcPct val="120000"/>
              </a:lnSpc>
              <a:spcAft>
                <a:spcPts val="600"/>
              </a:spcAft>
              <a:buClr>
                <a:schemeClr val="accent5"/>
              </a:buClr>
              <a:buFont typeface="Arial" panose="020B0604020202020204" pitchFamily="34" charset="0"/>
              <a:buChar char="•"/>
            </a:pPr>
            <a:r>
              <a:rPr lang="en-NZ" sz="2400">
                <a:latin typeface="Calibri"/>
                <a:cs typeface="Calibri"/>
              </a:rPr>
              <a:t>Some people can become worried about where they got HPV and whether their partner has been unfaithful.</a:t>
            </a:r>
          </a:p>
          <a:p>
            <a:pPr marL="285750" indent="-285750">
              <a:lnSpc>
                <a:spcPct val="120000"/>
              </a:lnSpc>
              <a:spcAft>
                <a:spcPts val="600"/>
              </a:spcAft>
              <a:buClr>
                <a:schemeClr val="accent5"/>
              </a:buClr>
              <a:buFont typeface="Arial" panose="020B0604020202020204" pitchFamily="34" charset="0"/>
              <a:buChar char="•"/>
            </a:pPr>
            <a:r>
              <a:rPr lang="en-NZ" sz="2400">
                <a:latin typeface="Calibri"/>
                <a:cs typeface="Calibri"/>
              </a:rPr>
              <a:t>The most important thing to know is that having </a:t>
            </a:r>
            <a:r>
              <a:rPr lang="en-NZ" sz="2400" b="1">
                <a:latin typeface="Calibri"/>
                <a:cs typeface="Calibri"/>
              </a:rPr>
              <a:t>HPV does not mean that a person or their partner is having intimate sexual contact outside their current relationship</a:t>
            </a:r>
            <a:r>
              <a:rPr lang="en-NZ" sz="2400">
                <a:latin typeface="Calibri"/>
                <a:cs typeface="Calibri"/>
              </a:rPr>
              <a:t>. </a:t>
            </a:r>
            <a:endParaRPr lang="en-NZ" sz="2400">
              <a:latin typeface="Calibri" panose="020F0502020204030204" pitchFamily="34" charset="0"/>
              <a:cs typeface="Calibri" panose="020F0502020204030204" pitchFamily="34" charset="0"/>
            </a:endParaRPr>
          </a:p>
          <a:p>
            <a:endParaRPr lang="en-NZ"/>
          </a:p>
        </p:txBody>
      </p:sp>
      <p:sp>
        <p:nvSpPr>
          <p:cNvPr id="4" name="Footer Placeholder 3">
            <a:extLst>
              <a:ext uri="{FF2B5EF4-FFF2-40B4-BE49-F238E27FC236}">
                <a16:creationId xmlns:a16="http://schemas.microsoft.com/office/drawing/2014/main" id="{093E55C7-30A9-4A99-913F-B8840EC7E458}"/>
              </a:ext>
            </a:extLst>
          </p:cNvPr>
          <p:cNvSpPr>
            <a:spLocks noGrp="1"/>
          </p:cNvSpPr>
          <p:nvPr>
            <p:ph type="ftr" sz="quarter" idx="11"/>
          </p:nvPr>
        </p:nvSpPr>
        <p:spPr/>
        <p:txBody>
          <a:bodyPr/>
          <a:lstStyle/>
          <a:p>
            <a:r>
              <a:rPr lang="en-US"/>
              <a:t>HPV Primary Screening Project</a:t>
            </a:r>
          </a:p>
        </p:txBody>
      </p:sp>
      <p:sp>
        <p:nvSpPr>
          <p:cNvPr id="5" name="Slide Number Placeholder 3">
            <a:extLst>
              <a:ext uri="{FF2B5EF4-FFF2-40B4-BE49-F238E27FC236}">
                <a16:creationId xmlns:a16="http://schemas.microsoft.com/office/drawing/2014/main" id="{3A4CDEF2-A649-45B5-A427-A8F1E61860FB}"/>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25</a:t>
            </a:fld>
            <a:endParaRPr lang="en-US" sz="1200">
              <a:solidFill>
                <a:schemeClr val="bg1"/>
              </a:solidFill>
            </a:endParaRPr>
          </a:p>
        </p:txBody>
      </p:sp>
    </p:spTree>
    <p:extLst>
      <p:ext uri="{BB962C8B-B14F-4D97-AF65-F5344CB8AC3E}">
        <p14:creationId xmlns:p14="http://schemas.microsoft.com/office/powerpoint/2010/main" val="1053347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DFD69-6160-4C58-803C-6D0BB32E41DF}"/>
              </a:ext>
            </a:extLst>
          </p:cNvPr>
          <p:cNvSpPr>
            <a:spLocks noGrp="1"/>
          </p:cNvSpPr>
          <p:nvPr>
            <p:ph type="title"/>
          </p:nvPr>
        </p:nvSpPr>
        <p:spPr/>
        <p:txBody>
          <a:bodyPr/>
          <a:lstStyle/>
          <a:p>
            <a:r>
              <a:rPr lang="en-NZ">
                <a:cs typeface="Arial"/>
              </a:rPr>
              <a:t>Stopping</a:t>
            </a:r>
            <a:r>
              <a:rPr lang="mi-NZ">
                <a:cs typeface="Arial"/>
              </a:rPr>
              <a:t> screening</a:t>
            </a:r>
            <a:endParaRPr lang="en-NZ">
              <a:cs typeface="Arial"/>
            </a:endParaRPr>
          </a:p>
        </p:txBody>
      </p:sp>
      <p:sp>
        <p:nvSpPr>
          <p:cNvPr id="3" name="Content Placeholder 2">
            <a:extLst>
              <a:ext uri="{FF2B5EF4-FFF2-40B4-BE49-F238E27FC236}">
                <a16:creationId xmlns:a16="http://schemas.microsoft.com/office/drawing/2014/main" id="{746589BC-BF23-4227-ACCF-92EFEE04ABFA}"/>
              </a:ext>
            </a:extLst>
          </p:cNvPr>
          <p:cNvSpPr>
            <a:spLocks noGrp="1"/>
          </p:cNvSpPr>
          <p:nvPr>
            <p:ph idx="1"/>
          </p:nvPr>
        </p:nvSpPr>
        <p:spPr/>
        <p:txBody>
          <a:bodyPr vert="horz" lIns="91440" tIns="45720" rIns="91440" bIns="45720" rtlCol="0" anchor="t">
            <a:normAutofit/>
          </a:bodyPr>
          <a:lstStyle/>
          <a:p>
            <a:pPr marL="285750" indent="-285750">
              <a:lnSpc>
                <a:spcPct val="120000"/>
              </a:lnSpc>
              <a:spcAft>
                <a:spcPts val="600"/>
              </a:spcAft>
              <a:buClr>
                <a:schemeClr val="accent5"/>
              </a:buClr>
              <a:buFont typeface="Arial" panose="020B0604020202020204" pitchFamily="34" charset="0"/>
              <a:buChar char="•"/>
            </a:pPr>
            <a:r>
              <a:rPr lang="en-NZ" sz="2000">
                <a:latin typeface="Calibri"/>
                <a:cs typeface="Calibri"/>
              </a:rPr>
              <a:t>Everyone should have a negative HPV test before exiting the programme.</a:t>
            </a:r>
          </a:p>
          <a:p>
            <a:pPr marL="285750" indent="-285750">
              <a:lnSpc>
                <a:spcPct val="120000"/>
              </a:lnSpc>
              <a:spcAft>
                <a:spcPts val="600"/>
              </a:spcAft>
              <a:buClr>
                <a:schemeClr val="accent5"/>
              </a:buClr>
              <a:buFont typeface="Arial" panose="020B0604020202020204" pitchFamily="34" charset="0"/>
              <a:buChar char="•"/>
            </a:pPr>
            <a:r>
              <a:rPr lang="en-NZ" sz="2000">
                <a:latin typeface="Calibri"/>
                <a:cs typeface="Calibri"/>
              </a:rPr>
              <a:t>Those aged &gt;65 years who have HPV 'not detected' can stop screening (unless still in follow up for a high-grade lesion).</a:t>
            </a:r>
          </a:p>
          <a:p>
            <a:pPr marL="285750" indent="-285750">
              <a:lnSpc>
                <a:spcPct val="120000"/>
              </a:lnSpc>
              <a:spcAft>
                <a:spcPts val="600"/>
              </a:spcAft>
              <a:buClr>
                <a:schemeClr val="accent5"/>
              </a:buClr>
              <a:buFont typeface="Arial" panose="020B0604020202020204" pitchFamily="34" charset="0"/>
              <a:buChar char="•"/>
            </a:pPr>
            <a:r>
              <a:rPr lang="en-NZ" sz="2000">
                <a:latin typeface="Calibri"/>
                <a:cs typeface="Calibri"/>
              </a:rPr>
              <a:t>Those aged 70-74 who are unscreened or under screened should have a negative HPV test before ceasing screening.</a:t>
            </a:r>
          </a:p>
          <a:p>
            <a:pPr marL="285750" indent="-285750">
              <a:lnSpc>
                <a:spcPct val="120000"/>
              </a:lnSpc>
              <a:spcAft>
                <a:spcPts val="600"/>
              </a:spcAft>
              <a:buClr>
                <a:schemeClr val="accent5"/>
              </a:buClr>
              <a:buFont typeface="Arial" panose="020B0604020202020204" pitchFamily="34" charset="0"/>
              <a:buChar char="•"/>
            </a:pPr>
            <a:r>
              <a:rPr lang="en-NZ" sz="2000">
                <a:latin typeface="Calibri"/>
                <a:cs typeface="Calibri"/>
              </a:rPr>
              <a:t>Those with a total hysterectomy (histological confirmation the cervix has been removed) with a normal screening history can stop screening.</a:t>
            </a:r>
          </a:p>
        </p:txBody>
      </p:sp>
      <p:sp>
        <p:nvSpPr>
          <p:cNvPr id="4" name="Footer Placeholder 3">
            <a:extLst>
              <a:ext uri="{FF2B5EF4-FFF2-40B4-BE49-F238E27FC236}">
                <a16:creationId xmlns:a16="http://schemas.microsoft.com/office/drawing/2014/main" id="{9BD17522-E2CB-4DD3-ABE3-FCF7A6D17259}"/>
              </a:ext>
            </a:extLst>
          </p:cNvPr>
          <p:cNvSpPr>
            <a:spLocks noGrp="1"/>
          </p:cNvSpPr>
          <p:nvPr>
            <p:ph type="ftr" sz="quarter" idx="11"/>
          </p:nvPr>
        </p:nvSpPr>
        <p:spPr/>
        <p:txBody>
          <a:bodyPr/>
          <a:lstStyle/>
          <a:p>
            <a:r>
              <a:rPr lang="en-US"/>
              <a:t>National Cervical Screening Programme </a:t>
            </a:r>
          </a:p>
        </p:txBody>
      </p:sp>
      <p:sp>
        <p:nvSpPr>
          <p:cNvPr id="5" name="Slide Number Placeholder 3">
            <a:extLst>
              <a:ext uri="{FF2B5EF4-FFF2-40B4-BE49-F238E27FC236}">
                <a16:creationId xmlns:a16="http://schemas.microsoft.com/office/drawing/2014/main" id="{41AFF7A5-A6D6-4DA6-8E8B-CF8D83A5B381}"/>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26</a:t>
            </a:fld>
            <a:endParaRPr lang="en-US" sz="1200">
              <a:solidFill>
                <a:schemeClr val="bg1"/>
              </a:solidFill>
            </a:endParaRPr>
          </a:p>
        </p:txBody>
      </p:sp>
    </p:spTree>
    <p:extLst>
      <p:ext uri="{BB962C8B-B14F-4D97-AF65-F5344CB8AC3E}">
        <p14:creationId xmlns:p14="http://schemas.microsoft.com/office/powerpoint/2010/main" val="4156368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62852-3405-4787-87AB-823FABCC5F22}"/>
              </a:ext>
            </a:extLst>
          </p:cNvPr>
          <p:cNvSpPr>
            <a:spLocks noGrp="1"/>
          </p:cNvSpPr>
          <p:nvPr>
            <p:ph type="title"/>
          </p:nvPr>
        </p:nvSpPr>
        <p:spPr/>
        <p:txBody>
          <a:bodyPr>
            <a:normAutofit/>
          </a:bodyPr>
          <a:lstStyle/>
          <a:p>
            <a:r>
              <a:rPr lang="en-NZ">
                <a:cs typeface="Arial"/>
              </a:rPr>
              <a:t>Special Considerations</a:t>
            </a:r>
          </a:p>
        </p:txBody>
      </p:sp>
      <p:sp>
        <p:nvSpPr>
          <p:cNvPr id="3" name="Content Placeholder 2">
            <a:extLst>
              <a:ext uri="{FF2B5EF4-FFF2-40B4-BE49-F238E27FC236}">
                <a16:creationId xmlns:a16="http://schemas.microsoft.com/office/drawing/2014/main" id="{D8682FED-23D0-4563-8F53-053136765429}"/>
              </a:ext>
            </a:extLst>
          </p:cNvPr>
          <p:cNvSpPr>
            <a:spLocks noGrp="1"/>
          </p:cNvSpPr>
          <p:nvPr>
            <p:ph idx="1"/>
          </p:nvPr>
        </p:nvSpPr>
        <p:spPr/>
        <p:txBody>
          <a:bodyPr/>
          <a:lstStyle/>
          <a:p>
            <a:pPr marL="285750" indent="-285750">
              <a:lnSpc>
                <a:spcPct val="120000"/>
              </a:lnSpc>
              <a:spcAft>
                <a:spcPts val="600"/>
              </a:spcAft>
              <a:buClr>
                <a:schemeClr val="accent5"/>
              </a:buClr>
              <a:buFont typeface="Arial" panose="020B0604020202020204" pitchFamily="34" charset="0"/>
              <a:buChar char="•"/>
            </a:pPr>
            <a:r>
              <a:rPr lang="en-NZ" sz="2000" b="1">
                <a:latin typeface="Calibri"/>
                <a:cs typeface="Calibri"/>
              </a:rPr>
              <a:t>Immunocompromised</a:t>
            </a:r>
            <a:r>
              <a:rPr lang="en-NZ" sz="2000">
                <a:latin typeface="Calibri"/>
                <a:cs typeface="Calibri"/>
              </a:rPr>
              <a:t> participants should have screening every 3 years and be referred to colposcopy if any type of HPV is detected.</a:t>
            </a:r>
          </a:p>
          <a:p>
            <a:pPr marL="285750" indent="-285750">
              <a:lnSpc>
                <a:spcPct val="120000"/>
              </a:lnSpc>
              <a:spcAft>
                <a:spcPts val="600"/>
              </a:spcAft>
              <a:buClr>
                <a:schemeClr val="accent5"/>
              </a:buClr>
              <a:buFont typeface="Arial" panose="020B0604020202020204" pitchFamily="34" charset="0"/>
              <a:buChar char="•"/>
            </a:pPr>
            <a:r>
              <a:rPr lang="en-NZ" sz="2000" b="1">
                <a:latin typeface="Calibri"/>
                <a:cs typeface="Calibri"/>
              </a:rPr>
              <a:t>Pregnancy</a:t>
            </a:r>
            <a:r>
              <a:rPr lang="en-NZ" sz="2000">
                <a:latin typeface="Calibri"/>
                <a:cs typeface="Calibri"/>
              </a:rPr>
              <a:t> – HPV testing is safe in pregnancy and should be considered part of routine antenatal screening in those who are due.</a:t>
            </a:r>
          </a:p>
        </p:txBody>
      </p:sp>
      <p:sp>
        <p:nvSpPr>
          <p:cNvPr id="4" name="Footer Placeholder 3">
            <a:extLst>
              <a:ext uri="{FF2B5EF4-FFF2-40B4-BE49-F238E27FC236}">
                <a16:creationId xmlns:a16="http://schemas.microsoft.com/office/drawing/2014/main" id="{229C1F00-F019-4422-8AF3-66C5C49D5FEE}"/>
              </a:ext>
            </a:extLst>
          </p:cNvPr>
          <p:cNvSpPr>
            <a:spLocks noGrp="1"/>
          </p:cNvSpPr>
          <p:nvPr>
            <p:ph type="ftr" sz="quarter" idx="11"/>
          </p:nvPr>
        </p:nvSpPr>
        <p:spPr/>
        <p:txBody>
          <a:bodyPr/>
          <a:lstStyle/>
          <a:p>
            <a:r>
              <a:rPr lang="en-US"/>
              <a:t>National Cervical Screening Programme </a:t>
            </a:r>
          </a:p>
        </p:txBody>
      </p:sp>
      <p:sp>
        <p:nvSpPr>
          <p:cNvPr id="5" name="Slide Number Placeholder 3">
            <a:extLst>
              <a:ext uri="{FF2B5EF4-FFF2-40B4-BE49-F238E27FC236}">
                <a16:creationId xmlns:a16="http://schemas.microsoft.com/office/drawing/2014/main" id="{5240940A-AEB0-4B86-ABF8-6956567CEC8B}"/>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27</a:t>
            </a:fld>
            <a:endParaRPr lang="en-US" sz="1200">
              <a:solidFill>
                <a:schemeClr val="bg1"/>
              </a:solidFill>
            </a:endParaRPr>
          </a:p>
        </p:txBody>
      </p:sp>
    </p:spTree>
    <p:extLst>
      <p:ext uri="{BB962C8B-B14F-4D97-AF65-F5344CB8AC3E}">
        <p14:creationId xmlns:p14="http://schemas.microsoft.com/office/powerpoint/2010/main" val="2101758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92BABB-22A1-4616-B604-B59486B7E0CF}"/>
              </a:ext>
            </a:extLst>
          </p:cNvPr>
          <p:cNvSpPr>
            <a:spLocks noGrp="1"/>
          </p:cNvSpPr>
          <p:nvPr>
            <p:ph type="title"/>
          </p:nvPr>
        </p:nvSpPr>
        <p:spPr/>
        <p:txBody>
          <a:bodyPr>
            <a:normAutofit/>
          </a:bodyPr>
          <a:lstStyle/>
          <a:p>
            <a:pPr>
              <a:lnSpc>
                <a:spcPct val="90000"/>
              </a:lnSpc>
              <a:defRPr/>
            </a:pPr>
            <a:r>
              <a:rPr lang="en-NZ">
                <a:cs typeface="Arial"/>
              </a:rPr>
              <a:t>Key messages</a:t>
            </a:r>
          </a:p>
        </p:txBody>
      </p:sp>
      <p:sp>
        <p:nvSpPr>
          <p:cNvPr id="2" name="Text Placeholder 1">
            <a:extLst>
              <a:ext uri="{FF2B5EF4-FFF2-40B4-BE49-F238E27FC236}">
                <a16:creationId xmlns:a16="http://schemas.microsoft.com/office/drawing/2014/main" id="{9A8400C2-8FB6-467D-9847-10D4979582AE}"/>
              </a:ext>
            </a:extLst>
          </p:cNvPr>
          <p:cNvSpPr>
            <a:spLocks noGrp="1"/>
          </p:cNvSpPr>
          <p:nvPr>
            <p:ph idx="1"/>
          </p:nvPr>
        </p:nvSpPr>
        <p:spPr>
          <a:xfrm>
            <a:off x="1769979" y="1601681"/>
            <a:ext cx="10152946" cy="4352466"/>
          </a:xfrm>
        </p:spPr>
        <p:txBody>
          <a:bodyPr vert="horz" lIns="91440" tIns="45720" rIns="91440" bIns="45720" rtlCol="0" anchor="t">
            <a:normAutofit/>
          </a:bodyPr>
          <a:lstStyle/>
          <a:p>
            <a:pPr marR="0" lvl="0" algn="l" defTabSz="914400" rtl="0" eaLnBrk="1" fontAlgn="auto" latinLnBrk="0" hangingPunct="1">
              <a:lnSpc>
                <a:spcPct val="90000"/>
              </a:lnSpc>
              <a:spcBef>
                <a:spcPts val="1000"/>
              </a:spcBef>
              <a:spcAft>
                <a:spcPts val="0"/>
              </a:spcAft>
              <a:buClr>
                <a:schemeClr val="accent5"/>
              </a:buClr>
              <a:buSzTx/>
              <a:buFont typeface="Arial" panose="020B0604020202020204" pitchFamily="34" charset="0"/>
              <a:buChar char="•"/>
              <a:tabLst/>
              <a:defRPr/>
            </a:pPr>
            <a:r>
              <a:rPr kumimoji="0" lang="en-NZ" sz="2000" b="1" i="0" u="none" strike="noStrike" kern="1200" cap="none" spc="0" normalizeH="0" baseline="0" noProof="0">
                <a:ln>
                  <a:noFill/>
                </a:ln>
                <a:effectLst/>
                <a:uLnTx/>
                <a:uFillTx/>
                <a:latin typeface="Calibri"/>
                <a:cs typeface="Calibri"/>
              </a:rPr>
              <a:t>HPV testing </a:t>
            </a:r>
            <a:r>
              <a:rPr kumimoji="0" lang="en-NZ" sz="2000" b="0" i="0" u="none" strike="noStrike" kern="1200" cap="none" spc="0" normalizeH="0" baseline="0" noProof="0">
                <a:ln>
                  <a:noFill/>
                </a:ln>
                <a:effectLst/>
                <a:uLnTx/>
                <a:uFillTx/>
                <a:latin typeface="Calibri"/>
                <a:cs typeface="Calibri"/>
              </a:rPr>
              <a:t>is a better primary screening test than cytology.</a:t>
            </a:r>
            <a:endParaRPr lang="en-NZ" sz="2000" b="0" i="0" u="none" strike="noStrike" kern="1200" cap="none" spc="0" normalizeH="0" baseline="0" noProof="0">
              <a:ln>
                <a:noFill/>
              </a:ln>
              <a:effectLst/>
              <a:uLnTx/>
              <a:uFillTx/>
              <a:latin typeface="Calibri"/>
              <a:cs typeface="Calibri"/>
            </a:endParaRPr>
          </a:p>
          <a:p>
            <a:pPr defTabSz="914400">
              <a:lnSpc>
                <a:spcPct val="90000"/>
              </a:lnSpc>
              <a:spcBef>
                <a:spcPts val="1000"/>
              </a:spcBef>
              <a:buClr>
                <a:schemeClr val="accent5"/>
              </a:buClr>
              <a:buFont typeface="Arial" panose="020B0604020202020204" pitchFamily="34" charset="0"/>
              <a:buChar char="•"/>
              <a:defRPr/>
            </a:pPr>
            <a:r>
              <a:rPr lang="en-NZ" sz="2000">
                <a:latin typeface="Calibri"/>
                <a:cs typeface="Calibri"/>
              </a:rPr>
              <a:t>For some, cytology is still recommended –</a:t>
            </a:r>
            <a:r>
              <a:rPr lang="en-NZ" sz="2000" b="1">
                <a:latin typeface="Calibri"/>
                <a:cs typeface="Calibri"/>
              </a:rPr>
              <a:t> </a:t>
            </a:r>
            <a:r>
              <a:rPr lang="en-NZ" sz="2000">
                <a:latin typeface="Calibri"/>
                <a:cs typeface="Calibri"/>
              </a:rPr>
              <a:t>surveillance, TOC, clinically indicated.</a:t>
            </a:r>
          </a:p>
          <a:p>
            <a:pPr marR="0" lvl="0" algn="l" defTabSz="914400" rtl="0" eaLnBrk="1" fontAlgn="auto" latinLnBrk="0" hangingPunct="1">
              <a:lnSpc>
                <a:spcPct val="90000"/>
              </a:lnSpc>
              <a:spcBef>
                <a:spcPts val="1000"/>
              </a:spcBef>
              <a:spcAft>
                <a:spcPts val="0"/>
              </a:spcAft>
              <a:buClr>
                <a:schemeClr val="accent5"/>
              </a:buClr>
              <a:buSzTx/>
              <a:buFont typeface="Arial" panose="020B0604020202020204" pitchFamily="34" charset="0"/>
              <a:buChar char="•"/>
              <a:tabLst/>
              <a:defRPr/>
            </a:pPr>
            <a:r>
              <a:rPr kumimoji="0" lang="en-NZ" sz="2000" b="0" i="0" u="none" strike="noStrike" kern="1200" cap="none" spc="0" normalizeH="0" baseline="0" noProof="0">
                <a:ln>
                  <a:noFill/>
                </a:ln>
                <a:effectLst/>
                <a:uLnTx/>
                <a:uFillTx/>
                <a:latin typeface="Calibri"/>
                <a:cs typeface="Calibri"/>
              </a:rPr>
              <a:t>About </a:t>
            </a:r>
            <a:r>
              <a:rPr kumimoji="0" lang="en-NZ" sz="2000" b="1" i="0" u="none" strike="noStrike" kern="1200" cap="none" spc="0" normalizeH="0" baseline="0" noProof="0">
                <a:ln>
                  <a:noFill/>
                </a:ln>
                <a:effectLst/>
                <a:uLnTx/>
                <a:uFillTx/>
                <a:latin typeface="Calibri"/>
                <a:cs typeface="Calibri"/>
              </a:rPr>
              <a:t>10% </a:t>
            </a:r>
            <a:r>
              <a:rPr kumimoji="0" lang="en-NZ" sz="2000" b="0" i="0" u="none" strike="noStrike" kern="1200" cap="none" spc="0" normalizeH="0" baseline="0" noProof="0">
                <a:ln>
                  <a:noFill/>
                </a:ln>
                <a:effectLst/>
                <a:uLnTx/>
                <a:uFillTx/>
                <a:latin typeface="Calibri"/>
                <a:cs typeface="Calibri"/>
              </a:rPr>
              <a:t>will have high risk HPV detected, requiring follow-up (cytology or colposcopy).</a:t>
            </a:r>
            <a:endParaRPr lang="en-NZ" sz="2000" b="0" i="0" u="none" strike="noStrike" kern="1200" cap="none" spc="0" normalizeH="0" baseline="0" noProof="0">
              <a:ln>
                <a:noFill/>
              </a:ln>
              <a:effectLst/>
              <a:uLnTx/>
              <a:uFillTx/>
              <a:latin typeface="Calibri"/>
              <a:cs typeface="Calibri"/>
            </a:endParaRPr>
          </a:p>
          <a:p>
            <a:pPr marR="0" lvl="0" algn="l" defTabSz="914400" rtl="0" eaLnBrk="1" fontAlgn="auto" latinLnBrk="0" hangingPunct="1">
              <a:lnSpc>
                <a:spcPct val="90000"/>
              </a:lnSpc>
              <a:spcBef>
                <a:spcPts val="1000"/>
              </a:spcBef>
              <a:spcAft>
                <a:spcPts val="0"/>
              </a:spcAft>
              <a:buClr>
                <a:schemeClr val="accent5"/>
              </a:buClr>
              <a:buSzTx/>
              <a:buFont typeface="Arial" panose="020B0604020202020204" pitchFamily="34" charset="0"/>
              <a:buChar char="•"/>
              <a:tabLst/>
              <a:defRPr/>
            </a:pPr>
            <a:r>
              <a:rPr lang="en-NZ" sz="2000">
                <a:latin typeface="Calibri"/>
                <a:cs typeface="Calibri"/>
              </a:rPr>
              <a:t>About </a:t>
            </a:r>
            <a:r>
              <a:rPr lang="en-NZ" sz="2000" b="1">
                <a:latin typeface="Calibri"/>
                <a:cs typeface="Calibri"/>
              </a:rPr>
              <a:t>90% </a:t>
            </a:r>
            <a:r>
              <a:rPr lang="en-NZ" sz="2000">
                <a:latin typeface="Calibri"/>
                <a:cs typeface="Calibri"/>
              </a:rPr>
              <a:t>will have HPV not detected, their next screen will be in 5 years.</a:t>
            </a:r>
            <a:endParaRPr lang="en-NZ" sz="2000" i="0" u="none" strike="noStrike" kern="1200" cap="none" spc="0" normalizeH="0" baseline="0" noProof="0">
              <a:ln>
                <a:noFill/>
              </a:ln>
              <a:effectLst/>
              <a:uLnTx/>
              <a:uFillTx/>
              <a:latin typeface="Calibri"/>
              <a:cs typeface="Calibri"/>
            </a:endParaRPr>
          </a:p>
          <a:p>
            <a:pPr defTabSz="914400">
              <a:lnSpc>
                <a:spcPct val="90000"/>
              </a:lnSpc>
              <a:spcBef>
                <a:spcPts val="1000"/>
              </a:spcBef>
              <a:buClr>
                <a:schemeClr val="accent5"/>
              </a:buClr>
              <a:buFont typeface="Arial" panose="020B0604020202020204" pitchFamily="34" charset="0"/>
              <a:buChar char="•"/>
              <a:defRPr/>
            </a:pPr>
            <a:r>
              <a:rPr kumimoji="0" lang="en-NZ" sz="2000" b="0" i="0" u="none" strike="noStrike" kern="1200" cap="none" spc="0" normalizeH="0" baseline="0" noProof="0">
                <a:ln>
                  <a:noFill/>
                </a:ln>
                <a:effectLst/>
                <a:uLnTx/>
                <a:uFillTx/>
                <a:latin typeface="Calibri"/>
                <a:cs typeface="Calibri"/>
              </a:rPr>
              <a:t>Participants can </a:t>
            </a:r>
            <a:r>
              <a:rPr kumimoji="0" lang="en-NZ" sz="2000" b="1" i="0" u="none" strike="noStrike" kern="1200" cap="none" spc="0" normalizeH="0" baseline="0" noProof="0">
                <a:ln>
                  <a:noFill/>
                </a:ln>
                <a:effectLst/>
                <a:uLnTx/>
                <a:uFillTx/>
                <a:latin typeface="Calibri"/>
                <a:cs typeface="Calibri"/>
              </a:rPr>
              <a:t>choose</a:t>
            </a:r>
            <a:r>
              <a:rPr kumimoji="0" lang="en-NZ" sz="2000" b="0" i="0" u="none" strike="noStrike" kern="1200" cap="none" spc="0" normalizeH="0" baseline="0" noProof="0">
                <a:ln>
                  <a:noFill/>
                </a:ln>
                <a:effectLst/>
                <a:uLnTx/>
                <a:uFillTx/>
                <a:latin typeface="Calibri"/>
                <a:cs typeface="Calibri"/>
              </a:rPr>
              <a:t> how </a:t>
            </a:r>
            <a:r>
              <a:rPr lang="en-NZ" sz="2000">
                <a:latin typeface="Calibri"/>
                <a:cs typeface="Calibri"/>
              </a:rPr>
              <a:t>and where to </a:t>
            </a:r>
            <a:r>
              <a:rPr kumimoji="0" lang="en-NZ" sz="2000" b="0" i="0" u="none" strike="noStrike" kern="1200" cap="none" spc="0" normalizeH="0" baseline="0" noProof="0">
                <a:ln>
                  <a:noFill/>
                </a:ln>
                <a:effectLst/>
                <a:uLnTx/>
                <a:uFillTx/>
                <a:latin typeface="Calibri"/>
                <a:cs typeface="Calibri"/>
              </a:rPr>
              <a:t>have their screening test.</a:t>
            </a:r>
            <a:endParaRPr lang="en-NZ" sz="2000" b="0" i="0" u="none" strike="noStrike" kern="1200" cap="none" spc="0" normalizeH="0" baseline="0" noProof="0">
              <a:ln>
                <a:noFill/>
              </a:ln>
              <a:effectLst/>
              <a:uLnTx/>
              <a:uFillTx/>
              <a:latin typeface="Calibri"/>
              <a:cs typeface="Calibri"/>
            </a:endParaRPr>
          </a:p>
          <a:p>
            <a:pPr defTabSz="914400">
              <a:lnSpc>
                <a:spcPct val="90000"/>
              </a:lnSpc>
              <a:spcBef>
                <a:spcPts val="1000"/>
              </a:spcBef>
              <a:buClr>
                <a:schemeClr val="accent5"/>
              </a:buClr>
              <a:buFont typeface="Arial" panose="020B0604020202020204" pitchFamily="34" charset="0"/>
              <a:buChar char="•"/>
              <a:defRPr/>
            </a:pPr>
            <a:r>
              <a:rPr lang="en-NZ" sz="2000" b="0" i="0" u="none" strike="noStrike" kern="1200" cap="none" spc="0" normalizeH="0" baseline="0" noProof="0">
                <a:ln>
                  <a:noFill/>
                </a:ln>
                <a:effectLst/>
                <a:uLnTx/>
                <a:uFillTx/>
                <a:latin typeface="Calibri"/>
                <a:cs typeface="Calibri"/>
              </a:rPr>
              <a:t>Self-collected swa</a:t>
            </a:r>
            <a:r>
              <a:rPr lang="en-NZ" sz="2000">
                <a:latin typeface="Calibri"/>
                <a:cs typeface="Calibri"/>
              </a:rPr>
              <a:t>bs are just as accurate as clinician-taken samples.</a:t>
            </a:r>
            <a:endParaRPr lang="en-NZ" sz="2000" b="0" i="0" u="none" strike="noStrike" kern="1200" cap="none" spc="0" normalizeH="0" baseline="0" noProof="0">
              <a:ln>
                <a:noFill/>
              </a:ln>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90000"/>
              </a:lnSpc>
              <a:spcBef>
                <a:spcPts val="1000"/>
              </a:spcBef>
              <a:spcAft>
                <a:spcPts val="0"/>
              </a:spcAft>
              <a:buClr>
                <a:schemeClr val="accent5"/>
              </a:buClr>
              <a:buSzTx/>
              <a:buFont typeface="Arial" panose="020B0604020202020204" pitchFamily="34" charset="0"/>
              <a:buChar char="•"/>
              <a:tabLst/>
              <a:defRPr/>
            </a:pPr>
            <a:r>
              <a:rPr kumimoji="0" lang="en-NZ" sz="2000" b="0" i="0" u="none" strike="noStrike" kern="1200" cap="none" spc="0" normalizeH="0" baseline="0" noProof="0">
                <a:ln>
                  <a:noFill/>
                </a:ln>
                <a:effectLst/>
                <a:uLnTx/>
                <a:uFillTx/>
                <a:latin typeface="Calibri"/>
                <a:cs typeface="Calibri"/>
              </a:rPr>
              <a:t>The option of </a:t>
            </a:r>
            <a:r>
              <a:rPr kumimoji="0" lang="en-NZ" sz="2000" b="1" i="0" u="none" strike="noStrike" kern="1200" cap="none" spc="0" normalizeH="0" baseline="0" noProof="0">
                <a:ln>
                  <a:noFill/>
                </a:ln>
                <a:effectLst/>
                <a:uLnTx/>
                <a:uFillTx/>
                <a:latin typeface="Calibri"/>
                <a:cs typeface="Calibri"/>
              </a:rPr>
              <a:t>self-testing</a:t>
            </a:r>
            <a:r>
              <a:rPr kumimoji="0" lang="en-NZ" sz="2000" b="0" i="0" u="none" strike="noStrike" kern="1200" cap="none" spc="0" normalizeH="0" baseline="0" noProof="0">
                <a:ln>
                  <a:noFill/>
                </a:ln>
                <a:effectLst/>
                <a:uLnTx/>
                <a:uFillTx/>
                <a:latin typeface="Calibri"/>
                <a:cs typeface="Calibri"/>
              </a:rPr>
              <a:t> will </a:t>
            </a:r>
            <a:r>
              <a:rPr kumimoji="0" lang="en-NZ" sz="2000" b="1" i="0" u="none" strike="noStrike" kern="1200" cap="none" spc="0" normalizeH="0" baseline="0" noProof="0">
                <a:ln>
                  <a:noFill/>
                </a:ln>
                <a:effectLst/>
                <a:uLnTx/>
                <a:uFillTx/>
                <a:latin typeface="Calibri"/>
                <a:cs typeface="Calibri"/>
              </a:rPr>
              <a:t>reduce barriers </a:t>
            </a:r>
            <a:r>
              <a:rPr kumimoji="0" lang="en-NZ" sz="2000" b="0" i="0" u="none" strike="noStrike" kern="1200" cap="none" spc="0" normalizeH="0" baseline="0" noProof="0">
                <a:ln>
                  <a:noFill/>
                </a:ln>
                <a:effectLst/>
                <a:uLnTx/>
                <a:uFillTx/>
                <a:latin typeface="Calibri"/>
                <a:cs typeface="Calibri"/>
              </a:rPr>
              <a:t>and </a:t>
            </a:r>
            <a:r>
              <a:rPr kumimoji="0" lang="en-NZ" sz="2000" b="1" i="0" u="none" strike="noStrike" kern="1200" cap="none" spc="0" normalizeH="0" baseline="0" noProof="0">
                <a:ln>
                  <a:noFill/>
                </a:ln>
                <a:effectLst/>
                <a:uLnTx/>
                <a:uFillTx/>
                <a:latin typeface="Calibri"/>
                <a:cs typeface="Calibri"/>
              </a:rPr>
              <a:t>increase participation</a:t>
            </a:r>
            <a:r>
              <a:rPr kumimoji="0" lang="en-NZ" sz="2000" i="0" u="none" strike="noStrike" kern="1200" cap="none" spc="0" normalizeH="0" baseline="0" noProof="0">
                <a:ln>
                  <a:noFill/>
                </a:ln>
                <a:effectLst/>
                <a:uLnTx/>
                <a:uFillTx/>
                <a:latin typeface="Calibri"/>
                <a:cs typeface="Calibri"/>
              </a:rPr>
              <a:t>.</a:t>
            </a:r>
            <a:endParaRPr lang="en-NZ" sz="2000" i="0" u="none" strike="noStrike" kern="1200" cap="none" spc="0" normalizeH="0" baseline="0" noProof="0">
              <a:ln>
                <a:noFill/>
              </a:ln>
              <a:effectLst/>
              <a:uLnTx/>
              <a:uFillTx/>
              <a:latin typeface="Calibri"/>
              <a:cs typeface="Calibri"/>
            </a:endParaRPr>
          </a:p>
          <a:p>
            <a:pPr marR="0" lvl="0" algn="l" defTabSz="914400" rtl="0" eaLnBrk="1" fontAlgn="auto" latinLnBrk="0" hangingPunct="1">
              <a:lnSpc>
                <a:spcPct val="90000"/>
              </a:lnSpc>
              <a:spcBef>
                <a:spcPts val="1000"/>
              </a:spcBef>
              <a:spcAft>
                <a:spcPts val="0"/>
              </a:spcAft>
              <a:buClr>
                <a:schemeClr val="accent5"/>
              </a:buClr>
              <a:buSzTx/>
              <a:buFont typeface="Arial" panose="020B0604020202020204" pitchFamily="34" charset="0"/>
              <a:buChar char="•"/>
              <a:tabLst/>
              <a:defRPr/>
            </a:pPr>
            <a:r>
              <a:rPr lang="en-NZ" sz="2000">
                <a:latin typeface="Calibri"/>
                <a:cs typeface="Calibri"/>
              </a:rPr>
              <a:t>T</a:t>
            </a:r>
            <a:r>
              <a:rPr kumimoji="0" lang="en-NZ" sz="2000" b="0" i="0" u="none" kern="1200" cap="none" spc="0" normalizeH="0" baseline="0" noProof="0">
                <a:ln>
                  <a:noFill/>
                </a:ln>
                <a:effectLst/>
                <a:uLnTx/>
                <a:uFillTx/>
                <a:latin typeface="Calibri"/>
                <a:cs typeface="Calibri"/>
              </a:rPr>
              <a:t>he new </a:t>
            </a:r>
            <a:r>
              <a:rPr lang="en-NZ" sz="2000">
                <a:latin typeface="Calibri"/>
                <a:cs typeface="Calibri"/>
              </a:rPr>
              <a:t>Register</a:t>
            </a:r>
            <a:r>
              <a:rPr kumimoji="0" lang="en-NZ" sz="2000" b="0" i="0" u="none" kern="1200" cap="none" spc="0" normalizeH="0" baseline="0" noProof="0">
                <a:ln>
                  <a:noFill/>
                </a:ln>
                <a:effectLst/>
                <a:uLnTx/>
                <a:uFillTx/>
                <a:latin typeface="Calibri"/>
                <a:cs typeface="Calibri"/>
              </a:rPr>
              <a:t> is population based so will identify more people eligible for screening.</a:t>
            </a:r>
            <a:endParaRPr lang="en-NZ" sz="2000" b="0" i="0" u="none" kern="1200" cap="none" spc="0" normalizeH="0" baseline="0" noProof="0">
              <a:ln>
                <a:noFill/>
              </a:ln>
              <a:effectLst/>
              <a:uLnTx/>
              <a:uFillTx/>
              <a:latin typeface="Calibri"/>
              <a:cs typeface="Calibri"/>
            </a:endParaRPr>
          </a:p>
          <a:p>
            <a:pPr marR="0" lvl="0" algn="l" defTabSz="914400" rtl="0" eaLnBrk="1" fontAlgn="auto" latinLnBrk="0" hangingPunct="1">
              <a:lnSpc>
                <a:spcPct val="90000"/>
              </a:lnSpc>
              <a:spcBef>
                <a:spcPts val="1000"/>
              </a:spcBef>
              <a:spcAft>
                <a:spcPts val="0"/>
              </a:spcAft>
              <a:buClr>
                <a:schemeClr val="accent5"/>
              </a:buClr>
              <a:buSzTx/>
              <a:buFont typeface="Arial" panose="020B0604020202020204" pitchFamily="34" charset="0"/>
              <a:buChar char="•"/>
              <a:tabLst/>
              <a:defRPr/>
            </a:pPr>
            <a:r>
              <a:rPr lang="en-NZ" sz="2000">
                <a:latin typeface="Calibri"/>
                <a:cs typeface="Calibri"/>
              </a:rPr>
              <a:t>Vaccination is key to reducing cervical cancer in Aotearoa.</a:t>
            </a:r>
            <a:endParaRPr lang="en-NZ"/>
          </a:p>
        </p:txBody>
      </p:sp>
      <p:sp>
        <p:nvSpPr>
          <p:cNvPr id="5" name="TextBox 4">
            <a:extLst>
              <a:ext uri="{FF2B5EF4-FFF2-40B4-BE49-F238E27FC236}">
                <a16:creationId xmlns:a16="http://schemas.microsoft.com/office/drawing/2014/main" id="{DBFBCD64-757F-42BC-A9D1-E4BAFF04DC07}"/>
              </a:ext>
            </a:extLst>
          </p:cNvPr>
          <p:cNvSpPr txBox="1"/>
          <p:nvPr/>
        </p:nvSpPr>
        <p:spPr>
          <a:xfrm>
            <a:off x="5550395" y="5408510"/>
            <a:ext cx="6078716" cy="898346"/>
          </a:xfrm>
          <a:prstGeom prst="rect">
            <a:avLst/>
          </a:prstGeom>
          <a:solidFill>
            <a:schemeClr val="accent4">
              <a:lumMod val="20000"/>
              <a:lumOff val="80000"/>
            </a:schemeClr>
          </a:solidFill>
        </p:spPr>
        <p:txBody>
          <a:bodyPr wrap="square" lIns="252000" tIns="144000" rIns="108000" bIns="180000">
            <a:spAutoFit/>
          </a:bodyPr>
          <a:lstStyle>
            <a:defPPr>
              <a:defRPr lang="en-US"/>
            </a:defPPr>
            <a:lvl1pPr marR="0" lvl="0" indent="0" defTabSz="914400" fontAlgn="auto">
              <a:lnSpc>
                <a:spcPct val="120000"/>
              </a:lnSpc>
              <a:spcBef>
                <a:spcPts val="0"/>
              </a:spcBef>
              <a:spcAft>
                <a:spcPts val="600"/>
              </a:spcAft>
              <a:buClrTx/>
              <a:buSzTx/>
              <a:buFontTx/>
              <a:buNone/>
              <a:tabLst/>
              <a:defRPr kumimoji="0" b="0" i="0" u="none" strike="noStrike" kern="0" cap="none" spc="0" normalizeH="0" baseline="0">
                <a:ln>
                  <a:noFill/>
                </a:ln>
                <a:solidFill>
                  <a:schemeClr val="accent4"/>
                </a:solidFill>
                <a:effectLst/>
                <a:uLnTx/>
                <a:uFillTx/>
                <a:latin typeface="Calibre"/>
                <a:cs typeface="Calibri" panose="020F0502020204030204" pitchFamily="34" charset="0"/>
              </a:defRPr>
            </a:lvl1pPr>
          </a:lstStyle>
          <a:p>
            <a:r>
              <a:rPr lang="en-NZ" sz="1600"/>
              <a:t>Please encourage participants to continue to have cytology screening on time prior to July 2023, rather than waiting for the new test.</a:t>
            </a:r>
          </a:p>
        </p:txBody>
      </p:sp>
      <p:pic>
        <p:nvPicPr>
          <p:cNvPr id="8" name="Graphic 7" descr="Chat outline">
            <a:extLst>
              <a:ext uri="{FF2B5EF4-FFF2-40B4-BE49-F238E27FC236}">
                <a16:creationId xmlns:a16="http://schemas.microsoft.com/office/drawing/2014/main" id="{7D1D2296-B09E-4230-8A53-167A1643D4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71840" y="5249623"/>
            <a:ext cx="914400" cy="914400"/>
          </a:xfrm>
          <a:prstGeom prst="rect">
            <a:avLst/>
          </a:prstGeom>
        </p:spPr>
      </p:pic>
      <p:sp>
        <p:nvSpPr>
          <p:cNvPr id="9" name="Footer Placeholder 3">
            <a:extLst>
              <a:ext uri="{FF2B5EF4-FFF2-40B4-BE49-F238E27FC236}">
                <a16:creationId xmlns:a16="http://schemas.microsoft.com/office/drawing/2014/main" id="{9AFAF594-25C5-41C9-8181-E498EB80EC9D}"/>
              </a:ext>
            </a:extLst>
          </p:cNvPr>
          <p:cNvSpPr>
            <a:spLocks noGrp="1"/>
          </p:cNvSpPr>
          <p:nvPr>
            <p:ph type="ftr" sz="quarter" idx="11"/>
          </p:nvPr>
        </p:nvSpPr>
        <p:spPr>
          <a:xfrm>
            <a:off x="1769979" y="6356351"/>
            <a:ext cx="5136063" cy="365125"/>
          </a:xfrm>
        </p:spPr>
        <p:txBody>
          <a:bodyPr/>
          <a:lstStyle/>
          <a:p>
            <a:r>
              <a:rPr lang="en-US"/>
              <a:t>National Cervical Screening Programme </a:t>
            </a:r>
          </a:p>
        </p:txBody>
      </p:sp>
      <p:sp>
        <p:nvSpPr>
          <p:cNvPr id="10" name="Slide Number Placeholder 3">
            <a:extLst>
              <a:ext uri="{FF2B5EF4-FFF2-40B4-BE49-F238E27FC236}">
                <a16:creationId xmlns:a16="http://schemas.microsoft.com/office/drawing/2014/main" id="{C4B5B7D9-6724-422F-91C7-FC03A964E991}"/>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28</a:t>
            </a:fld>
            <a:endParaRPr lang="en-US" sz="1200">
              <a:solidFill>
                <a:schemeClr val="bg1"/>
              </a:solidFill>
            </a:endParaRPr>
          </a:p>
        </p:txBody>
      </p:sp>
    </p:spTree>
    <p:extLst>
      <p:ext uri="{BB962C8B-B14F-4D97-AF65-F5344CB8AC3E}">
        <p14:creationId xmlns:p14="http://schemas.microsoft.com/office/powerpoint/2010/main" val="3189911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88FF1-395E-4DA2-8F90-19DFAE76B63B}"/>
              </a:ext>
            </a:extLst>
          </p:cNvPr>
          <p:cNvSpPr>
            <a:spLocks noGrp="1"/>
          </p:cNvSpPr>
          <p:nvPr>
            <p:ph type="title"/>
          </p:nvPr>
        </p:nvSpPr>
        <p:spPr>
          <a:xfrm>
            <a:off x="3101009" y="3071373"/>
            <a:ext cx="8188427" cy="715253"/>
          </a:xfrm>
        </p:spPr>
        <p:txBody>
          <a:bodyPr>
            <a:normAutofit fontScale="90000"/>
          </a:bodyPr>
          <a:lstStyle/>
          <a:p>
            <a:r>
              <a:rPr lang="en-NZ" sz="6000" b="1">
                <a:latin typeface="Franklin Gothic Medium" panose="020B0603020102020204" pitchFamily="34" charset="0"/>
              </a:rPr>
              <a:t>Training and key dates</a:t>
            </a:r>
            <a:br>
              <a:rPr lang="en-NZ" b="1">
                <a:latin typeface="Franklin Gothic Medium" panose="020B0603020102020204" pitchFamily="34" charset="0"/>
              </a:rPr>
            </a:br>
            <a:endParaRPr lang="en-NZ" b="1">
              <a:latin typeface="Franklin Gothic Medium" panose="020B0603020102020204" pitchFamily="34" charset="0"/>
            </a:endParaRPr>
          </a:p>
        </p:txBody>
      </p:sp>
      <p:sp>
        <p:nvSpPr>
          <p:cNvPr id="3" name="Footer Placeholder 2">
            <a:extLst>
              <a:ext uri="{FF2B5EF4-FFF2-40B4-BE49-F238E27FC236}">
                <a16:creationId xmlns:a16="http://schemas.microsoft.com/office/drawing/2014/main" id="{9C69DE14-0114-4C79-8D47-6614E617116A}"/>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ea"/>
                <a:cs typeface="+mn-cs"/>
              </a:rPr>
              <a:t>National Cervical Screening Programme </a:t>
            </a:r>
          </a:p>
        </p:txBody>
      </p:sp>
      <p:sp>
        <p:nvSpPr>
          <p:cNvPr id="4" name="Slide Number Placeholder 3">
            <a:extLst>
              <a:ext uri="{FF2B5EF4-FFF2-40B4-BE49-F238E27FC236}">
                <a16:creationId xmlns:a16="http://schemas.microsoft.com/office/drawing/2014/main" id="{2CE1C90B-0693-4518-9B76-009DD48EB23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9B2A3DE-D7C7-F247-B28D-74CB4DA19506}"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120209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8FD516-0B2B-48B1-85A8-0E96B037C19E}"/>
              </a:ext>
            </a:extLst>
          </p:cNvPr>
          <p:cNvSpPr/>
          <p:nvPr/>
        </p:nvSpPr>
        <p:spPr>
          <a:xfrm>
            <a:off x="1737059" y="1643871"/>
            <a:ext cx="9812421" cy="4624558"/>
          </a:xfrm>
          <a:prstGeom prst="rect">
            <a:avLst/>
          </a:prstGeom>
          <a:solidFill>
            <a:srgbClr val="FEF2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910169DD-DA3F-4597-B954-82015FDBA295}"/>
              </a:ext>
            </a:extLst>
          </p:cNvPr>
          <p:cNvSpPr>
            <a:spLocks noGrp="1"/>
          </p:cNvSpPr>
          <p:nvPr>
            <p:ph type="title"/>
          </p:nvPr>
        </p:nvSpPr>
        <p:spPr>
          <a:xfrm>
            <a:off x="2886490" y="801711"/>
            <a:ext cx="8695909" cy="715253"/>
          </a:xfrm>
        </p:spPr>
        <p:txBody>
          <a:bodyPr/>
          <a:lstStyle/>
          <a:p>
            <a:r>
              <a:rPr lang="en-NZ" b="1">
                <a:solidFill>
                  <a:srgbClr val="8B8B8B"/>
                </a:solidFill>
                <a:latin typeface="Calibri" panose="020F0502020204030204"/>
                <a:cs typeface="Arial" panose="020B0604020202020204" pitchFamily="34" charset="0"/>
              </a:rPr>
              <a:t>THE VISION – future state</a:t>
            </a:r>
          </a:p>
        </p:txBody>
      </p:sp>
      <p:sp>
        <p:nvSpPr>
          <p:cNvPr id="4" name="Footer Placeholder 3">
            <a:extLst>
              <a:ext uri="{FF2B5EF4-FFF2-40B4-BE49-F238E27FC236}">
                <a16:creationId xmlns:a16="http://schemas.microsoft.com/office/drawing/2014/main" id="{0FF97EB7-7861-4EC6-A512-3FD82C0B0721}"/>
              </a:ext>
            </a:extLst>
          </p:cNvPr>
          <p:cNvSpPr>
            <a:spLocks noGrp="1"/>
          </p:cNvSpPr>
          <p:nvPr>
            <p:ph type="ftr" sz="quarter" idx="11"/>
          </p:nvPr>
        </p:nvSpPr>
        <p:spPr/>
        <p:txBody>
          <a:bodyPr/>
          <a:lstStyle/>
          <a:p>
            <a:r>
              <a:rPr lang="en-US"/>
              <a:t>National Cervical Screening Programme </a:t>
            </a:r>
          </a:p>
        </p:txBody>
      </p:sp>
      <p:grpSp>
        <p:nvGrpSpPr>
          <p:cNvPr id="6" name="Group 5">
            <a:extLst>
              <a:ext uri="{FF2B5EF4-FFF2-40B4-BE49-F238E27FC236}">
                <a16:creationId xmlns:a16="http://schemas.microsoft.com/office/drawing/2014/main" id="{4A8CD482-F641-48EC-81F8-0736EA26C6D9}"/>
              </a:ext>
            </a:extLst>
          </p:cNvPr>
          <p:cNvGrpSpPr/>
          <p:nvPr/>
        </p:nvGrpSpPr>
        <p:grpSpPr>
          <a:xfrm>
            <a:off x="1769978" y="1704500"/>
            <a:ext cx="9812420" cy="4562333"/>
            <a:chOff x="-2599777" y="1533036"/>
            <a:chExt cx="9605550" cy="4634552"/>
          </a:xfrm>
        </p:grpSpPr>
        <p:sp>
          <p:nvSpPr>
            <p:cNvPr id="21" name="TextBox 20">
              <a:extLst>
                <a:ext uri="{FF2B5EF4-FFF2-40B4-BE49-F238E27FC236}">
                  <a16:creationId xmlns:a16="http://schemas.microsoft.com/office/drawing/2014/main" id="{82933566-D287-4BA4-87AA-6305D3C2E869}"/>
                </a:ext>
              </a:extLst>
            </p:cNvPr>
            <p:cNvSpPr txBox="1"/>
            <p:nvPr/>
          </p:nvSpPr>
          <p:spPr>
            <a:xfrm>
              <a:off x="-2246493" y="1533036"/>
              <a:ext cx="8561293" cy="461665"/>
            </a:xfrm>
            <a:prstGeom prst="rect">
              <a:avLst/>
            </a:prstGeom>
            <a:noFill/>
          </p:spPr>
          <p:txBody>
            <a:bodyPr wrap="square" rtlCol="0">
              <a:spAutoFit/>
            </a:bodyPr>
            <a:lstStyle/>
            <a:p>
              <a:r>
                <a:rPr lang="en-NZ" sz="2400" b="1">
                  <a:solidFill>
                    <a:srgbClr val="F58E39"/>
                  </a:solidFill>
                  <a:latin typeface="Calibri" panose="020F0502020204030204" pitchFamily="34" charset="0"/>
                  <a:cs typeface="Calibri" panose="020F0502020204030204" pitchFamily="34" charset="0"/>
                </a:rPr>
                <a:t>Reaching more participants in their own communities </a:t>
              </a:r>
              <a:r>
                <a:rPr lang="en-NZ" sz="2400" b="1">
                  <a:solidFill>
                    <a:schemeClr val="bg1">
                      <a:lumMod val="50000"/>
                    </a:schemeClr>
                  </a:solidFill>
                  <a:latin typeface="Calibri" panose="020F0502020204030204" pitchFamily="34" charset="0"/>
                  <a:cs typeface="Calibri" panose="020F0502020204030204" pitchFamily="34" charset="0"/>
                </a:rPr>
                <a:t>through</a:t>
              </a:r>
              <a:r>
                <a:rPr lang="en-NZ" sz="1100" b="1">
                  <a:solidFill>
                    <a:schemeClr val="bg1">
                      <a:lumMod val="50000"/>
                    </a:schemeClr>
                  </a:solidFill>
                  <a:latin typeface="Calibri" panose="020F0502020204030204" pitchFamily="34" charset="0"/>
                  <a:cs typeface="Calibri" panose="020F0502020204030204" pitchFamily="34" charset="0"/>
                </a:rPr>
                <a:t>:</a:t>
              </a:r>
              <a:endParaRPr lang="en-NZ" sz="1100">
                <a:solidFill>
                  <a:schemeClr val="bg1">
                    <a:lumMod val="5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CC9299E-0086-43EB-84E5-A197D80FB75F}"/>
                </a:ext>
              </a:extLst>
            </p:cNvPr>
            <p:cNvSpPr txBox="1"/>
            <p:nvPr/>
          </p:nvSpPr>
          <p:spPr>
            <a:xfrm>
              <a:off x="-1073056" y="2153228"/>
              <a:ext cx="7682303" cy="707886"/>
            </a:xfrm>
            <a:prstGeom prst="rect">
              <a:avLst/>
            </a:prstGeom>
            <a:noFill/>
          </p:spPr>
          <p:txBody>
            <a:bodyPr wrap="square" rtlCol="0">
              <a:spAutoFit/>
            </a:bodyPr>
            <a:lstStyle/>
            <a:p>
              <a:r>
                <a:rPr lang="en-NZ" sz="2000">
                  <a:solidFill>
                    <a:schemeClr val="bg1">
                      <a:lumMod val="50000"/>
                    </a:schemeClr>
                  </a:solidFill>
                  <a:latin typeface="Calibri" panose="020F0502020204030204" pitchFamily="34" charset="0"/>
                  <a:cs typeface="Calibri" panose="020F0502020204030204" pitchFamily="34" charset="0"/>
                </a:rPr>
                <a:t>Empowering participants with greater consumer choice about what and how they can participate</a:t>
              </a:r>
              <a:r>
                <a:rPr lang="en-NZ" sz="1100">
                  <a:solidFill>
                    <a:schemeClr val="bg1">
                      <a:lumMod val="50000"/>
                    </a:schemeClr>
                  </a:solidFill>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430CF768-8647-4E05-B02F-F63E6FC22DB6}"/>
                </a:ext>
              </a:extLst>
            </p:cNvPr>
            <p:cNvSpPr txBox="1"/>
            <p:nvPr/>
          </p:nvSpPr>
          <p:spPr>
            <a:xfrm>
              <a:off x="-1049500" y="4997547"/>
              <a:ext cx="7682303" cy="406444"/>
            </a:xfrm>
            <a:prstGeom prst="rect">
              <a:avLst/>
            </a:prstGeom>
            <a:noFill/>
          </p:spPr>
          <p:txBody>
            <a:bodyPr wrap="square" lIns="91440" tIns="45720" rIns="91440" bIns="45720" rtlCol="0" anchor="t">
              <a:spAutoFit/>
            </a:bodyPr>
            <a:lstStyle/>
            <a:p>
              <a:r>
                <a:rPr lang="en-NZ" sz="2000">
                  <a:solidFill>
                    <a:schemeClr val="bg1">
                      <a:lumMod val="50000"/>
                    </a:schemeClr>
                  </a:solidFill>
                  <a:latin typeface="Calibri"/>
                  <a:cs typeface="Calibri"/>
                </a:rPr>
                <a:t>Bringing together the services around the community and consumer.</a:t>
              </a:r>
              <a:endParaRPr lang="en-NZ" sz="2000">
                <a:solidFill>
                  <a:schemeClr val="bg1">
                    <a:lumMod val="50000"/>
                  </a:schemeClr>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12ED3033-4B2E-46AE-9E37-81A32CD5CED9}"/>
                </a:ext>
              </a:extLst>
            </p:cNvPr>
            <p:cNvSpPr txBox="1"/>
            <p:nvPr/>
          </p:nvSpPr>
          <p:spPr>
            <a:xfrm>
              <a:off x="-1049500" y="3184638"/>
              <a:ext cx="6440547" cy="400110"/>
            </a:xfrm>
            <a:prstGeom prst="rect">
              <a:avLst/>
            </a:prstGeom>
            <a:noFill/>
          </p:spPr>
          <p:txBody>
            <a:bodyPr wrap="square" rtlCol="0">
              <a:spAutoFit/>
            </a:bodyPr>
            <a:lstStyle/>
            <a:p>
              <a:r>
                <a:rPr lang="en-NZ" sz="2000">
                  <a:solidFill>
                    <a:schemeClr val="bg1">
                      <a:lumMod val="50000"/>
                    </a:schemeClr>
                  </a:solidFill>
                  <a:latin typeface="Calibri" panose="020F0502020204030204" pitchFamily="34" charset="0"/>
                  <a:cs typeface="Calibri" panose="020F0502020204030204" pitchFamily="34" charset="0"/>
                </a:rPr>
                <a:t>Driving equitable outcomes for Māori and Pacific people.</a:t>
              </a:r>
            </a:p>
          </p:txBody>
        </p:sp>
        <p:sp>
          <p:nvSpPr>
            <p:cNvPr id="13" name="TextBox 12">
              <a:extLst>
                <a:ext uri="{FF2B5EF4-FFF2-40B4-BE49-F238E27FC236}">
                  <a16:creationId xmlns:a16="http://schemas.microsoft.com/office/drawing/2014/main" id="{BFB87605-C94B-45D5-94C3-5EAC7BDF18CA}"/>
                </a:ext>
              </a:extLst>
            </p:cNvPr>
            <p:cNvSpPr txBox="1"/>
            <p:nvPr/>
          </p:nvSpPr>
          <p:spPr>
            <a:xfrm>
              <a:off x="-1049500" y="3929097"/>
              <a:ext cx="6825132" cy="719092"/>
            </a:xfrm>
            <a:prstGeom prst="rect">
              <a:avLst/>
            </a:prstGeom>
            <a:noFill/>
          </p:spPr>
          <p:txBody>
            <a:bodyPr wrap="square" lIns="91440" tIns="45720" rIns="91440" bIns="45720" rtlCol="0" anchor="t">
              <a:spAutoFit/>
            </a:bodyPr>
            <a:lstStyle/>
            <a:p>
              <a:r>
                <a:rPr lang="en-NZ" sz="2000">
                  <a:solidFill>
                    <a:schemeClr val="bg1">
                      <a:lumMod val="50000"/>
                    </a:schemeClr>
                  </a:solidFill>
                  <a:latin typeface="Calibri"/>
                  <a:cs typeface="Calibri"/>
                </a:rPr>
                <a:t>Greater, more diverse workforce – including greater integration of Kaiāwhina into pathways.</a:t>
              </a:r>
            </a:p>
          </p:txBody>
        </p:sp>
        <p:sp>
          <p:nvSpPr>
            <p:cNvPr id="16" name="TextBox 15">
              <a:extLst>
                <a:ext uri="{FF2B5EF4-FFF2-40B4-BE49-F238E27FC236}">
                  <a16:creationId xmlns:a16="http://schemas.microsoft.com/office/drawing/2014/main" id="{E1EA752F-DC8F-4E28-9187-F9E91DE95245}"/>
                </a:ext>
              </a:extLst>
            </p:cNvPr>
            <p:cNvSpPr txBox="1"/>
            <p:nvPr/>
          </p:nvSpPr>
          <p:spPr>
            <a:xfrm>
              <a:off x="-2599777" y="5629614"/>
              <a:ext cx="9605550" cy="537974"/>
            </a:xfrm>
            <a:prstGeom prst="rect">
              <a:avLst/>
            </a:prstGeom>
            <a:noFill/>
          </p:spPr>
          <p:txBody>
            <a:bodyPr vert="horz" wrap="square" lIns="91440" tIns="45720" rIns="91440" bIns="45720" rtlCol="0">
              <a:noAutofit/>
            </a:bodyPr>
            <a:lstStyle/>
            <a:p>
              <a:pPr algn="ctr" defTabSz="914400">
                <a:defRPr/>
              </a:pPr>
              <a:r>
                <a:rPr lang="mi-NZ" sz="2000" b="1">
                  <a:solidFill>
                    <a:srgbClr val="F58E39"/>
                  </a:solidFill>
                  <a:latin typeface="Calibri" panose="020F0502020204030204" pitchFamily="34" charset="0"/>
                  <a:cs typeface="Calibri" panose="020F0502020204030204" pitchFamily="34" charset="0"/>
                </a:rPr>
                <a:t>BRINGING DOWN THE BARRIERS TO SCREENING FOR ALL PARTICIPANTS AND WHĀNAU</a:t>
              </a:r>
              <a:endParaRPr lang="en-NZ" sz="2000" b="1">
                <a:solidFill>
                  <a:srgbClr val="F58E39"/>
                </a:solidFill>
                <a:latin typeface="Calibri" panose="020F0502020204030204" pitchFamily="34" charset="0"/>
                <a:cs typeface="Calibri" panose="020F0502020204030204" pitchFamily="34" charset="0"/>
              </a:endParaRPr>
            </a:p>
          </p:txBody>
        </p:sp>
      </p:grpSp>
      <p:sp>
        <p:nvSpPr>
          <p:cNvPr id="22" name="Title 1">
            <a:extLst>
              <a:ext uri="{FF2B5EF4-FFF2-40B4-BE49-F238E27FC236}">
                <a16:creationId xmlns:a16="http://schemas.microsoft.com/office/drawing/2014/main" id="{0EF61CCC-0271-43C2-A355-1F38195D92D8}"/>
              </a:ext>
            </a:extLst>
          </p:cNvPr>
          <p:cNvSpPr txBox="1">
            <a:spLocks/>
          </p:cNvSpPr>
          <p:nvPr/>
        </p:nvSpPr>
        <p:spPr>
          <a:xfrm>
            <a:off x="18391" y="-85405"/>
            <a:ext cx="3522980" cy="52297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000" b="0" i="0" kern="800">
                <a:solidFill>
                  <a:srgbClr val="602A7E"/>
                </a:solidFill>
                <a:latin typeface="+mj-lt"/>
                <a:ea typeface="+mj-ea"/>
                <a:cs typeface="+mj-cs"/>
              </a:defRPr>
            </a:lvl1pPr>
          </a:lstStyle>
          <a:p>
            <a:endParaRPr lang="en-NZ" sz="1800">
              <a:solidFill>
                <a:schemeClr val="bg1">
                  <a:lumMod val="50000"/>
                </a:schemeClr>
              </a:solidFill>
            </a:endParaRPr>
          </a:p>
        </p:txBody>
      </p:sp>
      <p:pic>
        <p:nvPicPr>
          <p:cNvPr id="23" name="Picture 22">
            <a:extLst>
              <a:ext uri="{FF2B5EF4-FFF2-40B4-BE49-F238E27FC236}">
                <a16:creationId xmlns:a16="http://schemas.microsoft.com/office/drawing/2014/main" id="{D2AC8629-3005-4DF4-BA27-50859D131E1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85488" y="3128593"/>
            <a:ext cx="923368" cy="773440"/>
          </a:xfrm>
          <a:prstGeom prst="rect">
            <a:avLst/>
          </a:prstGeom>
        </p:spPr>
      </p:pic>
      <p:pic>
        <p:nvPicPr>
          <p:cNvPr id="24" name="Picture 23">
            <a:extLst>
              <a:ext uri="{FF2B5EF4-FFF2-40B4-BE49-F238E27FC236}">
                <a16:creationId xmlns:a16="http://schemas.microsoft.com/office/drawing/2014/main" id="{A3BD88D6-A871-4FD0-90D6-5FFAE3FB0F42}"/>
              </a:ext>
            </a:extLst>
          </p:cNvPr>
          <p:cNvPicPr>
            <a:picLocks noChangeAspect="1"/>
          </p:cNvPicPr>
          <p:nvPr/>
        </p:nvPicPr>
        <p:blipFill>
          <a:blip r:embed="rId4"/>
          <a:stretch>
            <a:fillRect/>
          </a:stretch>
        </p:blipFill>
        <p:spPr>
          <a:xfrm>
            <a:off x="1783600" y="706358"/>
            <a:ext cx="883576" cy="883576"/>
          </a:xfrm>
          <a:prstGeom prst="rect">
            <a:avLst/>
          </a:prstGeom>
        </p:spPr>
      </p:pic>
      <p:pic>
        <p:nvPicPr>
          <p:cNvPr id="25" name="Picture 24">
            <a:extLst>
              <a:ext uri="{FF2B5EF4-FFF2-40B4-BE49-F238E27FC236}">
                <a16:creationId xmlns:a16="http://schemas.microsoft.com/office/drawing/2014/main" id="{27AF1576-79A2-4E2A-AB04-BFECA00C911D}"/>
              </a:ext>
            </a:extLst>
          </p:cNvPr>
          <p:cNvPicPr>
            <a:picLocks noChangeAspect="1"/>
          </p:cNvPicPr>
          <p:nvPr/>
        </p:nvPicPr>
        <p:blipFill>
          <a:blip r:embed="rId5"/>
          <a:stretch>
            <a:fillRect/>
          </a:stretch>
        </p:blipFill>
        <p:spPr>
          <a:xfrm>
            <a:off x="2349086" y="2279428"/>
            <a:ext cx="659919" cy="659917"/>
          </a:xfrm>
          <a:prstGeom prst="rect">
            <a:avLst/>
          </a:prstGeom>
        </p:spPr>
      </p:pic>
      <p:pic>
        <p:nvPicPr>
          <p:cNvPr id="26" name="Picture 25">
            <a:extLst>
              <a:ext uri="{FF2B5EF4-FFF2-40B4-BE49-F238E27FC236}">
                <a16:creationId xmlns:a16="http://schemas.microsoft.com/office/drawing/2014/main" id="{8BFB003D-9BA7-4EBC-B4B4-752D08AF29EB}"/>
              </a:ext>
            </a:extLst>
          </p:cNvPr>
          <p:cNvPicPr>
            <a:picLocks noChangeAspect="1"/>
          </p:cNvPicPr>
          <p:nvPr/>
        </p:nvPicPr>
        <p:blipFill>
          <a:blip r:embed="rId6"/>
          <a:stretch>
            <a:fillRect/>
          </a:stretch>
        </p:blipFill>
        <p:spPr>
          <a:xfrm>
            <a:off x="2431892" y="4163948"/>
            <a:ext cx="509478" cy="509478"/>
          </a:xfrm>
          <a:prstGeom prst="rect">
            <a:avLst/>
          </a:prstGeom>
        </p:spPr>
      </p:pic>
      <p:pic>
        <p:nvPicPr>
          <p:cNvPr id="28" name="Picture 27">
            <a:extLst>
              <a:ext uri="{FF2B5EF4-FFF2-40B4-BE49-F238E27FC236}">
                <a16:creationId xmlns:a16="http://schemas.microsoft.com/office/drawing/2014/main" id="{D69C44AD-4A2C-4296-A090-8151F285E37D}"/>
              </a:ext>
            </a:extLst>
          </p:cNvPr>
          <p:cNvPicPr>
            <a:picLocks noChangeAspect="1"/>
          </p:cNvPicPr>
          <p:nvPr/>
        </p:nvPicPr>
        <p:blipFill>
          <a:blip r:embed="rId7"/>
          <a:stretch>
            <a:fillRect/>
          </a:stretch>
        </p:blipFill>
        <p:spPr>
          <a:xfrm>
            <a:off x="2406703" y="4995554"/>
            <a:ext cx="461980" cy="461978"/>
          </a:xfrm>
          <a:prstGeom prst="rect">
            <a:avLst/>
          </a:prstGeom>
        </p:spPr>
      </p:pic>
      <p:pic>
        <p:nvPicPr>
          <p:cNvPr id="29" name="Picture 28">
            <a:extLst>
              <a:ext uri="{FF2B5EF4-FFF2-40B4-BE49-F238E27FC236}">
                <a16:creationId xmlns:a16="http://schemas.microsoft.com/office/drawing/2014/main" id="{E92A9489-6DF3-4ED5-8460-3C61C267D8B4}"/>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280425" y="5106222"/>
            <a:ext cx="713283" cy="505239"/>
          </a:xfrm>
          <a:prstGeom prst="rect">
            <a:avLst/>
          </a:prstGeom>
        </p:spPr>
      </p:pic>
      <p:pic>
        <p:nvPicPr>
          <p:cNvPr id="30" name="Picture 29">
            <a:extLst>
              <a:ext uri="{FF2B5EF4-FFF2-40B4-BE49-F238E27FC236}">
                <a16:creationId xmlns:a16="http://schemas.microsoft.com/office/drawing/2014/main" id="{C1D4F6FF-9FE9-44F2-8E80-90348947096F}"/>
              </a:ext>
            </a:extLst>
          </p:cNvPr>
          <p:cNvPicPr>
            <a:picLocks noChangeAspect="1"/>
          </p:cNvPicPr>
          <p:nvPr/>
        </p:nvPicPr>
        <p:blipFill>
          <a:blip r:embed="rId9"/>
          <a:stretch>
            <a:fillRect/>
          </a:stretch>
        </p:blipFill>
        <p:spPr>
          <a:xfrm>
            <a:off x="2588112" y="4981959"/>
            <a:ext cx="444473" cy="444475"/>
          </a:xfrm>
          <a:prstGeom prst="rect">
            <a:avLst/>
          </a:prstGeom>
        </p:spPr>
      </p:pic>
      <p:sp>
        <p:nvSpPr>
          <p:cNvPr id="20" name="Slide Number Placeholder 3">
            <a:extLst>
              <a:ext uri="{FF2B5EF4-FFF2-40B4-BE49-F238E27FC236}">
                <a16:creationId xmlns:a16="http://schemas.microsoft.com/office/drawing/2014/main" id="{5A02674E-AFE8-4394-A671-24A079AB8AEC}"/>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3</a:t>
            </a:fld>
            <a:endParaRPr lang="en-US" sz="1200">
              <a:solidFill>
                <a:schemeClr val="bg1"/>
              </a:solidFill>
            </a:endParaRPr>
          </a:p>
        </p:txBody>
      </p:sp>
    </p:spTree>
    <p:extLst>
      <p:ext uri="{BB962C8B-B14F-4D97-AF65-F5344CB8AC3E}">
        <p14:creationId xmlns:p14="http://schemas.microsoft.com/office/powerpoint/2010/main" val="3496594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7F5B1-E371-495A-8843-24576EDC1DA5}"/>
              </a:ext>
            </a:extLst>
          </p:cNvPr>
          <p:cNvSpPr>
            <a:spLocks noGrp="1"/>
          </p:cNvSpPr>
          <p:nvPr>
            <p:ph type="title"/>
          </p:nvPr>
        </p:nvSpPr>
        <p:spPr/>
        <p:txBody>
          <a:bodyPr>
            <a:normAutofit/>
          </a:bodyPr>
          <a:lstStyle/>
          <a:p>
            <a:pPr>
              <a:lnSpc>
                <a:spcPct val="90000"/>
              </a:lnSpc>
              <a:defRPr/>
            </a:pPr>
            <a:r>
              <a:rPr lang="en-NZ">
                <a:cs typeface="Arial"/>
              </a:rPr>
              <a:t>Learning approach</a:t>
            </a:r>
          </a:p>
        </p:txBody>
      </p:sp>
      <p:sp>
        <p:nvSpPr>
          <p:cNvPr id="3" name="Content Placeholder 2">
            <a:extLst>
              <a:ext uri="{FF2B5EF4-FFF2-40B4-BE49-F238E27FC236}">
                <a16:creationId xmlns:a16="http://schemas.microsoft.com/office/drawing/2014/main" id="{D9DFC61B-9647-4C5C-9437-71D3123C1459}"/>
              </a:ext>
            </a:extLst>
          </p:cNvPr>
          <p:cNvSpPr>
            <a:spLocks noGrp="1"/>
          </p:cNvSpPr>
          <p:nvPr>
            <p:ph idx="1"/>
          </p:nvPr>
        </p:nvSpPr>
        <p:spPr>
          <a:xfrm>
            <a:off x="1769979" y="1596381"/>
            <a:ext cx="9812421" cy="4352466"/>
          </a:xfrm>
        </p:spPr>
        <p:txBody>
          <a:bodyPr>
            <a:normAutofit fontScale="92500" lnSpcReduction="20000"/>
          </a:bodyPr>
          <a:lstStyle/>
          <a:p>
            <a:pPr marL="342900" indent="-342900">
              <a:lnSpc>
                <a:spcPct val="120000"/>
              </a:lnSpc>
              <a:spcAft>
                <a:spcPts val="600"/>
              </a:spcAft>
              <a:buClr>
                <a:schemeClr val="accent5"/>
              </a:buClr>
              <a:buFont typeface="Arial" panose="020B0604020202020204" pitchFamily="34" charset="0"/>
              <a:buChar char="•"/>
            </a:pPr>
            <a:r>
              <a:rPr lang="en-NZ" sz="2200">
                <a:latin typeface="Calibri" panose="020F0502020204030204" pitchFamily="34" charset="0"/>
                <a:cs typeface="Calibri" panose="020F0502020204030204" pitchFamily="34" charset="0"/>
              </a:rPr>
              <a:t>A </a:t>
            </a:r>
            <a:r>
              <a:rPr lang="en-NZ" sz="2200" b="1">
                <a:latin typeface="Calibri" panose="020F0502020204030204" pitchFamily="34" charset="0"/>
                <a:cs typeface="Calibri" panose="020F0502020204030204" pitchFamily="34" charset="0"/>
              </a:rPr>
              <a:t>blended learning approach </a:t>
            </a:r>
            <a:r>
              <a:rPr lang="en-NZ" sz="2200">
                <a:latin typeface="Calibri" panose="020F0502020204030204" pitchFamily="34" charset="0"/>
                <a:cs typeface="Calibri" panose="020F0502020204030204" pitchFamily="34" charset="0"/>
              </a:rPr>
              <a:t>is being developed to support the sector through the transition to HPV primary screening.</a:t>
            </a:r>
          </a:p>
          <a:p>
            <a:pPr marL="342900" indent="-342900">
              <a:lnSpc>
                <a:spcPct val="120000"/>
              </a:lnSpc>
              <a:spcAft>
                <a:spcPts val="600"/>
              </a:spcAft>
              <a:buClr>
                <a:schemeClr val="accent5"/>
              </a:buClr>
              <a:buFont typeface="Arial" panose="020B0604020202020204" pitchFamily="34" charset="0"/>
              <a:buChar char="•"/>
            </a:pPr>
            <a:r>
              <a:rPr lang="en-NZ" sz="2200" b="1">
                <a:latin typeface="Calibri" panose="020F0502020204030204" pitchFamily="34" charset="0"/>
                <a:cs typeface="Calibri" panose="020F0502020204030204" pitchFamily="34" charset="0"/>
              </a:rPr>
              <a:t>Different learning mediums </a:t>
            </a:r>
            <a:r>
              <a:rPr lang="en-NZ" sz="2200">
                <a:latin typeface="Calibri" panose="020F0502020204030204" pitchFamily="34" charset="0"/>
                <a:cs typeface="Calibri" panose="020F0502020204030204" pitchFamily="34" charset="0"/>
              </a:rPr>
              <a:t>will be created to ensure that each role in the sector has the appropriate education.</a:t>
            </a:r>
          </a:p>
          <a:p>
            <a:pPr marL="342900" indent="-342900">
              <a:lnSpc>
                <a:spcPct val="120000"/>
              </a:lnSpc>
              <a:spcAft>
                <a:spcPts val="600"/>
              </a:spcAft>
              <a:buClr>
                <a:schemeClr val="accent5"/>
              </a:buClr>
              <a:buFont typeface="Arial" panose="020B0604020202020204" pitchFamily="34" charset="0"/>
              <a:buChar char="•"/>
            </a:pPr>
            <a:r>
              <a:rPr lang="en-NZ" sz="2200" b="1">
                <a:latin typeface="Calibri" panose="020F0502020204030204" pitchFamily="34" charset="0"/>
                <a:cs typeface="Calibri" panose="020F0502020204030204" pitchFamily="34" charset="0"/>
              </a:rPr>
              <a:t>Some learning will be </a:t>
            </a:r>
            <a:r>
              <a:rPr lang="en-NZ" sz="2200">
                <a:latin typeface="Calibri" panose="020F0502020204030204" pitchFamily="34" charset="0"/>
                <a:cs typeface="Calibri" panose="020F0502020204030204" pitchFamily="34" charset="0"/>
              </a:rPr>
              <a:t>delivered as e-modules that may be tracked in a learning management system.</a:t>
            </a:r>
          </a:p>
          <a:p>
            <a:pPr marL="342900" indent="-342900">
              <a:lnSpc>
                <a:spcPct val="120000"/>
              </a:lnSpc>
              <a:spcAft>
                <a:spcPts val="600"/>
              </a:spcAft>
              <a:buClr>
                <a:schemeClr val="accent5"/>
              </a:buClr>
              <a:buFont typeface="Arial" panose="020B0604020202020204" pitchFamily="34" charset="0"/>
              <a:buChar char="•"/>
            </a:pPr>
            <a:r>
              <a:rPr lang="en-NZ" sz="2200">
                <a:latin typeface="Calibri" panose="020F0502020204030204" pitchFamily="34" charset="0"/>
                <a:cs typeface="Calibri" panose="020F0502020204030204" pitchFamily="34" charset="0"/>
              </a:rPr>
              <a:t>Other mediums will include:</a:t>
            </a:r>
          </a:p>
          <a:p>
            <a:pPr marL="631825" lvl="1" indent="-285750" defTabSz="914400">
              <a:lnSpc>
                <a:spcPct val="120000"/>
              </a:lnSpc>
              <a:buClr>
                <a:srgbClr val="00AFB9"/>
              </a:buClr>
              <a:buSzPct val="90000"/>
              <a:buFont typeface="Wingdings" panose="05000000000000000000" pitchFamily="2" charset="2"/>
              <a:buChar char="§"/>
              <a:defRPr/>
            </a:pPr>
            <a:r>
              <a:rPr lang="en-NZ" sz="2000">
                <a:solidFill>
                  <a:srgbClr val="09050A"/>
                </a:solidFill>
                <a:latin typeface="Calibri" panose="020F0502020204030204" pitchFamily="34" charset="0"/>
                <a:cs typeface="Calibri" panose="020F0502020204030204" pitchFamily="34" charset="0"/>
              </a:rPr>
              <a:t>Educational videos</a:t>
            </a:r>
          </a:p>
          <a:p>
            <a:pPr marL="631825" lvl="1" indent="-285750" defTabSz="914400">
              <a:lnSpc>
                <a:spcPct val="120000"/>
              </a:lnSpc>
              <a:buClr>
                <a:srgbClr val="00AFB9"/>
              </a:buClr>
              <a:buSzPct val="90000"/>
              <a:buFont typeface="Wingdings" panose="05000000000000000000" pitchFamily="2" charset="2"/>
              <a:buChar char="§"/>
              <a:defRPr/>
            </a:pPr>
            <a:r>
              <a:rPr lang="en-NZ" sz="2000">
                <a:solidFill>
                  <a:srgbClr val="09050A"/>
                </a:solidFill>
                <a:latin typeface="Calibri" panose="020F0502020204030204" pitchFamily="34" charset="0"/>
                <a:cs typeface="Calibri" panose="020F0502020204030204" pitchFamily="34" charset="0"/>
              </a:rPr>
              <a:t>Printed resources</a:t>
            </a:r>
          </a:p>
          <a:p>
            <a:pPr marL="631825" lvl="1" indent="-285750" defTabSz="914400">
              <a:lnSpc>
                <a:spcPct val="120000"/>
              </a:lnSpc>
              <a:buClr>
                <a:srgbClr val="00AFB9"/>
              </a:buClr>
              <a:buSzPct val="90000"/>
              <a:buFont typeface="Wingdings" panose="05000000000000000000" pitchFamily="2" charset="2"/>
              <a:buChar char="§"/>
              <a:defRPr/>
            </a:pPr>
            <a:r>
              <a:rPr lang="en-NZ" sz="2000">
                <a:solidFill>
                  <a:srgbClr val="09050A"/>
                </a:solidFill>
                <a:latin typeface="Calibri" panose="020F0502020204030204" pitchFamily="34" charset="0"/>
                <a:cs typeface="Calibri" panose="020F0502020204030204" pitchFamily="34" charset="0"/>
              </a:rPr>
              <a:t>Webinars</a:t>
            </a:r>
          </a:p>
          <a:p>
            <a:pPr marL="631825" lvl="1" indent="-285750" defTabSz="914400">
              <a:lnSpc>
                <a:spcPct val="120000"/>
              </a:lnSpc>
              <a:buClr>
                <a:srgbClr val="00AFB9"/>
              </a:buClr>
              <a:buSzPct val="90000"/>
              <a:buFont typeface="Wingdings" panose="05000000000000000000" pitchFamily="2" charset="2"/>
              <a:buChar char="§"/>
              <a:defRPr/>
            </a:pPr>
            <a:r>
              <a:rPr lang="en-NZ" sz="2000">
                <a:solidFill>
                  <a:srgbClr val="09050A"/>
                </a:solidFill>
                <a:latin typeface="Calibri" panose="020F0502020204030204" pitchFamily="34" charset="0"/>
                <a:cs typeface="Calibri" panose="020F0502020204030204" pitchFamily="34" charset="0"/>
              </a:rPr>
              <a:t>In-person education.</a:t>
            </a:r>
          </a:p>
          <a:p>
            <a:endParaRPr lang="en-NZ"/>
          </a:p>
        </p:txBody>
      </p:sp>
      <p:sp>
        <p:nvSpPr>
          <p:cNvPr id="4" name="Footer Placeholder 3">
            <a:extLst>
              <a:ext uri="{FF2B5EF4-FFF2-40B4-BE49-F238E27FC236}">
                <a16:creationId xmlns:a16="http://schemas.microsoft.com/office/drawing/2014/main" id="{FF7E4CF7-916F-4775-BBE9-BA0152FA4E2D}"/>
              </a:ext>
            </a:extLst>
          </p:cNvPr>
          <p:cNvSpPr>
            <a:spLocks noGrp="1"/>
          </p:cNvSpPr>
          <p:nvPr>
            <p:ph type="ftr" sz="quarter" idx="11"/>
          </p:nvPr>
        </p:nvSpPr>
        <p:spPr/>
        <p:txBody>
          <a:bodyPr/>
          <a:lstStyle/>
          <a:p>
            <a:r>
              <a:rPr lang="en-US"/>
              <a:t>National Cervical Screening Programme </a:t>
            </a:r>
          </a:p>
        </p:txBody>
      </p:sp>
      <p:sp>
        <p:nvSpPr>
          <p:cNvPr id="5" name="Slide Number Placeholder 3">
            <a:extLst>
              <a:ext uri="{FF2B5EF4-FFF2-40B4-BE49-F238E27FC236}">
                <a16:creationId xmlns:a16="http://schemas.microsoft.com/office/drawing/2014/main" id="{2CBC11CE-9E95-476D-B1BB-32479C91835D}"/>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30</a:t>
            </a:fld>
            <a:endParaRPr lang="en-US" sz="1200">
              <a:solidFill>
                <a:schemeClr val="bg1"/>
              </a:solidFill>
            </a:endParaRPr>
          </a:p>
        </p:txBody>
      </p:sp>
    </p:spTree>
    <p:extLst>
      <p:ext uri="{BB962C8B-B14F-4D97-AF65-F5344CB8AC3E}">
        <p14:creationId xmlns:p14="http://schemas.microsoft.com/office/powerpoint/2010/main" val="1482858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69EE-7DD6-40EF-B61D-718D64461D9A}"/>
              </a:ext>
            </a:extLst>
          </p:cNvPr>
          <p:cNvSpPr>
            <a:spLocks noGrp="1"/>
          </p:cNvSpPr>
          <p:nvPr>
            <p:ph type="title"/>
          </p:nvPr>
        </p:nvSpPr>
        <p:spPr>
          <a:xfrm>
            <a:off x="1655678" y="627150"/>
            <a:ext cx="9812421" cy="715253"/>
          </a:xfrm>
        </p:spPr>
        <p:txBody>
          <a:bodyPr/>
          <a:lstStyle/>
          <a:p>
            <a:r>
              <a:rPr lang="en-NZ">
                <a:latin typeface="Franklin Gothic Medium" panose="020B0603020102020204" pitchFamily="34" charset="0"/>
              </a:rPr>
              <a:t>Foundation Step core e-learning modules</a:t>
            </a:r>
          </a:p>
        </p:txBody>
      </p:sp>
      <p:sp>
        <p:nvSpPr>
          <p:cNvPr id="3" name="Footer Placeholder 2">
            <a:extLst>
              <a:ext uri="{FF2B5EF4-FFF2-40B4-BE49-F238E27FC236}">
                <a16:creationId xmlns:a16="http://schemas.microsoft.com/office/drawing/2014/main" id="{B342186B-EA8B-47B4-B449-3028596516C4}"/>
              </a:ext>
            </a:extLst>
          </p:cNvPr>
          <p:cNvSpPr>
            <a:spLocks noGrp="1"/>
          </p:cNvSpPr>
          <p:nvPr>
            <p:ph type="ftr" sz="quarter" idx="11"/>
          </p:nvPr>
        </p:nvSpPr>
        <p:spPr>
          <a:xfrm>
            <a:off x="1820083" y="6356351"/>
            <a:ext cx="513606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ea"/>
                <a:cs typeface="+mn-cs"/>
              </a:rPr>
              <a:t>National Cervical Screening Programme </a:t>
            </a:r>
          </a:p>
        </p:txBody>
      </p:sp>
      <p:sp>
        <p:nvSpPr>
          <p:cNvPr id="4" name="Slide Number Placeholder 3">
            <a:extLst>
              <a:ext uri="{FF2B5EF4-FFF2-40B4-BE49-F238E27FC236}">
                <a16:creationId xmlns:a16="http://schemas.microsoft.com/office/drawing/2014/main" id="{D1EA85E8-E76C-4C7E-B9E4-131616D4AAD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9B2A3DE-D7C7-F247-B28D-74CB4DA19506}"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5" name="Table 4">
            <a:extLst>
              <a:ext uri="{FF2B5EF4-FFF2-40B4-BE49-F238E27FC236}">
                <a16:creationId xmlns:a16="http://schemas.microsoft.com/office/drawing/2014/main" id="{CFB119E3-9428-4A78-B948-347974A2056D}"/>
              </a:ext>
            </a:extLst>
          </p:cNvPr>
          <p:cNvGraphicFramePr>
            <a:graphicFrameLocks/>
          </p:cNvGraphicFramePr>
          <p:nvPr>
            <p:extLst>
              <p:ext uri="{D42A27DB-BD31-4B8C-83A1-F6EECF244321}">
                <p14:modId xmlns:p14="http://schemas.microsoft.com/office/powerpoint/2010/main" val="595866283"/>
              </p:ext>
            </p:extLst>
          </p:nvPr>
        </p:nvGraphicFramePr>
        <p:xfrm>
          <a:off x="1452427" y="1579596"/>
          <a:ext cx="10218924" cy="4483002"/>
        </p:xfrm>
        <a:graphic>
          <a:graphicData uri="http://schemas.openxmlformats.org/drawingml/2006/table">
            <a:tbl>
              <a:tblPr firstRow="1" bandRow="1">
                <a:tableStyleId>{5C22544A-7EE6-4342-B048-85BDC9FD1C3A}</a:tableStyleId>
              </a:tblPr>
              <a:tblGrid>
                <a:gridCol w="3358702">
                  <a:extLst>
                    <a:ext uri="{9D8B030D-6E8A-4147-A177-3AD203B41FA5}">
                      <a16:colId xmlns:a16="http://schemas.microsoft.com/office/drawing/2014/main" val="3288903184"/>
                    </a:ext>
                  </a:extLst>
                </a:gridCol>
                <a:gridCol w="3430997">
                  <a:extLst>
                    <a:ext uri="{9D8B030D-6E8A-4147-A177-3AD203B41FA5}">
                      <a16:colId xmlns:a16="http://schemas.microsoft.com/office/drawing/2014/main" val="2092513019"/>
                    </a:ext>
                  </a:extLst>
                </a:gridCol>
                <a:gridCol w="3429225">
                  <a:extLst>
                    <a:ext uri="{9D8B030D-6E8A-4147-A177-3AD203B41FA5}">
                      <a16:colId xmlns:a16="http://schemas.microsoft.com/office/drawing/2014/main" val="3852610316"/>
                    </a:ext>
                  </a:extLst>
                </a:gridCol>
              </a:tblGrid>
              <a:tr h="741801">
                <a:tc>
                  <a:txBody>
                    <a:bodyPr/>
                    <a:lstStyle/>
                    <a:p>
                      <a:pPr marL="0" lvl="0" algn="ctr" defTabSz="457200" rtl="0" eaLnBrk="1" latinLnBrk="0" hangingPunct="1">
                        <a:lnSpc>
                          <a:spcPct val="100000"/>
                        </a:lnSpc>
                        <a:spcBef>
                          <a:spcPts val="0"/>
                        </a:spcBef>
                        <a:spcAft>
                          <a:spcPts val="0"/>
                        </a:spcAft>
                        <a:buNone/>
                      </a:pPr>
                      <a:endParaRPr lang="en-NZ" sz="600" b="1" kern="1200" noProof="0" dirty="0">
                        <a:solidFill>
                          <a:schemeClr val="accent4">
                            <a:lumMod val="75000"/>
                          </a:schemeClr>
                        </a:solidFill>
                        <a:latin typeface="Calibre"/>
                        <a:ea typeface="+mn-ea"/>
                        <a:cs typeface="+mn-cs"/>
                      </a:endParaRPr>
                    </a:p>
                    <a:p>
                      <a:pPr marL="0" lvl="0" algn="ctr" defTabSz="457200" rtl="0" eaLnBrk="1" latinLnBrk="0" hangingPunct="1">
                        <a:lnSpc>
                          <a:spcPct val="100000"/>
                        </a:lnSpc>
                        <a:spcBef>
                          <a:spcPts val="0"/>
                        </a:spcBef>
                        <a:spcAft>
                          <a:spcPts val="0"/>
                        </a:spcAft>
                        <a:buNone/>
                      </a:pPr>
                      <a:r>
                        <a:rPr lang="en-NZ" sz="1800" b="1" kern="1200" noProof="0" dirty="0">
                          <a:solidFill>
                            <a:schemeClr val="accent4">
                              <a:lumMod val="75000"/>
                            </a:schemeClr>
                          </a:solidFill>
                          <a:latin typeface="Calibre"/>
                          <a:ea typeface="+mn-ea"/>
                          <a:cs typeface="+mn-cs"/>
                        </a:rPr>
                        <a:t>Module 1</a:t>
                      </a:r>
                      <a:endParaRPr lang="en-NZ" sz="1600" b="0" i="0" u="none" strike="noStrike" kern="1200" dirty="0">
                        <a:solidFill>
                          <a:schemeClr val="tx1">
                            <a:lumMod val="75000"/>
                            <a:lumOff val="25000"/>
                          </a:schemeClr>
                        </a:solidFill>
                        <a:latin typeface="Calibre"/>
                        <a:ea typeface="+mn-ea"/>
                        <a:cs typeface="+mn-cs"/>
                      </a:endParaRPr>
                    </a:p>
                  </a:txBody>
                  <a:tcPr marL="144000" marT="180000" marB="0">
                    <a:solidFill>
                      <a:schemeClr val="accent4">
                        <a:lumMod val="20000"/>
                        <a:lumOff val="80000"/>
                      </a:schemeClr>
                    </a:solidFill>
                  </a:tcPr>
                </a:tc>
                <a:tc>
                  <a:txBody>
                    <a:bodyPr/>
                    <a:lstStyle/>
                    <a:p>
                      <a:pPr marL="0" marR="0" lvl="0" indent="0" algn="ctr" defTabSz="457200" rtl="0" eaLnBrk="1" latinLnBrk="0" hangingPunct="1">
                        <a:lnSpc>
                          <a:spcPct val="100000"/>
                        </a:lnSpc>
                        <a:spcBef>
                          <a:spcPts val="0"/>
                        </a:spcBef>
                        <a:spcAft>
                          <a:spcPts val="0"/>
                        </a:spcAft>
                        <a:buNone/>
                      </a:pPr>
                      <a:r>
                        <a:rPr lang="en-NZ" sz="1800" b="1" kern="1200" noProof="0" dirty="0">
                          <a:solidFill>
                            <a:schemeClr val="accent4">
                              <a:lumMod val="75000"/>
                            </a:schemeClr>
                          </a:solidFill>
                          <a:latin typeface="Calibre"/>
                          <a:ea typeface="+mn-ea"/>
                          <a:cs typeface="+mn-cs"/>
                        </a:rPr>
                        <a:t>Module 2</a:t>
                      </a:r>
                      <a:endParaRPr lang="en-NZ" sz="5400" b="0" i="0" u="none" strike="noStrike" kern="1200" noProof="0" dirty="0">
                        <a:solidFill>
                          <a:schemeClr val="tx1">
                            <a:lumMod val="75000"/>
                            <a:lumOff val="25000"/>
                          </a:schemeClr>
                        </a:solidFill>
                        <a:latin typeface="Calibre"/>
                        <a:ea typeface="+mn-ea"/>
                        <a:cs typeface="+mn-cs"/>
                      </a:endParaRPr>
                    </a:p>
                  </a:txBody>
                  <a:tcPr marL="0" marR="0" marT="180000">
                    <a:solidFill>
                      <a:schemeClr val="accent4">
                        <a:lumMod val="20000"/>
                        <a:lumOff val="80000"/>
                      </a:schemeClr>
                    </a:solidFill>
                  </a:tcPr>
                </a:tc>
                <a:tc>
                  <a:txBody>
                    <a:bodyPr/>
                    <a:lstStyle/>
                    <a:p>
                      <a:pPr marL="0" marR="0" lvl="0" indent="0" algn="ctr" defTabSz="457200" rtl="0" eaLnBrk="1" latinLnBrk="0" hangingPunct="1">
                        <a:lnSpc>
                          <a:spcPct val="100000"/>
                        </a:lnSpc>
                        <a:spcBef>
                          <a:spcPts val="1200"/>
                        </a:spcBef>
                        <a:spcAft>
                          <a:spcPts val="0"/>
                        </a:spcAft>
                        <a:buNone/>
                      </a:pPr>
                      <a:endParaRPr lang="en-NZ" sz="600" b="1" kern="1200" noProof="0" dirty="0">
                        <a:solidFill>
                          <a:schemeClr val="accent4">
                            <a:lumMod val="75000"/>
                          </a:schemeClr>
                        </a:solidFill>
                        <a:latin typeface="Calibre"/>
                        <a:ea typeface="+mn-ea"/>
                        <a:cs typeface="+mn-cs"/>
                      </a:endParaRPr>
                    </a:p>
                    <a:p>
                      <a:pPr marL="0" marR="0" lvl="0" indent="0" algn="ctr" defTabSz="457200" rtl="0" eaLnBrk="1" latinLnBrk="0" hangingPunct="1">
                        <a:lnSpc>
                          <a:spcPct val="100000"/>
                        </a:lnSpc>
                        <a:spcBef>
                          <a:spcPts val="0"/>
                        </a:spcBef>
                        <a:spcAft>
                          <a:spcPts val="0"/>
                        </a:spcAft>
                        <a:buNone/>
                      </a:pPr>
                      <a:r>
                        <a:rPr lang="en-NZ" sz="1800" b="1" kern="1200" noProof="0" dirty="0">
                          <a:solidFill>
                            <a:schemeClr val="accent4">
                              <a:lumMod val="75000"/>
                            </a:schemeClr>
                          </a:solidFill>
                          <a:latin typeface="Calibre"/>
                          <a:ea typeface="+mn-ea"/>
                          <a:cs typeface="+mn-cs"/>
                        </a:rPr>
                        <a:t>Module 3</a:t>
                      </a:r>
                      <a:endParaRPr lang="en-NZ" sz="1600" b="0" i="0" u="none" strike="noStrike" kern="1200" dirty="0">
                        <a:solidFill>
                          <a:schemeClr val="tx1">
                            <a:lumMod val="75000"/>
                            <a:lumOff val="25000"/>
                          </a:schemeClr>
                        </a:solidFill>
                        <a:latin typeface="Calibre"/>
                        <a:ea typeface="+mn-ea"/>
                        <a:cs typeface="+mn-cs"/>
                      </a:endParaRPr>
                    </a:p>
                  </a:txBody>
                  <a:tcPr marL="144000" marT="180000">
                    <a:solidFill>
                      <a:schemeClr val="accent4">
                        <a:lumMod val="20000"/>
                        <a:lumOff val="80000"/>
                      </a:schemeClr>
                    </a:solidFill>
                  </a:tcPr>
                </a:tc>
                <a:extLst>
                  <a:ext uri="{0D108BD9-81ED-4DB2-BD59-A6C34878D82A}">
                    <a16:rowId xmlns:a16="http://schemas.microsoft.com/office/drawing/2014/main" val="1887613592"/>
                  </a:ext>
                </a:extLst>
              </a:tr>
              <a:tr h="3741201">
                <a:tc>
                  <a:txBody>
                    <a:bodyPr/>
                    <a:lstStyle/>
                    <a:p>
                      <a:pPr marL="171450" marR="0" lvl="0" indent="-114300" algn="l">
                        <a:lnSpc>
                          <a:spcPct val="100000"/>
                        </a:lnSpc>
                        <a:spcBef>
                          <a:spcPts val="0"/>
                        </a:spcBef>
                        <a:spcAft>
                          <a:spcPts val="0"/>
                        </a:spcAft>
                        <a:buNone/>
                      </a:pPr>
                      <a:r>
                        <a:rPr lang="en-NZ" sz="1800" b="1" i="0" u="none" strike="noStrike" noProof="0">
                          <a:solidFill>
                            <a:schemeClr val="tx1">
                              <a:lumMod val="75000"/>
                              <a:lumOff val="25000"/>
                            </a:schemeClr>
                          </a:solidFill>
                          <a:latin typeface="Calibre"/>
                        </a:rPr>
                        <a:t>Will include:</a:t>
                      </a:r>
                      <a:endParaRPr lang="en-NZ" sz="1800" b="0" i="0" u="none" strike="noStrike" noProof="0">
                        <a:solidFill>
                          <a:schemeClr val="tx1">
                            <a:lumMod val="75000"/>
                            <a:lumOff val="25000"/>
                          </a:schemeClr>
                        </a:solidFill>
                        <a:latin typeface="Calibre"/>
                      </a:endParaRPr>
                    </a:p>
                    <a:p>
                      <a:pPr marL="400050" marR="0" lvl="0" indent="-228600" algn="l" defTabSz="457200" rtl="0" eaLnBrk="1" latinLnBrk="0" hangingPunct="1">
                        <a:lnSpc>
                          <a:spcPct val="120000"/>
                        </a:lnSpc>
                        <a:spcBef>
                          <a:spcPts val="0"/>
                        </a:spcBef>
                        <a:spcAft>
                          <a:spcPts val="600"/>
                        </a:spcAft>
                        <a:buClr>
                          <a:schemeClr val="accent5"/>
                        </a:buClr>
                        <a:buFont typeface="Arial"/>
                        <a:buChar char="•"/>
                      </a:pPr>
                      <a:r>
                        <a:rPr lang="en-NZ" sz="1600" b="0" i="0" u="none" strike="noStrike" kern="1200" noProof="0">
                          <a:solidFill>
                            <a:schemeClr val="tx1">
                              <a:lumMod val="75000"/>
                              <a:lumOff val="25000"/>
                            </a:schemeClr>
                          </a:solidFill>
                          <a:latin typeface="Calibre"/>
                          <a:ea typeface="+mn-ea"/>
                          <a:cs typeface="+mn-cs"/>
                        </a:rPr>
                        <a:t>Core info about HPV - what is the virus, issues associated with HPV.</a:t>
                      </a:r>
                    </a:p>
                    <a:p>
                      <a:pPr marL="400050" marR="0" lvl="0" indent="-228600" algn="l" defTabSz="457200" rtl="0" eaLnBrk="1" latinLnBrk="0" hangingPunct="1">
                        <a:lnSpc>
                          <a:spcPct val="120000"/>
                        </a:lnSpc>
                        <a:spcBef>
                          <a:spcPts val="0"/>
                        </a:spcBef>
                        <a:spcAft>
                          <a:spcPts val="600"/>
                        </a:spcAft>
                        <a:buClr>
                          <a:schemeClr val="accent5"/>
                        </a:buClr>
                        <a:buFont typeface="Arial"/>
                        <a:buChar char="•"/>
                      </a:pPr>
                      <a:r>
                        <a:rPr lang="en-NZ" sz="1600" b="0" i="0" u="none" strike="noStrike" kern="1200" noProof="0">
                          <a:solidFill>
                            <a:schemeClr val="tx1">
                              <a:lumMod val="75000"/>
                              <a:lumOff val="25000"/>
                            </a:schemeClr>
                          </a:solidFill>
                          <a:latin typeface="Calibre"/>
                          <a:ea typeface="+mn-ea"/>
                          <a:cs typeface="+mn-cs"/>
                        </a:rPr>
                        <a:t>What is the relationship between HPV and cancer, and HPV primary screening.</a:t>
                      </a:r>
                    </a:p>
                    <a:p>
                      <a:pPr marL="400050" marR="0" lvl="0" indent="-228600" algn="l" defTabSz="457200" rtl="0" eaLnBrk="1" latinLnBrk="0" hangingPunct="1">
                        <a:lnSpc>
                          <a:spcPct val="120000"/>
                        </a:lnSpc>
                        <a:spcBef>
                          <a:spcPts val="0"/>
                        </a:spcBef>
                        <a:spcAft>
                          <a:spcPts val="600"/>
                        </a:spcAft>
                        <a:buClr>
                          <a:schemeClr val="accent5"/>
                        </a:buClr>
                        <a:buFont typeface="Arial"/>
                        <a:buChar char="•"/>
                      </a:pPr>
                      <a:r>
                        <a:rPr lang="en-NZ" sz="1600" b="0" i="0" u="none" strike="noStrike" kern="1200" noProof="0">
                          <a:solidFill>
                            <a:schemeClr val="tx1">
                              <a:lumMod val="75000"/>
                              <a:lumOff val="25000"/>
                            </a:schemeClr>
                          </a:solidFill>
                          <a:latin typeface="Calibre"/>
                          <a:ea typeface="+mn-ea"/>
                          <a:cs typeface="+mn-cs"/>
                        </a:rPr>
                        <a:t>HPV vaccination - what is its role in protecting against cervical cancer.</a:t>
                      </a:r>
                    </a:p>
                  </a:txBody>
                  <a:tcPr marL="144000" marT="180000">
                    <a:solidFill>
                      <a:schemeClr val="accent5">
                        <a:lumMod val="20000"/>
                        <a:lumOff val="80000"/>
                      </a:schemeClr>
                    </a:solidFill>
                  </a:tcPr>
                </a:tc>
                <a:tc>
                  <a:txBody>
                    <a:bodyPr/>
                    <a:lstStyle/>
                    <a:p>
                      <a:pPr marL="171450" marR="0" lvl="0" indent="-114300" algn="l" defTabSz="457200" rtl="0" eaLnBrk="1" latinLnBrk="0" hangingPunct="1">
                        <a:lnSpc>
                          <a:spcPct val="100000"/>
                        </a:lnSpc>
                        <a:spcBef>
                          <a:spcPts val="0"/>
                        </a:spcBef>
                        <a:spcAft>
                          <a:spcPts val="0"/>
                        </a:spcAft>
                        <a:buNone/>
                      </a:pPr>
                      <a:r>
                        <a:rPr lang="en-NZ" sz="1800" b="1" i="0" u="none" strike="noStrike" kern="1200" noProof="0" dirty="0">
                          <a:solidFill>
                            <a:schemeClr val="tx1">
                              <a:lumMod val="75000"/>
                              <a:lumOff val="25000"/>
                            </a:schemeClr>
                          </a:solidFill>
                          <a:latin typeface="Calibre"/>
                          <a:ea typeface="+mn-ea"/>
                          <a:cs typeface="+mn-cs"/>
                        </a:rPr>
                        <a:t>   Will include:</a:t>
                      </a:r>
                      <a:endParaRPr lang="en-US" sz="1800" b="1" i="0" u="none" strike="noStrike" kern="1200" noProof="0" dirty="0">
                        <a:solidFill>
                          <a:schemeClr val="tx1">
                            <a:lumMod val="75000"/>
                            <a:lumOff val="25000"/>
                          </a:schemeClr>
                        </a:solidFill>
                        <a:latin typeface="Calibre"/>
                        <a:ea typeface="+mn-ea"/>
                        <a:cs typeface="+mn-cs"/>
                      </a:endParaRPr>
                    </a:p>
                    <a:p>
                      <a:pPr marL="542925" marR="0" lvl="0" indent="-228600" algn="l" defTabSz="457200" rtl="0" eaLnBrk="1" latinLnBrk="0" hangingPunct="1">
                        <a:lnSpc>
                          <a:spcPct val="120000"/>
                        </a:lnSpc>
                        <a:spcBef>
                          <a:spcPts val="0"/>
                        </a:spcBef>
                        <a:spcAft>
                          <a:spcPts val="600"/>
                        </a:spcAft>
                        <a:buClr>
                          <a:schemeClr val="accent5"/>
                        </a:buClr>
                        <a:buFont typeface="Arial"/>
                        <a:buChar char="•"/>
                        <a:tabLst>
                          <a:tab pos="536575" algn="l"/>
                        </a:tabLst>
                      </a:pPr>
                      <a:r>
                        <a:rPr lang="en-NZ" sz="1600" b="0" i="0" u="none" strike="noStrike" kern="1200" noProof="0" dirty="0">
                          <a:solidFill>
                            <a:schemeClr val="tx1">
                              <a:lumMod val="75000"/>
                              <a:lumOff val="25000"/>
                            </a:schemeClr>
                          </a:solidFill>
                          <a:latin typeface="Calibre"/>
                          <a:ea typeface="+mn-ea"/>
                          <a:cs typeface="+mn-cs"/>
                        </a:rPr>
                        <a:t>Updated clinical guidelines </a:t>
                      </a:r>
                    </a:p>
                    <a:p>
                      <a:pPr marL="542925" marR="0" lvl="0" indent="-228600" algn="l" defTabSz="457200" rtl="0" eaLnBrk="1" latinLnBrk="0" hangingPunct="1">
                        <a:lnSpc>
                          <a:spcPct val="120000"/>
                        </a:lnSpc>
                        <a:spcBef>
                          <a:spcPts val="0"/>
                        </a:spcBef>
                        <a:spcAft>
                          <a:spcPts val="600"/>
                        </a:spcAft>
                        <a:buClr>
                          <a:schemeClr val="accent5"/>
                        </a:buClr>
                        <a:buFont typeface="Arial"/>
                        <a:buChar char="•"/>
                        <a:tabLst>
                          <a:tab pos="536575" algn="l"/>
                        </a:tabLst>
                      </a:pPr>
                      <a:r>
                        <a:rPr lang="en-NZ" sz="1600" b="0" i="0" u="none" strike="noStrike" kern="1200" noProof="0" dirty="0">
                          <a:solidFill>
                            <a:schemeClr val="tx1">
                              <a:lumMod val="75000"/>
                              <a:lumOff val="25000"/>
                            </a:schemeClr>
                          </a:solidFill>
                          <a:latin typeface="Calibre"/>
                          <a:ea typeface="+mn-ea"/>
                          <a:cs typeface="+mn-cs"/>
                        </a:rPr>
                        <a:t>HPV test v’s cytology screen</a:t>
                      </a:r>
                    </a:p>
                    <a:p>
                      <a:pPr marL="542925" marR="0" lvl="0" indent="-228600" algn="l" defTabSz="457200" rtl="0" eaLnBrk="1" latinLnBrk="0" hangingPunct="1">
                        <a:lnSpc>
                          <a:spcPct val="120000"/>
                        </a:lnSpc>
                        <a:spcBef>
                          <a:spcPts val="0"/>
                        </a:spcBef>
                        <a:spcAft>
                          <a:spcPts val="600"/>
                        </a:spcAft>
                        <a:buClr>
                          <a:schemeClr val="accent5"/>
                        </a:buClr>
                        <a:buFont typeface="Arial"/>
                        <a:buChar char="•"/>
                        <a:tabLst>
                          <a:tab pos="536575" algn="l"/>
                        </a:tabLst>
                      </a:pPr>
                      <a:r>
                        <a:rPr lang="en-NZ" sz="1600" b="0" i="0" u="none" strike="noStrike" kern="1200" noProof="0" dirty="0">
                          <a:solidFill>
                            <a:schemeClr val="tx1">
                              <a:lumMod val="75000"/>
                              <a:lumOff val="25000"/>
                            </a:schemeClr>
                          </a:solidFill>
                          <a:latin typeface="Calibre"/>
                          <a:ea typeface="+mn-ea"/>
                          <a:cs typeface="+mn-cs"/>
                        </a:rPr>
                        <a:t>Clinical supervision </a:t>
                      </a:r>
                    </a:p>
                    <a:p>
                      <a:pPr marL="542925" marR="0" lvl="0" indent="-228600" algn="l" defTabSz="457200" rtl="0" eaLnBrk="1" latinLnBrk="0" hangingPunct="1">
                        <a:lnSpc>
                          <a:spcPct val="120000"/>
                        </a:lnSpc>
                        <a:spcBef>
                          <a:spcPts val="0"/>
                        </a:spcBef>
                        <a:spcAft>
                          <a:spcPts val="600"/>
                        </a:spcAft>
                        <a:buClr>
                          <a:schemeClr val="accent5"/>
                        </a:buClr>
                        <a:buFont typeface="Arial"/>
                        <a:buChar char="•"/>
                        <a:tabLst>
                          <a:tab pos="536575" algn="l"/>
                        </a:tabLst>
                      </a:pPr>
                      <a:r>
                        <a:rPr lang="en-NZ" sz="1600" b="0" i="0" u="none" strike="noStrike" kern="1200" noProof="0" dirty="0">
                          <a:solidFill>
                            <a:schemeClr val="tx1">
                              <a:lumMod val="75000"/>
                              <a:lumOff val="25000"/>
                            </a:schemeClr>
                          </a:solidFill>
                          <a:latin typeface="Calibre"/>
                          <a:ea typeface="+mn-ea"/>
                          <a:cs typeface="+mn-cs"/>
                        </a:rPr>
                        <a:t>Choices for participants </a:t>
                      </a:r>
                    </a:p>
                    <a:p>
                      <a:pPr marL="542925" marR="0" lvl="0" indent="-228600" algn="l" defTabSz="457200" rtl="0" eaLnBrk="1" fontAlgn="auto" latinLnBrk="0" hangingPunct="1">
                        <a:lnSpc>
                          <a:spcPct val="120000"/>
                        </a:lnSpc>
                        <a:spcBef>
                          <a:spcPts val="0"/>
                        </a:spcBef>
                        <a:spcAft>
                          <a:spcPts val="600"/>
                        </a:spcAft>
                        <a:buClr>
                          <a:schemeClr val="accent5"/>
                        </a:buClr>
                        <a:buSzTx/>
                        <a:buFont typeface="Arial"/>
                        <a:buChar char="•"/>
                        <a:tabLst>
                          <a:tab pos="536575" algn="l"/>
                        </a:tabLst>
                        <a:defRPr/>
                      </a:pPr>
                      <a:r>
                        <a:rPr lang="en-NZ" sz="1600" b="0" i="0" u="none" strike="noStrike" kern="1200" noProof="0" dirty="0">
                          <a:solidFill>
                            <a:schemeClr val="tx1">
                              <a:lumMod val="75000"/>
                              <a:lumOff val="25000"/>
                            </a:schemeClr>
                          </a:solidFill>
                          <a:latin typeface="Calibre"/>
                          <a:ea typeface="+mn-ea"/>
                          <a:cs typeface="+mn-cs"/>
                        </a:rPr>
                        <a:t>Lab reporting </a:t>
                      </a:r>
                    </a:p>
                    <a:p>
                      <a:pPr marL="542925" marR="0" lvl="0" indent="-228600" algn="l" defTabSz="457200" rtl="0" eaLnBrk="1" fontAlgn="auto" latinLnBrk="0" hangingPunct="1">
                        <a:lnSpc>
                          <a:spcPct val="120000"/>
                        </a:lnSpc>
                        <a:spcBef>
                          <a:spcPts val="0"/>
                        </a:spcBef>
                        <a:spcAft>
                          <a:spcPts val="600"/>
                        </a:spcAft>
                        <a:buClr>
                          <a:schemeClr val="accent5"/>
                        </a:buClr>
                        <a:buSzTx/>
                        <a:buFont typeface="Arial"/>
                        <a:buChar char="•"/>
                        <a:tabLst>
                          <a:tab pos="536575" algn="l"/>
                        </a:tabLst>
                        <a:defRPr/>
                      </a:pPr>
                      <a:r>
                        <a:rPr lang="en-NZ" sz="1600" b="0" i="0" u="none" strike="noStrike" kern="1200" noProof="0" dirty="0">
                          <a:solidFill>
                            <a:schemeClr val="tx1">
                              <a:lumMod val="75000"/>
                              <a:lumOff val="25000"/>
                            </a:schemeClr>
                          </a:solidFill>
                          <a:latin typeface="Calibre"/>
                          <a:ea typeface="+mn-ea"/>
                          <a:cs typeface="+mn-cs"/>
                        </a:rPr>
                        <a:t>Links to Updated Clinical Practice Guidelines, Policies and Standards.</a:t>
                      </a:r>
                    </a:p>
                    <a:p>
                      <a:pPr marL="542925" marR="0" lvl="0" indent="-228600" algn="l" defTabSz="457200" rtl="0" eaLnBrk="1" latinLnBrk="0" hangingPunct="1">
                        <a:lnSpc>
                          <a:spcPct val="120000"/>
                        </a:lnSpc>
                        <a:spcBef>
                          <a:spcPts val="0"/>
                        </a:spcBef>
                        <a:spcAft>
                          <a:spcPts val="600"/>
                        </a:spcAft>
                        <a:buClr>
                          <a:schemeClr val="accent5"/>
                        </a:buClr>
                        <a:buFont typeface="Arial"/>
                        <a:buChar char="•"/>
                        <a:tabLst>
                          <a:tab pos="536575" algn="l"/>
                        </a:tabLst>
                      </a:pPr>
                      <a:endParaRPr lang="en-NZ" sz="1600" b="0" i="0" u="none" strike="noStrike" kern="1200" noProof="0" dirty="0">
                        <a:solidFill>
                          <a:schemeClr val="tx1">
                            <a:lumMod val="75000"/>
                            <a:lumOff val="25000"/>
                          </a:schemeClr>
                        </a:solidFill>
                        <a:latin typeface="Calibre"/>
                        <a:ea typeface="+mn-ea"/>
                        <a:cs typeface="+mn-cs"/>
                      </a:endParaRPr>
                    </a:p>
                  </a:txBody>
                  <a:tcPr marL="0" marR="158400" marT="180000">
                    <a:solidFill>
                      <a:schemeClr val="accent5">
                        <a:lumMod val="20000"/>
                        <a:lumOff val="80000"/>
                      </a:schemeClr>
                    </a:solidFill>
                  </a:tcPr>
                </a:tc>
                <a:tc>
                  <a:txBody>
                    <a:bodyPr/>
                    <a:lstStyle/>
                    <a:p>
                      <a:pPr marL="85725" marR="0" lvl="0" indent="0" algn="l" defTabSz="457200" rtl="0" eaLnBrk="1" latinLnBrk="0" hangingPunct="1">
                        <a:lnSpc>
                          <a:spcPct val="100000"/>
                        </a:lnSpc>
                        <a:spcBef>
                          <a:spcPts val="0"/>
                        </a:spcBef>
                        <a:spcAft>
                          <a:spcPts val="0"/>
                        </a:spcAft>
                        <a:buNone/>
                      </a:pPr>
                      <a:r>
                        <a:rPr lang="en-NZ" sz="1800" b="1" i="0" u="none" strike="noStrike" kern="1200" noProof="0" dirty="0">
                          <a:solidFill>
                            <a:schemeClr val="tx1">
                              <a:lumMod val="75000"/>
                              <a:lumOff val="25000"/>
                            </a:schemeClr>
                          </a:solidFill>
                          <a:latin typeface="Calibre"/>
                          <a:ea typeface="+mn-ea"/>
                          <a:cs typeface="+mn-cs"/>
                        </a:rPr>
                        <a:t>Will include:</a:t>
                      </a:r>
                    </a:p>
                    <a:p>
                      <a:pPr marL="444500" marR="0" lvl="0" indent="-228600" algn="l" defTabSz="457200" rtl="0" eaLnBrk="1" latinLnBrk="0" hangingPunct="1">
                        <a:lnSpc>
                          <a:spcPct val="120000"/>
                        </a:lnSpc>
                        <a:spcBef>
                          <a:spcPts val="0"/>
                        </a:spcBef>
                        <a:spcAft>
                          <a:spcPts val="600"/>
                        </a:spcAft>
                        <a:buClr>
                          <a:schemeClr val="accent5"/>
                        </a:buClr>
                        <a:buFont typeface="Arial"/>
                        <a:buChar char="•"/>
                      </a:pPr>
                      <a:r>
                        <a:rPr lang="en-NZ" sz="1600" b="0" i="0" u="none" strike="noStrike" kern="1200" noProof="0" dirty="0">
                          <a:solidFill>
                            <a:schemeClr val="tx1">
                              <a:lumMod val="75000"/>
                              <a:lumOff val="25000"/>
                            </a:schemeClr>
                          </a:solidFill>
                          <a:latin typeface="Calibre"/>
                          <a:ea typeface="+mn-ea"/>
                          <a:cs typeface="+mn-cs"/>
                        </a:rPr>
                        <a:t>Screening principles </a:t>
                      </a:r>
                    </a:p>
                    <a:p>
                      <a:pPr marL="444500" marR="0" lvl="0" indent="-228600" algn="l" defTabSz="457200" rtl="0" eaLnBrk="1" latinLnBrk="0" hangingPunct="1">
                        <a:lnSpc>
                          <a:spcPct val="120000"/>
                        </a:lnSpc>
                        <a:spcBef>
                          <a:spcPts val="0"/>
                        </a:spcBef>
                        <a:spcAft>
                          <a:spcPts val="600"/>
                        </a:spcAft>
                        <a:buClr>
                          <a:schemeClr val="accent5"/>
                        </a:buClr>
                        <a:buFont typeface="Arial"/>
                        <a:buChar char="•"/>
                      </a:pPr>
                      <a:r>
                        <a:rPr lang="en-NZ" sz="1600" b="0" i="0" u="none" strike="noStrike" kern="1200" noProof="0" dirty="0">
                          <a:solidFill>
                            <a:schemeClr val="tx1">
                              <a:lumMod val="75000"/>
                              <a:lumOff val="25000"/>
                            </a:schemeClr>
                          </a:solidFill>
                          <a:latin typeface="Calibre"/>
                          <a:ea typeface="+mn-ea"/>
                          <a:cs typeface="+mn-cs"/>
                        </a:rPr>
                        <a:t>Informed consent</a:t>
                      </a:r>
                    </a:p>
                    <a:p>
                      <a:pPr marL="444500" marR="0" lvl="0" indent="-228600" algn="l" defTabSz="457200" rtl="0" eaLnBrk="1" latinLnBrk="0" hangingPunct="1">
                        <a:lnSpc>
                          <a:spcPct val="120000"/>
                        </a:lnSpc>
                        <a:spcBef>
                          <a:spcPts val="0"/>
                        </a:spcBef>
                        <a:spcAft>
                          <a:spcPts val="600"/>
                        </a:spcAft>
                        <a:buClr>
                          <a:schemeClr val="accent5"/>
                        </a:buClr>
                        <a:buFont typeface="Arial"/>
                        <a:buChar char="•"/>
                      </a:pPr>
                      <a:r>
                        <a:rPr lang="en-NZ" sz="1600" b="0" i="0" u="none" strike="noStrike" kern="1200" noProof="0" dirty="0">
                          <a:solidFill>
                            <a:schemeClr val="tx1">
                              <a:lumMod val="75000"/>
                              <a:lumOff val="25000"/>
                            </a:schemeClr>
                          </a:solidFill>
                          <a:latin typeface="Calibre"/>
                          <a:ea typeface="+mn-ea"/>
                          <a:cs typeface="+mn-cs"/>
                        </a:rPr>
                        <a:t>Understanding potential harms associated with screening </a:t>
                      </a:r>
                    </a:p>
                    <a:p>
                      <a:pPr marL="444500" marR="0" lvl="0" indent="-228600" algn="l" defTabSz="457200" rtl="0" eaLnBrk="1" latinLnBrk="0" hangingPunct="1">
                        <a:lnSpc>
                          <a:spcPct val="120000"/>
                        </a:lnSpc>
                        <a:spcBef>
                          <a:spcPts val="0"/>
                        </a:spcBef>
                        <a:spcAft>
                          <a:spcPts val="600"/>
                        </a:spcAft>
                        <a:buClr>
                          <a:schemeClr val="accent5"/>
                        </a:buClr>
                        <a:buFont typeface="Arial"/>
                        <a:buChar char="•"/>
                      </a:pPr>
                      <a:r>
                        <a:rPr lang="en-NZ" sz="1600" b="0" i="0" u="none" strike="noStrike" kern="1200" noProof="0" dirty="0">
                          <a:solidFill>
                            <a:schemeClr val="tx1">
                              <a:lumMod val="75000"/>
                              <a:lumOff val="25000"/>
                            </a:schemeClr>
                          </a:solidFill>
                          <a:latin typeface="Calibre"/>
                          <a:ea typeface="+mn-ea"/>
                          <a:cs typeface="+mn-cs"/>
                        </a:rPr>
                        <a:t>Cultural perspective on screening </a:t>
                      </a:r>
                    </a:p>
                    <a:p>
                      <a:pPr marL="444500" marR="0" lvl="0" indent="-228600" algn="l" defTabSz="457200" rtl="0" eaLnBrk="1" latinLnBrk="0" hangingPunct="1">
                        <a:lnSpc>
                          <a:spcPct val="120000"/>
                        </a:lnSpc>
                        <a:spcBef>
                          <a:spcPts val="0"/>
                        </a:spcBef>
                        <a:spcAft>
                          <a:spcPts val="600"/>
                        </a:spcAft>
                        <a:buClr>
                          <a:schemeClr val="accent5"/>
                        </a:buClr>
                        <a:buFont typeface="Arial"/>
                        <a:buChar char="•"/>
                      </a:pPr>
                      <a:r>
                        <a:rPr lang="en-NZ" sz="1600" b="0" i="0" u="none" strike="noStrike" kern="1200" noProof="0" dirty="0">
                          <a:solidFill>
                            <a:schemeClr val="tx1">
                              <a:lumMod val="75000"/>
                              <a:lumOff val="25000"/>
                            </a:schemeClr>
                          </a:solidFill>
                          <a:latin typeface="Calibre"/>
                          <a:ea typeface="+mn-ea"/>
                          <a:cs typeface="+mn-cs"/>
                        </a:rPr>
                        <a:t>Priority population</a:t>
                      </a:r>
                    </a:p>
                    <a:p>
                      <a:pPr marL="444500" marR="0" lvl="0" indent="-228600" algn="l" defTabSz="457200" rtl="0" eaLnBrk="1" latinLnBrk="0" hangingPunct="1">
                        <a:lnSpc>
                          <a:spcPct val="120000"/>
                        </a:lnSpc>
                        <a:spcBef>
                          <a:spcPts val="0"/>
                        </a:spcBef>
                        <a:spcAft>
                          <a:spcPts val="600"/>
                        </a:spcAft>
                        <a:buClr>
                          <a:schemeClr val="accent5"/>
                        </a:buClr>
                        <a:buFont typeface="Arial"/>
                        <a:buChar char="•"/>
                      </a:pPr>
                      <a:r>
                        <a:rPr lang="en-NZ" sz="1600" b="0" i="0" u="none" strike="noStrike" kern="1200" noProof="0" dirty="0">
                          <a:solidFill>
                            <a:schemeClr val="tx1">
                              <a:lumMod val="75000"/>
                              <a:lumOff val="25000"/>
                            </a:schemeClr>
                          </a:solidFill>
                          <a:latin typeface="Calibre"/>
                          <a:ea typeface="+mn-ea"/>
                          <a:cs typeface="+mn-cs"/>
                        </a:rPr>
                        <a:t>History of programme</a:t>
                      </a:r>
                    </a:p>
                    <a:p>
                      <a:pPr marL="444500" marR="0" lvl="0" indent="-228600" algn="l" defTabSz="457200" rtl="0" eaLnBrk="1" latinLnBrk="0" hangingPunct="1">
                        <a:lnSpc>
                          <a:spcPct val="120000"/>
                        </a:lnSpc>
                        <a:spcBef>
                          <a:spcPts val="0"/>
                        </a:spcBef>
                        <a:spcAft>
                          <a:spcPts val="600"/>
                        </a:spcAft>
                        <a:buClr>
                          <a:schemeClr val="accent5"/>
                        </a:buClr>
                        <a:buFont typeface="Arial"/>
                        <a:buChar char="•"/>
                      </a:pPr>
                      <a:r>
                        <a:rPr lang="en-NZ" sz="1600" b="0" i="0" u="none" strike="noStrike" kern="1200" noProof="0" dirty="0">
                          <a:solidFill>
                            <a:schemeClr val="tx1">
                              <a:lumMod val="75000"/>
                              <a:lumOff val="25000"/>
                            </a:schemeClr>
                          </a:solidFill>
                          <a:latin typeface="Calibre"/>
                          <a:ea typeface="+mn-ea"/>
                          <a:cs typeface="+mn-cs"/>
                        </a:rPr>
                        <a:t>Significance of Support to Screen and their role.</a:t>
                      </a:r>
                    </a:p>
                  </a:txBody>
                  <a:tcPr marL="144000" marR="72000" marT="180000">
                    <a:solidFill>
                      <a:schemeClr val="accent5">
                        <a:lumMod val="20000"/>
                        <a:lumOff val="80000"/>
                      </a:schemeClr>
                    </a:solidFill>
                  </a:tcPr>
                </a:tc>
                <a:extLst>
                  <a:ext uri="{0D108BD9-81ED-4DB2-BD59-A6C34878D82A}">
                    <a16:rowId xmlns:a16="http://schemas.microsoft.com/office/drawing/2014/main" val="3988331957"/>
                  </a:ext>
                </a:extLst>
              </a:tr>
            </a:tbl>
          </a:graphicData>
        </a:graphic>
      </p:graphicFrame>
    </p:spTree>
    <p:extLst>
      <p:ext uri="{BB962C8B-B14F-4D97-AF65-F5344CB8AC3E}">
        <p14:creationId xmlns:p14="http://schemas.microsoft.com/office/powerpoint/2010/main" val="1402797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EB97492-2AFB-602A-74EC-B045DA7607C8}"/>
              </a:ext>
            </a:extLst>
          </p:cNvPr>
          <p:cNvSpPr>
            <a:spLocks noGrp="1"/>
          </p:cNvSpPr>
          <p:nvPr>
            <p:ph type="title"/>
          </p:nvPr>
        </p:nvSpPr>
        <p:spPr>
          <a:xfrm>
            <a:off x="1769979" y="801711"/>
            <a:ext cx="9812421" cy="715253"/>
          </a:xfrm>
        </p:spPr>
        <p:txBody>
          <a:bodyPr anchor="ctr">
            <a:normAutofit/>
          </a:bodyPr>
          <a:lstStyle/>
          <a:p>
            <a:pPr>
              <a:lnSpc>
                <a:spcPct val="90000"/>
              </a:lnSpc>
              <a:defRPr/>
            </a:pPr>
            <a:r>
              <a:rPr lang="en-US">
                <a:cs typeface="Arial"/>
              </a:rPr>
              <a:t>Key 2023 dates  </a:t>
            </a:r>
          </a:p>
        </p:txBody>
      </p:sp>
      <p:sp>
        <p:nvSpPr>
          <p:cNvPr id="4" name="Footer Placeholder 3">
            <a:extLst>
              <a:ext uri="{FF2B5EF4-FFF2-40B4-BE49-F238E27FC236}">
                <a16:creationId xmlns:a16="http://schemas.microsoft.com/office/drawing/2014/main" id="{03ACB2D1-7D7C-43CB-B23A-39E4437F6042}"/>
              </a:ext>
            </a:extLst>
          </p:cNvPr>
          <p:cNvSpPr>
            <a:spLocks noGrp="1"/>
          </p:cNvSpPr>
          <p:nvPr>
            <p:ph type="ftr" sz="quarter" idx="11"/>
          </p:nvPr>
        </p:nvSpPr>
        <p:spPr>
          <a:xfrm>
            <a:off x="1769979" y="6356351"/>
            <a:ext cx="5136063" cy="365125"/>
          </a:xfrm>
        </p:spPr>
        <p:txBody>
          <a:bodyPr anchor="t">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ea"/>
                <a:cs typeface="+mn-cs"/>
              </a:rPr>
              <a:t>HPV Primary Screening Project</a:t>
            </a:r>
          </a:p>
        </p:txBody>
      </p:sp>
      <p:graphicFrame>
        <p:nvGraphicFramePr>
          <p:cNvPr id="6" name="Content Placeholder 2">
            <a:extLst>
              <a:ext uri="{FF2B5EF4-FFF2-40B4-BE49-F238E27FC236}">
                <a16:creationId xmlns:a16="http://schemas.microsoft.com/office/drawing/2014/main" id="{565878CE-FC21-1DB2-AEEC-1357D7AA8B3D}"/>
              </a:ext>
            </a:extLst>
          </p:cNvPr>
          <p:cNvGraphicFramePr>
            <a:graphicFrameLocks noGrp="1"/>
          </p:cNvGraphicFramePr>
          <p:nvPr>
            <p:ph idx="1"/>
            <p:extLst>
              <p:ext uri="{D42A27DB-BD31-4B8C-83A1-F6EECF244321}">
                <p14:modId xmlns:p14="http://schemas.microsoft.com/office/powerpoint/2010/main" val="310044654"/>
              </p:ext>
            </p:extLst>
          </p:nvPr>
        </p:nvGraphicFramePr>
        <p:xfrm>
          <a:off x="1769979" y="1516964"/>
          <a:ext cx="9812421" cy="4352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a:extLst>
              <a:ext uri="{FF2B5EF4-FFF2-40B4-BE49-F238E27FC236}">
                <a16:creationId xmlns:a16="http://schemas.microsoft.com/office/drawing/2014/main" id="{82344384-DBF2-4124-B09B-635238755545}"/>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32</a:t>
            </a:fld>
            <a:endParaRPr lang="en-US" sz="1200">
              <a:solidFill>
                <a:schemeClr val="bg1"/>
              </a:solidFill>
            </a:endParaRPr>
          </a:p>
        </p:txBody>
      </p:sp>
    </p:spTree>
    <p:extLst>
      <p:ext uri="{BB962C8B-B14F-4D97-AF65-F5344CB8AC3E}">
        <p14:creationId xmlns:p14="http://schemas.microsoft.com/office/powerpoint/2010/main" val="2358033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AF262-367A-4C59-A8A3-E04965FA15D8}"/>
              </a:ext>
            </a:extLst>
          </p:cNvPr>
          <p:cNvPicPr>
            <a:picLocks noChangeAspect="1"/>
          </p:cNvPicPr>
          <p:nvPr/>
        </p:nvPicPr>
        <p:blipFill>
          <a:blip r:embed="rId3"/>
          <a:stretch>
            <a:fillRect/>
          </a:stretch>
        </p:blipFill>
        <p:spPr>
          <a:xfrm>
            <a:off x="8285019" y="1496174"/>
            <a:ext cx="3299964" cy="4639628"/>
          </a:xfrm>
          <a:prstGeom prst="rect">
            <a:avLst/>
          </a:prstGeom>
        </p:spPr>
      </p:pic>
      <p:sp>
        <p:nvSpPr>
          <p:cNvPr id="2" name="Title 1">
            <a:extLst>
              <a:ext uri="{FF2B5EF4-FFF2-40B4-BE49-F238E27FC236}">
                <a16:creationId xmlns:a16="http://schemas.microsoft.com/office/drawing/2014/main" id="{371DD2BA-71D3-46F9-8E9F-84515A81C40B}"/>
              </a:ext>
            </a:extLst>
          </p:cNvPr>
          <p:cNvSpPr>
            <a:spLocks noGrp="1"/>
          </p:cNvSpPr>
          <p:nvPr>
            <p:ph type="title"/>
          </p:nvPr>
        </p:nvSpPr>
        <p:spPr/>
        <p:txBody>
          <a:bodyPr>
            <a:normAutofit/>
          </a:bodyPr>
          <a:lstStyle/>
          <a:p>
            <a:pPr>
              <a:lnSpc>
                <a:spcPct val="90000"/>
              </a:lnSpc>
              <a:defRPr/>
            </a:pPr>
            <a:r>
              <a:rPr lang="en-NZ">
                <a:cs typeface="Arial"/>
              </a:rPr>
              <a:t>For more information and giving feedback</a:t>
            </a:r>
          </a:p>
        </p:txBody>
      </p:sp>
      <p:sp>
        <p:nvSpPr>
          <p:cNvPr id="3" name="Content Placeholder 2">
            <a:extLst>
              <a:ext uri="{FF2B5EF4-FFF2-40B4-BE49-F238E27FC236}">
                <a16:creationId xmlns:a16="http://schemas.microsoft.com/office/drawing/2014/main" id="{4268E6FA-561D-4C45-BE20-3D9A881DD155}"/>
              </a:ext>
            </a:extLst>
          </p:cNvPr>
          <p:cNvSpPr>
            <a:spLocks noGrp="1"/>
          </p:cNvSpPr>
          <p:nvPr>
            <p:ph idx="1"/>
          </p:nvPr>
        </p:nvSpPr>
        <p:spPr>
          <a:xfrm>
            <a:off x="1672049" y="1556720"/>
            <a:ext cx="6710900" cy="4789321"/>
          </a:xfrm>
        </p:spPr>
        <p:txBody>
          <a:bodyPr>
            <a:normAutofit/>
          </a:bodyPr>
          <a:lstStyle/>
          <a:p>
            <a:pPr marL="285750" marR="0" lvl="0" indent="-285750" algn="l" defTabSz="914400" rtl="0" eaLnBrk="1" fontAlgn="auto" latinLnBrk="0" hangingPunct="1">
              <a:lnSpc>
                <a:spcPct val="120000"/>
              </a:lnSpc>
              <a:spcBef>
                <a:spcPts val="0"/>
              </a:spcBef>
              <a:buClr>
                <a:srgbClr val="00AFB9"/>
              </a:buClr>
              <a:buSzTx/>
              <a:buFont typeface="Arial" panose="020B0604020202020204" pitchFamily="34" charset="0"/>
              <a:buChar char="•"/>
              <a:tabLst/>
              <a:defRPr/>
            </a:pPr>
            <a:r>
              <a:rPr lang="en-NZ" sz="2000">
                <a:solidFill>
                  <a:srgbClr val="09050A"/>
                </a:solidFill>
                <a:latin typeface="Calibri" panose="020F0502020204030204" pitchFamily="34" charset="0"/>
                <a:cs typeface="Calibri" panose="020F0502020204030204" pitchFamily="34" charset="0"/>
              </a:rPr>
              <a:t>Have you seen our </a:t>
            </a:r>
            <a:r>
              <a:rPr lang="en-NZ" sz="2000" b="1">
                <a:solidFill>
                  <a:srgbClr val="09050A"/>
                </a:solidFill>
                <a:latin typeface="Calibri" panose="020F0502020204030204" pitchFamily="34" charset="0"/>
                <a:cs typeface="Calibri" panose="020F0502020204030204" pitchFamily="34" charset="0"/>
              </a:rPr>
              <a:t>Sector Update monthly newsletter? </a:t>
            </a:r>
          </a:p>
          <a:p>
            <a:pPr marL="263525" marR="0" lvl="0" indent="0" algn="l" defTabSz="914400" rtl="0" eaLnBrk="1" fontAlgn="auto" latinLnBrk="0" hangingPunct="1">
              <a:lnSpc>
                <a:spcPct val="120000"/>
              </a:lnSpc>
              <a:spcBef>
                <a:spcPts val="0"/>
              </a:spcBef>
              <a:spcAft>
                <a:spcPts val="600"/>
              </a:spcAft>
              <a:buClr>
                <a:srgbClr val="00AFB9"/>
              </a:buClr>
              <a:buSzTx/>
              <a:buNone/>
              <a:tabLst/>
              <a:defRPr/>
            </a:pPr>
            <a:r>
              <a:rPr lang="en-NZ" sz="2000">
                <a:latin typeface="Calibri" panose="020F0502020204030204" pitchFamily="34" charset="0"/>
                <a:cs typeface="Calibri" panose="020F0502020204030204" pitchFamily="34" charset="0"/>
              </a:rPr>
              <a:t>Get added to the distribution list by emailing us at HPVScreen@health.govt.nz</a:t>
            </a:r>
          </a:p>
          <a:p>
            <a:pPr marL="285750" marR="0" lvl="0" indent="-285750" algn="l" defTabSz="914400" rtl="0" eaLnBrk="1" fontAlgn="auto" latinLnBrk="0" hangingPunct="1">
              <a:lnSpc>
                <a:spcPct val="120000"/>
              </a:lnSpc>
              <a:spcBef>
                <a:spcPts val="0"/>
              </a:spcBef>
              <a:buClr>
                <a:srgbClr val="00AFB9"/>
              </a:buClr>
              <a:buSzTx/>
              <a:buFont typeface="Arial" panose="020B0604020202020204" pitchFamily="34" charset="0"/>
              <a:buChar char="•"/>
              <a:tabLst/>
              <a:defRPr/>
            </a:pPr>
            <a:r>
              <a:rPr lang="en-NZ" sz="2000" b="1">
                <a:solidFill>
                  <a:srgbClr val="09050A"/>
                </a:solidFill>
                <a:latin typeface="Calibri" panose="020F0502020204030204" pitchFamily="34" charset="0"/>
                <a:cs typeface="Calibri" panose="020F0502020204030204" pitchFamily="34" charset="0"/>
              </a:rPr>
              <a:t>Health Professionals pages </a:t>
            </a:r>
            <a:r>
              <a:rPr lang="en-NZ" sz="2000">
                <a:solidFill>
                  <a:srgbClr val="09050A"/>
                </a:solidFill>
                <a:latin typeface="Calibri" panose="020F0502020204030204" pitchFamily="34" charset="0"/>
                <a:cs typeface="Calibri" panose="020F0502020204030204" pitchFamily="34" charset="0"/>
              </a:rPr>
              <a:t>on the NSU website contain </a:t>
            </a:r>
            <a:r>
              <a:rPr lang="en-NZ" sz="2000" b="1">
                <a:solidFill>
                  <a:srgbClr val="09050A"/>
                </a:solidFill>
                <a:latin typeface="Calibri" panose="020F0502020204030204" pitchFamily="34" charset="0"/>
                <a:cs typeface="Calibri" panose="020F0502020204030204" pitchFamily="34" charset="0"/>
              </a:rPr>
              <a:t>FAQs: </a:t>
            </a:r>
            <a:r>
              <a:rPr lang="en-NZ" sz="2000">
                <a:solidFill>
                  <a:srgbClr val="09050A"/>
                </a:solidFill>
                <a:latin typeface="Calibri" panose="020F0502020204030204" pitchFamily="34" charset="0"/>
                <a:cs typeface="Calibri" panose="020F0502020204030204" pitchFamily="34" charset="0"/>
                <a:hlinkClick r:id="rId4"/>
              </a:rPr>
              <a:t>here</a:t>
            </a:r>
            <a:endParaRPr lang="en-NZ" sz="2000">
              <a:solidFill>
                <a:srgbClr val="09050A"/>
              </a:solidFill>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20000"/>
              </a:lnSpc>
              <a:spcBef>
                <a:spcPts val="0"/>
              </a:spcBef>
              <a:spcAft>
                <a:spcPts val="600"/>
              </a:spcAft>
              <a:buClr>
                <a:srgbClr val="00AFB9"/>
              </a:buClr>
              <a:buSzTx/>
              <a:buFont typeface="Arial" panose="020B0604020202020204" pitchFamily="34" charset="0"/>
              <a:buChar char="•"/>
              <a:tabLst/>
              <a:defRPr/>
            </a:pPr>
            <a:r>
              <a:rPr lang="en-NZ" sz="2000">
                <a:solidFill>
                  <a:srgbClr val="09050A"/>
                </a:solidFill>
                <a:latin typeface="Calibri" panose="020F0502020204030204" pitchFamily="34" charset="0"/>
                <a:cs typeface="Calibri" panose="020F0502020204030204" pitchFamily="34" charset="0"/>
              </a:rPr>
              <a:t>We also have answered an extensive list of </a:t>
            </a:r>
            <a:r>
              <a:rPr lang="en-NZ" sz="2000" b="1">
                <a:solidFill>
                  <a:srgbClr val="09050A"/>
                </a:solidFill>
                <a:latin typeface="Calibri" panose="020F0502020204030204" pitchFamily="34" charset="0"/>
                <a:cs typeface="Calibri" panose="020F0502020204030204" pitchFamily="34" charset="0"/>
              </a:rPr>
              <a:t>clinicians’ questions </a:t>
            </a:r>
            <a:r>
              <a:rPr lang="en-NZ" sz="2000">
                <a:solidFill>
                  <a:srgbClr val="09050A"/>
                </a:solidFill>
                <a:latin typeface="Calibri" panose="020F0502020204030204" pitchFamily="34" charset="0"/>
                <a:cs typeface="Calibri" panose="020F0502020204030204" pitchFamily="34" charset="0"/>
              </a:rPr>
              <a:t>from a Goodfellow Unit webinar, which can be found </a:t>
            </a:r>
            <a:r>
              <a:rPr lang="en-NZ" sz="2000">
                <a:solidFill>
                  <a:srgbClr val="09050A"/>
                </a:solidFill>
                <a:latin typeface="Calibri" panose="020F0502020204030204" pitchFamily="34" charset="0"/>
                <a:cs typeface="Calibri" panose="020F0502020204030204" pitchFamily="34" charset="0"/>
                <a:hlinkClick r:id="rId5"/>
              </a:rPr>
              <a:t>here</a:t>
            </a:r>
            <a:endParaRPr lang="en-NZ" sz="2000">
              <a:solidFill>
                <a:srgbClr val="09050A"/>
              </a:solidFill>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20000"/>
              </a:lnSpc>
              <a:spcBef>
                <a:spcPts val="0"/>
              </a:spcBef>
              <a:spcAft>
                <a:spcPts val="600"/>
              </a:spcAft>
              <a:buClr>
                <a:srgbClr val="00AFB9"/>
              </a:buClr>
              <a:buSzTx/>
              <a:buFont typeface="Arial" panose="020B0604020202020204" pitchFamily="34" charset="0"/>
              <a:buChar char="•"/>
              <a:tabLst/>
              <a:defRPr/>
            </a:pPr>
            <a:endParaRPr lang="en-NZ" sz="2000">
              <a:solidFill>
                <a:srgbClr val="09050A"/>
              </a:solidFill>
              <a:highlight>
                <a:srgbClr val="FFFF00"/>
              </a:highlight>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20000"/>
              </a:lnSpc>
              <a:spcBef>
                <a:spcPts val="0"/>
              </a:spcBef>
              <a:spcAft>
                <a:spcPts val="0"/>
              </a:spcAft>
              <a:buClr>
                <a:srgbClr val="00AFB9"/>
              </a:buClr>
              <a:buSzTx/>
              <a:buFont typeface="Arial" panose="020B0604020202020204" pitchFamily="34" charset="0"/>
              <a:buChar char="•"/>
              <a:tabLst/>
              <a:defRPr/>
            </a:pPr>
            <a:endParaRPr lang="en-NZ" sz="2000">
              <a:solidFill>
                <a:srgbClr val="09050A"/>
              </a:solidFill>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00AFB9"/>
              </a:buClr>
              <a:buSzTx/>
              <a:buFont typeface="Arial" panose="020B0604020202020204" pitchFamily="34" charset="0"/>
              <a:buChar char="•"/>
              <a:tabLst/>
              <a:defRPr/>
            </a:pPr>
            <a:endParaRPr lang="en-NZ" sz="2000">
              <a:solidFill>
                <a:srgbClr val="09050A"/>
              </a:solidFill>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00AFB9"/>
              </a:buClr>
              <a:buSzTx/>
              <a:buFont typeface="Arial" panose="020B0604020202020204" pitchFamily="34" charset="0"/>
              <a:buChar char="•"/>
              <a:tabLst/>
              <a:defRPr/>
            </a:pPr>
            <a:endParaRPr kumimoji="0" lang="en-NZ" sz="2000" b="1" i="0" u="none" strike="noStrike" kern="1200" cap="none" spc="0" normalizeH="0" baseline="0" noProof="0">
              <a:ln>
                <a:noFill/>
              </a:ln>
              <a:solidFill>
                <a:srgbClr val="09050A"/>
              </a:solidFill>
              <a:effectLst/>
              <a:uLnTx/>
              <a:uFillTx/>
              <a:latin typeface="Calibri" panose="020F0502020204030204" pitchFamily="34" charset="0"/>
              <a:ea typeface="+mn-ea"/>
              <a:cs typeface="Calibri" panose="020F0502020204030204" pitchFamily="34" charset="0"/>
            </a:endParaRPr>
          </a:p>
        </p:txBody>
      </p:sp>
      <p:sp>
        <p:nvSpPr>
          <p:cNvPr id="4" name="Footer Placeholder 3">
            <a:extLst>
              <a:ext uri="{FF2B5EF4-FFF2-40B4-BE49-F238E27FC236}">
                <a16:creationId xmlns:a16="http://schemas.microsoft.com/office/drawing/2014/main" id="{589C148E-245D-4B2C-8914-AEA08FF07699}"/>
              </a:ext>
            </a:extLst>
          </p:cNvPr>
          <p:cNvSpPr>
            <a:spLocks noGrp="1"/>
          </p:cNvSpPr>
          <p:nvPr>
            <p:ph type="ftr" sz="quarter" idx="11"/>
          </p:nvPr>
        </p:nvSpPr>
        <p:spPr/>
        <p:txBody>
          <a:bodyPr/>
          <a:lstStyle/>
          <a:p>
            <a:r>
              <a:rPr lang="en-US"/>
              <a:t>HPV Primary Screening Project</a:t>
            </a:r>
          </a:p>
        </p:txBody>
      </p:sp>
      <p:sp>
        <p:nvSpPr>
          <p:cNvPr id="7" name="Slide Number Placeholder 3">
            <a:extLst>
              <a:ext uri="{FF2B5EF4-FFF2-40B4-BE49-F238E27FC236}">
                <a16:creationId xmlns:a16="http://schemas.microsoft.com/office/drawing/2014/main" id="{7AC523A4-118D-4169-B173-812A7F85A470}"/>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33</a:t>
            </a:fld>
            <a:endParaRPr lang="en-US" sz="1200">
              <a:solidFill>
                <a:schemeClr val="bg1"/>
              </a:solidFill>
            </a:endParaRPr>
          </a:p>
        </p:txBody>
      </p:sp>
      <p:grpSp>
        <p:nvGrpSpPr>
          <p:cNvPr id="9" name="Group 8">
            <a:extLst>
              <a:ext uri="{FF2B5EF4-FFF2-40B4-BE49-F238E27FC236}">
                <a16:creationId xmlns:a16="http://schemas.microsoft.com/office/drawing/2014/main" id="{E46384C6-8E90-4C2B-BC57-4FC21539DCCB}"/>
              </a:ext>
            </a:extLst>
          </p:cNvPr>
          <p:cNvGrpSpPr/>
          <p:nvPr/>
        </p:nvGrpSpPr>
        <p:grpSpPr>
          <a:xfrm>
            <a:off x="1897161" y="4888364"/>
            <a:ext cx="6849819" cy="1092607"/>
            <a:chOff x="2395461" y="4075109"/>
            <a:chExt cx="6849819" cy="1092607"/>
          </a:xfrm>
        </p:grpSpPr>
        <p:pic>
          <p:nvPicPr>
            <p:cNvPr id="10" name="Graphic 9" descr="Open envelope with solid fill">
              <a:extLst>
                <a:ext uri="{FF2B5EF4-FFF2-40B4-BE49-F238E27FC236}">
                  <a16:creationId xmlns:a16="http://schemas.microsoft.com/office/drawing/2014/main" id="{72E0510C-BE52-41C2-95F6-3603BD73A5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95461" y="4179165"/>
              <a:ext cx="839969" cy="839969"/>
            </a:xfrm>
            <a:prstGeom prst="rect">
              <a:avLst/>
            </a:prstGeom>
          </p:spPr>
        </p:pic>
        <p:sp>
          <p:nvSpPr>
            <p:cNvPr id="11" name="TextBox 10">
              <a:extLst>
                <a:ext uri="{FF2B5EF4-FFF2-40B4-BE49-F238E27FC236}">
                  <a16:creationId xmlns:a16="http://schemas.microsoft.com/office/drawing/2014/main" id="{CE655CAF-50BC-4436-B7E8-E7C53C05796B}"/>
                </a:ext>
              </a:extLst>
            </p:cNvPr>
            <p:cNvSpPr txBox="1"/>
            <p:nvPr/>
          </p:nvSpPr>
          <p:spPr>
            <a:xfrm>
              <a:off x="3355038" y="4075109"/>
              <a:ext cx="5890242" cy="109260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600"/>
                </a:spcAft>
                <a:buClr>
                  <a:srgbClr val="00AFB9"/>
                </a:buClr>
                <a:buSzTx/>
                <a:tabLst/>
                <a:defRPr/>
              </a:pPr>
              <a:r>
                <a:rPr kumimoji="0" lang="en-NZ" sz="2000" b="0" i="0" u="none" strike="noStrike" kern="1200" cap="none" spc="0" normalizeH="0" baseline="0" noProof="0">
                  <a:ln>
                    <a:noFill/>
                  </a:ln>
                  <a:solidFill>
                    <a:srgbClr val="09050A"/>
                  </a:solidFill>
                  <a:effectLst/>
                  <a:uLnTx/>
                  <a:uFillTx/>
                  <a:latin typeface="Calibri" panose="020F0502020204030204" pitchFamily="34" charset="0"/>
                  <a:ea typeface="+mn-ea"/>
                  <a:cs typeface="Calibri" panose="020F0502020204030204" pitchFamily="34" charset="0"/>
                </a:rPr>
                <a:t>Your feedback is important. Contact us on </a:t>
              </a:r>
              <a:r>
                <a:rPr kumimoji="0" lang="en-NZ" sz="2000" b="0" i="0" u="none" strike="noStrike" kern="1200" cap="none" spc="0" normalizeH="0" baseline="0" noProof="0">
                  <a:ln>
                    <a:noFill/>
                  </a:ln>
                  <a:solidFill>
                    <a:srgbClr val="09050A"/>
                  </a:solidFill>
                  <a:effectLst/>
                  <a:uLnTx/>
                  <a:uFillTx/>
                  <a:latin typeface="Calibri" panose="020F0502020204030204" pitchFamily="34" charset="0"/>
                  <a:ea typeface="+mn-ea"/>
                  <a:cs typeface="Calibri" panose="020F0502020204030204" pitchFamily="34" charset="0"/>
                  <a:hlinkClick r:id="rId8"/>
                </a:rPr>
                <a:t>hpvscreen@health.govt.nz</a:t>
              </a:r>
              <a:r>
                <a:rPr kumimoji="0" lang="en-NZ" sz="2000" b="0" i="0" u="none" strike="noStrike" kern="1200" cap="none" spc="0" normalizeH="0" baseline="0" noProof="0">
                  <a:ln>
                    <a:noFill/>
                  </a:ln>
                  <a:solidFill>
                    <a:srgbClr val="09050A"/>
                  </a:solidFill>
                  <a:effectLst/>
                  <a:uLnTx/>
                  <a:uFillTx/>
                  <a:latin typeface="Calibri" panose="020F0502020204030204" pitchFamily="34" charset="0"/>
                  <a:ea typeface="+mn-ea"/>
                  <a:cs typeface="Calibri" panose="020F0502020204030204" pitchFamily="34" charset="0"/>
                </a:rPr>
                <a:t> </a:t>
              </a:r>
              <a:endParaRPr lang="en-NZ" sz="2000">
                <a:solidFill>
                  <a:srgbClr val="09050A"/>
                </a:solidFill>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600"/>
                </a:spcAft>
                <a:buClr>
                  <a:srgbClr val="00AFB9"/>
                </a:buClr>
                <a:buSzTx/>
                <a:tabLst/>
                <a:defRPr/>
              </a:pPr>
              <a:r>
                <a:rPr kumimoji="0" lang="en-NZ" sz="2000" b="0" i="0" u="none" strike="noStrike" kern="1200" cap="none" spc="0" normalizeH="0" baseline="0" noProof="0">
                  <a:ln>
                    <a:noFill/>
                  </a:ln>
                  <a:solidFill>
                    <a:srgbClr val="09050A"/>
                  </a:solidFill>
                  <a:effectLst/>
                  <a:uLnTx/>
                  <a:uFillTx/>
                  <a:latin typeface="Calibri" panose="020F0502020204030204" pitchFamily="34" charset="0"/>
                  <a:ea typeface="+mn-ea"/>
                  <a:cs typeface="Calibri" panose="020F0502020204030204" pitchFamily="34" charset="0"/>
                </a:rPr>
                <a:t>We’re here to support you through these changes. </a:t>
              </a:r>
              <a:endParaRPr kumimoji="0" lang="en-NZ" sz="2000" b="1" i="0" u="none" strike="noStrike" kern="1200" cap="none" spc="0" normalizeH="0" baseline="0" noProof="0">
                <a:ln>
                  <a:noFill/>
                </a:ln>
                <a:solidFill>
                  <a:srgbClr val="09050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45639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88FF1-395E-4DA2-8F90-19DFAE76B63B}"/>
              </a:ext>
            </a:extLst>
          </p:cNvPr>
          <p:cNvSpPr>
            <a:spLocks noGrp="1"/>
          </p:cNvSpPr>
          <p:nvPr>
            <p:ph type="title"/>
          </p:nvPr>
        </p:nvSpPr>
        <p:spPr>
          <a:xfrm>
            <a:off x="1477015" y="3071373"/>
            <a:ext cx="9812421" cy="715253"/>
          </a:xfrm>
        </p:spPr>
        <p:txBody>
          <a:bodyPr>
            <a:normAutofit fontScale="90000"/>
          </a:bodyPr>
          <a:lstStyle/>
          <a:p>
            <a:pPr algn="ctr"/>
            <a:r>
              <a:rPr lang="en-NZ" sz="6000" b="1">
                <a:latin typeface="Franklin Gothic Medium" panose="020B0603020102020204" pitchFamily="34" charset="0"/>
              </a:rPr>
              <a:t>National Cervical Screening Programme update </a:t>
            </a:r>
            <a:br>
              <a:rPr lang="en-NZ" b="1">
                <a:latin typeface="Franklin Gothic Medium" panose="020B0603020102020204" pitchFamily="34" charset="0"/>
              </a:rPr>
            </a:br>
            <a:endParaRPr lang="en-NZ" b="1">
              <a:latin typeface="Franklin Gothic Medium" panose="020B0603020102020204" pitchFamily="34" charset="0"/>
            </a:endParaRPr>
          </a:p>
        </p:txBody>
      </p:sp>
      <p:sp>
        <p:nvSpPr>
          <p:cNvPr id="3" name="Footer Placeholder 2">
            <a:extLst>
              <a:ext uri="{FF2B5EF4-FFF2-40B4-BE49-F238E27FC236}">
                <a16:creationId xmlns:a16="http://schemas.microsoft.com/office/drawing/2014/main" id="{9C69DE14-0114-4C79-8D47-6614E617116A}"/>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ea"/>
                <a:cs typeface="+mn-cs"/>
              </a:rPr>
              <a:t>National Cervical Screening Programme </a:t>
            </a:r>
          </a:p>
        </p:txBody>
      </p:sp>
      <p:sp>
        <p:nvSpPr>
          <p:cNvPr id="4" name="Slide Number Placeholder 3">
            <a:extLst>
              <a:ext uri="{FF2B5EF4-FFF2-40B4-BE49-F238E27FC236}">
                <a16:creationId xmlns:a16="http://schemas.microsoft.com/office/drawing/2014/main" id="{2CE1C90B-0693-4518-9B76-009DD48EB23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9B2A3DE-D7C7-F247-B28D-74CB4DA19506}" type="slidenum">
              <a:rPr kumimoji="0" lang="en-US" sz="1200" b="0" i="0" u="none" strike="noStrike" kern="1200" cap="none" spc="0" normalizeH="0" baseline="0" noProof="0" smtClean="0">
                <a:ln>
                  <a:noFill/>
                </a:ln>
                <a:solidFill>
                  <a:prstClr val="white"/>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44070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B11B92-E235-B2D2-72B9-BD7C90257288}"/>
              </a:ext>
            </a:extLst>
          </p:cNvPr>
          <p:cNvSpPr>
            <a:spLocks noGrp="1"/>
          </p:cNvSpPr>
          <p:nvPr>
            <p:ph type="body" sz="quarter" idx="14"/>
          </p:nvPr>
        </p:nvSpPr>
        <p:spPr>
          <a:xfrm>
            <a:off x="1482074" y="697362"/>
            <a:ext cx="10631658" cy="753979"/>
          </a:xfrm>
        </p:spPr>
        <p:txBody>
          <a:bodyPr vert="horz" lIns="91440" tIns="45720" rIns="91440" bIns="45720" rtlCol="0" anchor="t">
            <a:noAutofit/>
          </a:bodyPr>
          <a:lstStyle/>
          <a:p>
            <a:r>
              <a:rPr lang="en-US" sz="4000" b="0" kern="800">
                <a:solidFill>
                  <a:srgbClr val="602A7E"/>
                </a:solidFill>
                <a:latin typeface="+mj-lt"/>
                <a:ea typeface="+mj-ea"/>
                <a:cs typeface="Arial"/>
              </a:rPr>
              <a:t>Aotearoa coverage by ethnicity </a:t>
            </a:r>
          </a:p>
        </p:txBody>
      </p:sp>
      <p:graphicFrame>
        <p:nvGraphicFramePr>
          <p:cNvPr id="7" name="Table 6">
            <a:extLst>
              <a:ext uri="{FF2B5EF4-FFF2-40B4-BE49-F238E27FC236}">
                <a16:creationId xmlns:a16="http://schemas.microsoft.com/office/drawing/2014/main" id="{2E76A175-ECB2-F2E7-5710-27AB4B3362C9}"/>
              </a:ext>
            </a:extLst>
          </p:cNvPr>
          <p:cNvGraphicFramePr>
            <a:graphicFrameLocks noGrp="1"/>
          </p:cNvGraphicFramePr>
          <p:nvPr>
            <p:extLst>
              <p:ext uri="{D42A27DB-BD31-4B8C-83A1-F6EECF244321}">
                <p14:modId xmlns:p14="http://schemas.microsoft.com/office/powerpoint/2010/main" val="1698954110"/>
              </p:ext>
            </p:extLst>
          </p:nvPr>
        </p:nvGraphicFramePr>
        <p:xfrm>
          <a:off x="1482074" y="1429187"/>
          <a:ext cx="10183090" cy="4617542"/>
        </p:xfrm>
        <a:graphic>
          <a:graphicData uri="http://schemas.openxmlformats.org/drawingml/2006/table">
            <a:tbl>
              <a:tblPr firstRow="1" bandRow="1">
                <a:tableStyleId>{5C22544A-7EE6-4342-B048-85BDC9FD1C3A}</a:tableStyleId>
              </a:tblPr>
              <a:tblGrid>
                <a:gridCol w="971391">
                  <a:extLst>
                    <a:ext uri="{9D8B030D-6E8A-4147-A177-3AD203B41FA5}">
                      <a16:colId xmlns:a16="http://schemas.microsoft.com/office/drawing/2014/main" val="4060091730"/>
                    </a:ext>
                  </a:extLst>
                </a:gridCol>
                <a:gridCol w="1356172">
                  <a:extLst>
                    <a:ext uri="{9D8B030D-6E8A-4147-A177-3AD203B41FA5}">
                      <a16:colId xmlns:a16="http://schemas.microsoft.com/office/drawing/2014/main" val="2869590436"/>
                    </a:ext>
                  </a:extLst>
                </a:gridCol>
                <a:gridCol w="1367776">
                  <a:extLst>
                    <a:ext uri="{9D8B030D-6E8A-4147-A177-3AD203B41FA5}">
                      <a16:colId xmlns:a16="http://schemas.microsoft.com/office/drawing/2014/main" val="4155221401"/>
                    </a:ext>
                  </a:extLst>
                </a:gridCol>
                <a:gridCol w="1361974">
                  <a:extLst>
                    <a:ext uri="{9D8B030D-6E8A-4147-A177-3AD203B41FA5}">
                      <a16:colId xmlns:a16="http://schemas.microsoft.com/office/drawing/2014/main" val="3078120661"/>
                    </a:ext>
                  </a:extLst>
                </a:gridCol>
                <a:gridCol w="1361974">
                  <a:extLst>
                    <a:ext uri="{9D8B030D-6E8A-4147-A177-3AD203B41FA5}">
                      <a16:colId xmlns:a16="http://schemas.microsoft.com/office/drawing/2014/main" val="3972443176"/>
                    </a:ext>
                  </a:extLst>
                </a:gridCol>
                <a:gridCol w="1301157">
                  <a:extLst>
                    <a:ext uri="{9D8B030D-6E8A-4147-A177-3AD203B41FA5}">
                      <a16:colId xmlns:a16="http://schemas.microsoft.com/office/drawing/2014/main" val="1291677283"/>
                    </a:ext>
                  </a:extLst>
                </a:gridCol>
                <a:gridCol w="1267691">
                  <a:extLst>
                    <a:ext uri="{9D8B030D-6E8A-4147-A177-3AD203B41FA5}">
                      <a16:colId xmlns:a16="http://schemas.microsoft.com/office/drawing/2014/main" val="858552782"/>
                    </a:ext>
                  </a:extLst>
                </a:gridCol>
                <a:gridCol w="1194955">
                  <a:extLst>
                    <a:ext uri="{9D8B030D-6E8A-4147-A177-3AD203B41FA5}">
                      <a16:colId xmlns:a16="http://schemas.microsoft.com/office/drawing/2014/main" val="3780145421"/>
                    </a:ext>
                  </a:extLst>
                </a:gridCol>
              </a:tblGrid>
              <a:tr h="1174157">
                <a:tc>
                  <a:txBody>
                    <a:bodyPr/>
                    <a:lstStyle/>
                    <a:p>
                      <a:pPr lvl="0" algn="ctr">
                        <a:buNone/>
                      </a:pPr>
                      <a:endParaRPr lang="mi-NZ" sz="1400">
                        <a:solidFill>
                          <a:schemeClr val="bg2"/>
                        </a:solidFill>
                        <a:latin typeface="Arial"/>
                        <a:cs typeface="Arial"/>
                      </a:endParaRPr>
                    </a:p>
                  </a:txBody>
                  <a:tcPr anchor="ctr">
                    <a:solidFill>
                      <a:schemeClr val="accent5">
                        <a:lumMod val="40000"/>
                        <a:lumOff val="60000"/>
                      </a:schemeClr>
                    </a:solidFill>
                  </a:tcPr>
                </a:tc>
                <a:tc>
                  <a:txBody>
                    <a:bodyPr/>
                    <a:lstStyle/>
                    <a:p>
                      <a:pPr lvl="0" algn="ctr">
                        <a:buNone/>
                      </a:pPr>
                      <a:r>
                        <a:rPr lang="mi-NZ" sz="1400">
                          <a:solidFill>
                            <a:schemeClr val="accent6">
                              <a:lumMod val="75000"/>
                            </a:schemeClr>
                          </a:solidFill>
                          <a:latin typeface="Arial"/>
                          <a:cs typeface="Arial"/>
                        </a:rPr>
                        <a:t>POPULATION SEP 2008</a:t>
                      </a:r>
                    </a:p>
                  </a:txBody>
                  <a:tcPr anchor="ctr">
                    <a:solidFill>
                      <a:schemeClr val="accent6">
                        <a:lumMod val="60000"/>
                        <a:lumOff val="40000"/>
                      </a:schemeClr>
                    </a:solidFill>
                  </a:tcPr>
                </a:tc>
                <a:tc>
                  <a:txBody>
                    <a:bodyPr/>
                    <a:lstStyle/>
                    <a:p>
                      <a:pPr lvl="0" algn="ctr">
                        <a:buNone/>
                      </a:pPr>
                      <a:r>
                        <a:rPr lang="mi-NZ" sz="1400">
                          <a:solidFill>
                            <a:schemeClr val="accent6">
                              <a:lumMod val="75000"/>
                            </a:schemeClr>
                          </a:solidFill>
                          <a:latin typeface="Arial"/>
                          <a:cs typeface="Arial"/>
                        </a:rPr>
                        <a:t>POPULATION FEB 2023</a:t>
                      </a:r>
                    </a:p>
                  </a:txBody>
                  <a:tcPr anchor="ctr">
                    <a:solidFill>
                      <a:schemeClr val="accent6">
                        <a:lumMod val="60000"/>
                        <a:lumOff val="40000"/>
                      </a:schemeClr>
                    </a:solidFill>
                  </a:tcPr>
                </a:tc>
                <a:tc>
                  <a:txBody>
                    <a:bodyPr/>
                    <a:lstStyle/>
                    <a:p>
                      <a:pPr lvl="0" algn="ctr">
                        <a:buNone/>
                      </a:pPr>
                      <a:r>
                        <a:rPr lang="mi-NZ" sz="1400">
                          <a:solidFill>
                            <a:schemeClr val="accent4">
                              <a:lumMod val="75000"/>
                            </a:schemeClr>
                          </a:solidFill>
                          <a:latin typeface="Arial"/>
                          <a:cs typeface="Arial"/>
                        </a:rPr>
                        <a:t>SCREENS </a:t>
                      </a:r>
                    </a:p>
                    <a:p>
                      <a:pPr lvl="0" algn="ctr">
                        <a:buNone/>
                      </a:pPr>
                      <a:r>
                        <a:rPr lang="mi-NZ" sz="1400">
                          <a:solidFill>
                            <a:schemeClr val="accent4">
                              <a:lumMod val="75000"/>
                            </a:schemeClr>
                          </a:solidFill>
                          <a:latin typeface="Arial"/>
                          <a:cs typeface="Arial"/>
                        </a:rPr>
                        <a:t>SEP 2008</a:t>
                      </a:r>
                    </a:p>
                  </a:txBody>
                  <a:tcPr anchor="ctr">
                    <a:solidFill>
                      <a:schemeClr val="accent4">
                        <a:lumMod val="60000"/>
                        <a:lumOff val="40000"/>
                      </a:schemeClr>
                    </a:solidFill>
                  </a:tcPr>
                </a:tc>
                <a:tc>
                  <a:txBody>
                    <a:bodyPr/>
                    <a:lstStyle/>
                    <a:p>
                      <a:pPr lvl="0" algn="ctr">
                        <a:buNone/>
                      </a:pPr>
                      <a:r>
                        <a:rPr lang="mi-NZ" sz="1400">
                          <a:solidFill>
                            <a:schemeClr val="accent4">
                              <a:lumMod val="75000"/>
                            </a:schemeClr>
                          </a:solidFill>
                          <a:latin typeface="Arial"/>
                          <a:cs typeface="Arial"/>
                        </a:rPr>
                        <a:t>SCREENS FEB 2023</a:t>
                      </a:r>
                    </a:p>
                  </a:txBody>
                  <a:tcPr anchor="ctr">
                    <a:solidFill>
                      <a:schemeClr val="accent4">
                        <a:lumMod val="60000"/>
                        <a:lumOff val="40000"/>
                      </a:schemeClr>
                    </a:solidFill>
                  </a:tcPr>
                </a:tc>
                <a:tc>
                  <a:txBody>
                    <a:bodyPr/>
                    <a:lstStyle/>
                    <a:p>
                      <a:pPr lvl="0" algn="ctr">
                        <a:buNone/>
                      </a:pPr>
                      <a:r>
                        <a:rPr lang="mi-NZ" sz="1400">
                          <a:solidFill>
                            <a:schemeClr val="accent5">
                              <a:lumMod val="75000"/>
                            </a:schemeClr>
                          </a:solidFill>
                          <a:latin typeface="Arial"/>
                          <a:cs typeface="Arial"/>
                        </a:rPr>
                        <a:t>COVERAGE SEP 2008</a:t>
                      </a:r>
                    </a:p>
                  </a:txBody>
                  <a:tcPr anchor="ctr">
                    <a:solidFill>
                      <a:schemeClr val="accent5">
                        <a:lumMod val="40000"/>
                        <a:lumOff val="60000"/>
                      </a:schemeClr>
                    </a:solidFill>
                  </a:tcPr>
                </a:tc>
                <a:tc>
                  <a:txBody>
                    <a:bodyPr/>
                    <a:lstStyle/>
                    <a:p>
                      <a:pPr lvl="0" algn="ctr">
                        <a:buNone/>
                      </a:pPr>
                      <a:r>
                        <a:rPr lang="mi-NZ" sz="1400">
                          <a:solidFill>
                            <a:schemeClr val="accent5">
                              <a:lumMod val="75000"/>
                            </a:schemeClr>
                          </a:solidFill>
                          <a:latin typeface="Arial"/>
                          <a:cs typeface="Arial"/>
                        </a:rPr>
                        <a:t>COVERAGE FEB 2023</a:t>
                      </a:r>
                    </a:p>
                  </a:txBody>
                  <a:tcPr anchor="ctr">
                    <a:solidFill>
                      <a:schemeClr val="accent5">
                        <a:lumMod val="40000"/>
                        <a:lumOff val="60000"/>
                      </a:schemeClr>
                    </a:solidFill>
                  </a:tcPr>
                </a:tc>
                <a:tc>
                  <a:txBody>
                    <a:bodyPr/>
                    <a:lstStyle/>
                    <a:p>
                      <a:pPr lvl="0" algn="ctr">
                        <a:buNone/>
                      </a:pPr>
                      <a:r>
                        <a:rPr lang="mi-NZ" sz="1400">
                          <a:solidFill>
                            <a:schemeClr val="bg1"/>
                          </a:solidFill>
                          <a:latin typeface="Arial"/>
                          <a:cs typeface="Arial"/>
                        </a:rPr>
                        <a:t>SCREENS TO REACH EQUITY</a:t>
                      </a:r>
                    </a:p>
                  </a:txBody>
                  <a:tcPr anchor="ctr">
                    <a:solidFill>
                      <a:srgbClr val="D60093"/>
                    </a:solidFill>
                  </a:tcPr>
                </a:tc>
                <a:extLst>
                  <a:ext uri="{0D108BD9-81ED-4DB2-BD59-A6C34878D82A}">
                    <a16:rowId xmlns:a16="http://schemas.microsoft.com/office/drawing/2014/main" val="3743717399"/>
                  </a:ext>
                </a:extLst>
              </a:tr>
              <a:tr h="688677">
                <a:tc>
                  <a:txBody>
                    <a:bodyPr/>
                    <a:lstStyle/>
                    <a:p>
                      <a:pPr algn="ctr"/>
                      <a:r>
                        <a:rPr lang="mi-NZ" sz="1600" b="1">
                          <a:latin typeface="Arial"/>
                          <a:cs typeface="Arial"/>
                        </a:rPr>
                        <a:t>Māori</a:t>
                      </a:r>
                      <a:endParaRPr lang="en-NZ" sz="1600" b="1">
                        <a:latin typeface="Arial"/>
                        <a:cs typeface="Arial"/>
                      </a:endParaRPr>
                    </a:p>
                  </a:txBody>
                  <a:tcPr anchor="ctr">
                    <a:solidFill>
                      <a:schemeClr val="accent5">
                        <a:lumMod val="20000"/>
                        <a:lumOff val="80000"/>
                      </a:schemeClr>
                    </a:solidFill>
                  </a:tcPr>
                </a:tc>
                <a:tc>
                  <a:txBody>
                    <a:bodyPr/>
                    <a:lstStyle/>
                    <a:p>
                      <a:pPr algn="ctr"/>
                      <a:r>
                        <a:rPr lang="mi-NZ" sz="1600" b="1">
                          <a:solidFill>
                            <a:schemeClr val="tx1"/>
                          </a:solidFill>
                          <a:latin typeface="Arial"/>
                          <a:cs typeface="Arial"/>
                        </a:rPr>
                        <a:t>136,203</a:t>
                      </a:r>
                    </a:p>
                  </a:txBody>
                  <a:tcPr anchor="ctr">
                    <a:solidFill>
                      <a:schemeClr val="accent6">
                        <a:lumMod val="20000"/>
                        <a:lumOff val="80000"/>
                      </a:schemeClr>
                    </a:solidFill>
                  </a:tcPr>
                </a:tc>
                <a:tc>
                  <a:txBody>
                    <a:bodyPr/>
                    <a:lstStyle/>
                    <a:p>
                      <a:pPr lvl="0" algn="ctr">
                        <a:buNone/>
                      </a:pPr>
                      <a:r>
                        <a:rPr lang="mi-NZ" sz="1600" b="1">
                          <a:solidFill>
                            <a:schemeClr val="tx1"/>
                          </a:solidFill>
                          <a:latin typeface="Arial"/>
                          <a:cs typeface="Arial"/>
                        </a:rPr>
                        <a:t>207,794</a:t>
                      </a:r>
                    </a:p>
                  </a:txBody>
                  <a:tcPr anchor="ctr">
                    <a:solidFill>
                      <a:schemeClr val="accent6">
                        <a:lumMod val="20000"/>
                        <a:lumOff val="80000"/>
                      </a:schemeClr>
                    </a:solidFill>
                  </a:tcPr>
                </a:tc>
                <a:tc>
                  <a:txBody>
                    <a:bodyPr/>
                    <a:lstStyle/>
                    <a:p>
                      <a:pPr lvl="0" algn="ctr">
                        <a:buNone/>
                      </a:pPr>
                      <a:r>
                        <a:rPr lang="mi-NZ" sz="1600" b="1">
                          <a:solidFill>
                            <a:schemeClr val="tx1"/>
                          </a:solidFill>
                          <a:latin typeface="Arial"/>
                          <a:cs typeface="Arial"/>
                        </a:rPr>
                        <a:t>94,117</a:t>
                      </a:r>
                    </a:p>
                  </a:txBody>
                  <a:tcPr anchor="ctr">
                    <a:solidFill>
                      <a:schemeClr val="accent4">
                        <a:lumMod val="20000"/>
                        <a:lumOff val="80000"/>
                      </a:schemeClr>
                    </a:solidFill>
                  </a:tcPr>
                </a:tc>
                <a:tc>
                  <a:txBody>
                    <a:bodyPr/>
                    <a:lstStyle/>
                    <a:p>
                      <a:pPr lvl="0" algn="ctr">
                        <a:buNone/>
                      </a:pPr>
                      <a:r>
                        <a:rPr lang="mi-NZ" sz="1600" b="1">
                          <a:solidFill>
                            <a:schemeClr val="tx1"/>
                          </a:solidFill>
                          <a:latin typeface="Arial"/>
                          <a:cs typeface="Arial"/>
                        </a:rPr>
                        <a:t>113,653</a:t>
                      </a:r>
                    </a:p>
                  </a:txBody>
                  <a:tcPr anchor="ctr">
                    <a:solidFill>
                      <a:schemeClr val="accent4">
                        <a:lumMod val="20000"/>
                        <a:lumOff val="80000"/>
                      </a:schemeClr>
                    </a:solidFill>
                  </a:tcPr>
                </a:tc>
                <a:tc>
                  <a:txBody>
                    <a:bodyPr/>
                    <a:lstStyle/>
                    <a:p>
                      <a:pPr lvl="0" algn="ctr">
                        <a:buNone/>
                      </a:pPr>
                      <a:r>
                        <a:rPr lang="mi-NZ" sz="1600" b="1">
                          <a:latin typeface="Arial"/>
                          <a:cs typeface="Arial"/>
                        </a:rPr>
                        <a:t>69.1%</a:t>
                      </a:r>
                    </a:p>
                  </a:txBody>
                  <a:tcPr anchor="ctr">
                    <a:solidFill>
                      <a:schemeClr val="accent5">
                        <a:lumMod val="20000"/>
                        <a:lumOff val="80000"/>
                      </a:schemeClr>
                    </a:solidFill>
                  </a:tcPr>
                </a:tc>
                <a:tc>
                  <a:txBody>
                    <a:bodyPr/>
                    <a:lstStyle/>
                    <a:p>
                      <a:pPr lvl="0" algn="ctr">
                        <a:buNone/>
                      </a:pPr>
                      <a:r>
                        <a:rPr lang="mi-NZ" sz="1600" b="1">
                          <a:latin typeface="Arial"/>
                          <a:cs typeface="Arial"/>
                        </a:rPr>
                        <a:t>54.7%</a:t>
                      </a:r>
                    </a:p>
                  </a:txBody>
                  <a:tcPr anchor="ctr">
                    <a:solidFill>
                      <a:schemeClr val="accent5">
                        <a:lumMod val="20000"/>
                        <a:lumOff val="80000"/>
                      </a:schemeClr>
                    </a:solidFill>
                  </a:tcPr>
                </a:tc>
                <a:tc>
                  <a:txBody>
                    <a:bodyPr/>
                    <a:lstStyle/>
                    <a:p>
                      <a:pPr lvl="0" algn="ctr">
                        <a:buNone/>
                      </a:pPr>
                      <a:r>
                        <a:rPr lang="mi-NZ" sz="1600" b="1">
                          <a:solidFill>
                            <a:schemeClr val="bg1"/>
                          </a:solidFill>
                          <a:latin typeface="Arial"/>
                          <a:cs typeface="Arial"/>
                        </a:rPr>
                        <a:t>40,392</a:t>
                      </a:r>
                    </a:p>
                  </a:txBody>
                  <a:tcPr anchor="ctr">
                    <a:solidFill>
                      <a:srgbClr val="D60093"/>
                    </a:solidFill>
                  </a:tcPr>
                </a:tc>
                <a:extLst>
                  <a:ext uri="{0D108BD9-81ED-4DB2-BD59-A6C34878D82A}">
                    <a16:rowId xmlns:a16="http://schemas.microsoft.com/office/drawing/2014/main" val="2939785793"/>
                  </a:ext>
                </a:extLst>
              </a:tr>
              <a:tr h="688677">
                <a:tc>
                  <a:txBody>
                    <a:bodyPr/>
                    <a:lstStyle/>
                    <a:p>
                      <a:pPr algn="ctr"/>
                      <a:r>
                        <a:rPr lang="mi-NZ" sz="1400">
                          <a:latin typeface="Arial"/>
                          <a:cs typeface="Arial"/>
                        </a:rPr>
                        <a:t>Pacific</a:t>
                      </a:r>
                      <a:endParaRPr lang="en-NZ" sz="1400">
                        <a:latin typeface="Arial"/>
                        <a:cs typeface="Arial"/>
                      </a:endParaRPr>
                    </a:p>
                  </a:txBody>
                  <a:tcPr anchor="ctr">
                    <a:solidFill>
                      <a:schemeClr val="accent5">
                        <a:lumMod val="20000"/>
                        <a:lumOff val="80000"/>
                      </a:schemeClr>
                    </a:solidFill>
                  </a:tcPr>
                </a:tc>
                <a:tc>
                  <a:txBody>
                    <a:bodyPr/>
                    <a:lstStyle/>
                    <a:p>
                      <a:pPr algn="ctr"/>
                      <a:r>
                        <a:rPr lang="mi-NZ" sz="1400">
                          <a:solidFill>
                            <a:schemeClr val="tx1"/>
                          </a:solidFill>
                          <a:latin typeface="Arial"/>
                          <a:cs typeface="Arial"/>
                        </a:rPr>
                        <a:t>57,378</a:t>
                      </a:r>
                    </a:p>
                  </a:txBody>
                  <a:tcPr anchor="ctr">
                    <a:solidFill>
                      <a:schemeClr val="accent6">
                        <a:lumMod val="20000"/>
                        <a:lumOff val="80000"/>
                      </a:schemeClr>
                    </a:solidFill>
                  </a:tcPr>
                </a:tc>
                <a:tc>
                  <a:txBody>
                    <a:bodyPr/>
                    <a:lstStyle/>
                    <a:p>
                      <a:pPr lvl="0" algn="ctr">
                        <a:buNone/>
                      </a:pPr>
                      <a:r>
                        <a:rPr lang="mi-NZ" sz="1400">
                          <a:solidFill>
                            <a:schemeClr val="tx1"/>
                          </a:solidFill>
                          <a:latin typeface="Arial"/>
                          <a:cs typeface="Arial"/>
                        </a:rPr>
                        <a:t>85,442</a:t>
                      </a:r>
                    </a:p>
                  </a:txBody>
                  <a:tcPr anchor="ctr">
                    <a:solidFill>
                      <a:schemeClr val="accent6">
                        <a:lumMod val="20000"/>
                        <a:lumOff val="80000"/>
                      </a:schemeClr>
                    </a:solidFill>
                  </a:tcPr>
                </a:tc>
                <a:tc>
                  <a:txBody>
                    <a:bodyPr/>
                    <a:lstStyle/>
                    <a:p>
                      <a:pPr lvl="0" algn="ctr">
                        <a:buNone/>
                      </a:pPr>
                      <a:r>
                        <a:rPr lang="mi-NZ" sz="1400">
                          <a:solidFill>
                            <a:schemeClr val="tx1"/>
                          </a:solidFill>
                          <a:latin typeface="Arial"/>
                          <a:cs typeface="Arial"/>
                        </a:rPr>
                        <a:t>38,512</a:t>
                      </a:r>
                    </a:p>
                  </a:txBody>
                  <a:tcPr anchor="ctr">
                    <a:solidFill>
                      <a:schemeClr val="accent4">
                        <a:lumMod val="20000"/>
                        <a:lumOff val="80000"/>
                      </a:schemeClr>
                    </a:solidFill>
                  </a:tcPr>
                </a:tc>
                <a:tc>
                  <a:txBody>
                    <a:bodyPr/>
                    <a:lstStyle/>
                    <a:p>
                      <a:pPr lvl="0" algn="ctr">
                        <a:buNone/>
                      </a:pPr>
                      <a:r>
                        <a:rPr lang="mi-NZ" sz="1400">
                          <a:solidFill>
                            <a:schemeClr val="tx1"/>
                          </a:solidFill>
                          <a:latin typeface="Arial"/>
                          <a:cs typeface="Arial"/>
                        </a:rPr>
                        <a:t>47,376</a:t>
                      </a:r>
                    </a:p>
                  </a:txBody>
                  <a:tcPr anchor="ctr">
                    <a:solidFill>
                      <a:schemeClr val="accent4">
                        <a:lumMod val="20000"/>
                        <a:lumOff val="80000"/>
                      </a:schemeClr>
                    </a:solidFill>
                  </a:tcPr>
                </a:tc>
                <a:tc>
                  <a:txBody>
                    <a:bodyPr/>
                    <a:lstStyle/>
                    <a:p>
                      <a:pPr lvl="0" algn="ctr">
                        <a:buNone/>
                      </a:pPr>
                      <a:r>
                        <a:rPr lang="mi-NZ" sz="1400">
                          <a:latin typeface="Arial"/>
                          <a:cs typeface="Arial"/>
                        </a:rPr>
                        <a:t>67.1%</a:t>
                      </a:r>
                    </a:p>
                  </a:txBody>
                  <a:tcPr anchor="ctr">
                    <a:solidFill>
                      <a:schemeClr val="accent5">
                        <a:lumMod val="20000"/>
                        <a:lumOff val="80000"/>
                      </a:schemeClr>
                    </a:solidFill>
                  </a:tcPr>
                </a:tc>
                <a:tc>
                  <a:txBody>
                    <a:bodyPr/>
                    <a:lstStyle/>
                    <a:p>
                      <a:pPr lvl="0" algn="ctr">
                        <a:buNone/>
                      </a:pPr>
                      <a:r>
                        <a:rPr lang="mi-NZ" sz="1400">
                          <a:latin typeface="Arial"/>
                          <a:cs typeface="Arial"/>
                        </a:rPr>
                        <a:t>55.4%</a:t>
                      </a:r>
                    </a:p>
                  </a:txBody>
                  <a:tcPr anchor="ctr">
                    <a:solidFill>
                      <a:schemeClr val="accent5">
                        <a:lumMod val="20000"/>
                        <a:lumOff val="80000"/>
                      </a:schemeClr>
                    </a:solidFill>
                  </a:tcPr>
                </a:tc>
                <a:tc>
                  <a:txBody>
                    <a:bodyPr/>
                    <a:lstStyle/>
                    <a:p>
                      <a:pPr lvl="0" algn="ctr">
                        <a:buNone/>
                      </a:pPr>
                      <a:r>
                        <a:rPr lang="mi-NZ" sz="1400">
                          <a:solidFill>
                            <a:schemeClr val="bg1"/>
                          </a:solidFill>
                          <a:latin typeface="Arial"/>
                          <a:cs typeface="Arial"/>
                        </a:rPr>
                        <a:t>15,965</a:t>
                      </a:r>
                    </a:p>
                  </a:txBody>
                  <a:tcPr anchor="ctr">
                    <a:solidFill>
                      <a:srgbClr val="D60093"/>
                    </a:solidFill>
                  </a:tcPr>
                </a:tc>
                <a:extLst>
                  <a:ext uri="{0D108BD9-81ED-4DB2-BD59-A6C34878D82A}">
                    <a16:rowId xmlns:a16="http://schemas.microsoft.com/office/drawing/2014/main" val="1828757219"/>
                  </a:ext>
                </a:extLst>
              </a:tr>
              <a:tr h="688677">
                <a:tc>
                  <a:txBody>
                    <a:bodyPr/>
                    <a:lstStyle/>
                    <a:p>
                      <a:pPr algn="ctr"/>
                      <a:r>
                        <a:rPr lang="mi-NZ" sz="1400">
                          <a:latin typeface="Arial"/>
                          <a:cs typeface="Arial"/>
                        </a:rPr>
                        <a:t>Asian</a:t>
                      </a:r>
                      <a:endParaRPr lang="en-NZ" sz="1400">
                        <a:latin typeface="Arial"/>
                        <a:cs typeface="Arial"/>
                      </a:endParaRPr>
                    </a:p>
                  </a:txBody>
                  <a:tcPr anchor="ctr">
                    <a:solidFill>
                      <a:schemeClr val="accent5">
                        <a:lumMod val="20000"/>
                        <a:lumOff val="80000"/>
                      </a:schemeClr>
                    </a:solidFill>
                  </a:tcPr>
                </a:tc>
                <a:tc>
                  <a:txBody>
                    <a:bodyPr/>
                    <a:lstStyle/>
                    <a:p>
                      <a:pPr algn="ctr"/>
                      <a:r>
                        <a:rPr lang="mi-NZ" sz="1400">
                          <a:solidFill>
                            <a:schemeClr val="tx1"/>
                          </a:solidFill>
                          <a:latin typeface="Arial"/>
                          <a:cs typeface="Arial"/>
                        </a:rPr>
                        <a:t>117,355</a:t>
                      </a:r>
                    </a:p>
                  </a:txBody>
                  <a:tcPr anchor="ctr">
                    <a:solidFill>
                      <a:schemeClr val="accent6">
                        <a:lumMod val="20000"/>
                        <a:lumOff val="80000"/>
                      </a:schemeClr>
                    </a:solidFill>
                  </a:tcPr>
                </a:tc>
                <a:tc>
                  <a:txBody>
                    <a:bodyPr/>
                    <a:lstStyle/>
                    <a:p>
                      <a:pPr lvl="0" algn="ctr">
                        <a:buNone/>
                      </a:pPr>
                      <a:r>
                        <a:rPr lang="mi-NZ" sz="1400">
                          <a:solidFill>
                            <a:schemeClr val="tx1"/>
                          </a:solidFill>
                          <a:latin typeface="Arial"/>
                          <a:cs typeface="Arial"/>
                        </a:rPr>
                        <a:t>260,056</a:t>
                      </a:r>
                    </a:p>
                  </a:txBody>
                  <a:tcPr anchor="ctr">
                    <a:solidFill>
                      <a:schemeClr val="accent6">
                        <a:lumMod val="20000"/>
                        <a:lumOff val="80000"/>
                      </a:schemeClr>
                    </a:solidFill>
                  </a:tcPr>
                </a:tc>
                <a:tc>
                  <a:txBody>
                    <a:bodyPr/>
                    <a:lstStyle/>
                    <a:p>
                      <a:pPr lvl="0" algn="ctr">
                        <a:buNone/>
                      </a:pPr>
                      <a:r>
                        <a:rPr lang="mi-NZ" sz="1400">
                          <a:solidFill>
                            <a:schemeClr val="tx1"/>
                          </a:solidFill>
                          <a:latin typeface="Arial"/>
                          <a:cs typeface="Arial"/>
                        </a:rPr>
                        <a:t>70,667</a:t>
                      </a:r>
                    </a:p>
                  </a:txBody>
                  <a:tcPr anchor="ctr">
                    <a:solidFill>
                      <a:schemeClr val="accent4">
                        <a:lumMod val="20000"/>
                        <a:lumOff val="80000"/>
                      </a:schemeClr>
                    </a:solidFill>
                  </a:tcPr>
                </a:tc>
                <a:tc>
                  <a:txBody>
                    <a:bodyPr/>
                    <a:lstStyle/>
                    <a:p>
                      <a:pPr lvl="0" algn="ctr">
                        <a:buNone/>
                      </a:pPr>
                      <a:r>
                        <a:rPr lang="mi-NZ" sz="1400">
                          <a:solidFill>
                            <a:schemeClr val="tx1"/>
                          </a:solidFill>
                          <a:latin typeface="Arial"/>
                          <a:cs typeface="Arial"/>
                        </a:rPr>
                        <a:t>151,632</a:t>
                      </a:r>
                      <a:endParaRPr lang="en-US"/>
                    </a:p>
                  </a:txBody>
                  <a:tcPr anchor="ctr">
                    <a:solidFill>
                      <a:schemeClr val="accent4">
                        <a:lumMod val="20000"/>
                        <a:lumOff val="80000"/>
                      </a:schemeClr>
                    </a:solidFill>
                  </a:tcPr>
                </a:tc>
                <a:tc>
                  <a:txBody>
                    <a:bodyPr/>
                    <a:lstStyle/>
                    <a:p>
                      <a:pPr lvl="0" algn="ctr">
                        <a:buNone/>
                      </a:pPr>
                      <a:r>
                        <a:rPr lang="mi-NZ" sz="1400">
                          <a:latin typeface="Arial"/>
                          <a:cs typeface="Arial"/>
                        </a:rPr>
                        <a:t>60.2%</a:t>
                      </a:r>
                    </a:p>
                  </a:txBody>
                  <a:tcPr anchor="ctr">
                    <a:solidFill>
                      <a:schemeClr val="accent5">
                        <a:lumMod val="20000"/>
                        <a:lumOff val="80000"/>
                      </a:schemeClr>
                    </a:solidFill>
                  </a:tcPr>
                </a:tc>
                <a:tc>
                  <a:txBody>
                    <a:bodyPr/>
                    <a:lstStyle/>
                    <a:p>
                      <a:pPr lvl="0" algn="ctr">
                        <a:buNone/>
                      </a:pPr>
                      <a:r>
                        <a:rPr lang="mi-NZ" sz="1400">
                          <a:latin typeface="Arial"/>
                          <a:cs typeface="Arial"/>
                        </a:rPr>
                        <a:t>58.3%</a:t>
                      </a:r>
                    </a:p>
                  </a:txBody>
                  <a:tcPr anchor="ctr">
                    <a:solidFill>
                      <a:schemeClr val="accent5">
                        <a:lumMod val="20000"/>
                        <a:lumOff val="80000"/>
                      </a:schemeClr>
                    </a:solidFill>
                  </a:tcPr>
                </a:tc>
                <a:tc>
                  <a:txBody>
                    <a:bodyPr/>
                    <a:lstStyle/>
                    <a:p>
                      <a:pPr lvl="0" algn="ctr">
                        <a:buNone/>
                      </a:pPr>
                      <a:r>
                        <a:rPr lang="mi-NZ" sz="1400">
                          <a:solidFill>
                            <a:schemeClr val="bg1"/>
                          </a:solidFill>
                          <a:latin typeface="Arial"/>
                          <a:cs typeface="Arial"/>
                        </a:rPr>
                        <a:t>41,157</a:t>
                      </a:r>
                    </a:p>
                  </a:txBody>
                  <a:tcPr anchor="ctr">
                    <a:solidFill>
                      <a:srgbClr val="D60093"/>
                    </a:solidFill>
                  </a:tcPr>
                </a:tc>
                <a:extLst>
                  <a:ext uri="{0D108BD9-81ED-4DB2-BD59-A6C34878D82A}">
                    <a16:rowId xmlns:a16="http://schemas.microsoft.com/office/drawing/2014/main" val="2138760325"/>
                  </a:ext>
                </a:extLst>
              </a:tr>
              <a:tr h="688677">
                <a:tc>
                  <a:txBody>
                    <a:bodyPr/>
                    <a:lstStyle/>
                    <a:p>
                      <a:pPr algn="ctr"/>
                      <a:r>
                        <a:rPr lang="mi-NZ" sz="1400">
                          <a:latin typeface="Arial"/>
                          <a:cs typeface="Arial"/>
                        </a:rPr>
                        <a:t>Other</a:t>
                      </a:r>
                      <a:endParaRPr lang="en-NZ" sz="1400">
                        <a:latin typeface="Arial"/>
                        <a:cs typeface="Arial"/>
                      </a:endParaRPr>
                    </a:p>
                  </a:txBody>
                  <a:tcPr anchor="ctr">
                    <a:solidFill>
                      <a:schemeClr val="accent5">
                        <a:lumMod val="20000"/>
                        <a:lumOff val="80000"/>
                      </a:schemeClr>
                    </a:solidFill>
                  </a:tcPr>
                </a:tc>
                <a:tc>
                  <a:txBody>
                    <a:bodyPr/>
                    <a:lstStyle/>
                    <a:p>
                      <a:pPr algn="ctr"/>
                      <a:r>
                        <a:rPr lang="mi-NZ" sz="1400">
                          <a:solidFill>
                            <a:schemeClr val="tx1"/>
                          </a:solidFill>
                          <a:latin typeface="Arial"/>
                          <a:cs typeface="Arial"/>
                        </a:rPr>
                        <a:t>766,386</a:t>
                      </a:r>
                    </a:p>
                  </a:txBody>
                  <a:tcPr anchor="ctr">
                    <a:solidFill>
                      <a:schemeClr val="accent6">
                        <a:lumMod val="20000"/>
                        <a:lumOff val="80000"/>
                      </a:schemeClr>
                    </a:solidFill>
                  </a:tcPr>
                </a:tc>
                <a:tc>
                  <a:txBody>
                    <a:bodyPr/>
                    <a:lstStyle/>
                    <a:p>
                      <a:pPr lvl="0" algn="ctr">
                        <a:buNone/>
                      </a:pPr>
                      <a:r>
                        <a:rPr lang="mi-NZ" sz="1400">
                          <a:solidFill>
                            <a:schemeClr val="tx1"/>
                          </a:solidFill>
                          <a:latin typeface="Arial"/>
                          <a:cs typeface="Arial"/>
                        </a:rPr>
                        <a:t>820,068</a:t>
                      </a:r>
                    </a:p>
                  </a:txBody>
                  <a:tcPr anchor="ctr">
                    <a:solidFill>
                      <a:schemeClr val="accent6">
                        <a:lumMod val="20000"/>
                        <a:lumOff val="80000"/>
                      </a:schemeClr>
                    </a:solidFill>
                  </a:tcPr>
                </a:tc>
                <a:tc>
                  <a:txBody>
                    <a:bodyPr/>
                    <a:lstStyle/>
                    <a:p>
                      <a:pPr lvl="0" algn="ctr">
                        <a:buNone/>
                      </a:pPr>
                      <a:r>
                        <a:rPr lang="mi-NZ" sz="1400">
                          <a:solidFill>
                            <a:schemeClr val="tx1"/>
                          </a:solidFill>
                          <a:latin typeface="Arial"/>
                          <a:cs typeface="Arial"/>
                        </a:rPr>
                        <a:t>603,632</a:t>
                      </a:r>
                    </a:p>
                  </a:txBody>
                  <a:tcPr anchor="ctr">
                    <a:solidFill>
                      <a:schemeClr val="accent4">
                        <a:lumMod val="20000"/>
                        <a:lumOff val="80000"/>
                      </a:schemeClr>
                    </a:solidFill>
                  </a:tcPr>
                </a:tc>
                <a:tc>
                  <a:txBody>
                    <a:bodyPr/>
                    <a:lstStyle/>
                    <a:p>
                      <a:pPr lvl="0" algn="ctr">
                        <a:buNone/>
                      </a:pPr>
                      <a:r>
                        <a:rPr lang="mi-NZ" sz="1400">
                          <a:solidFill>
                            <a:schemeClr val="tx1"/>
                          </a:solidFill>
                          <a:latin typeface="Arial"/>
                          <a:cs typeface="Arial"/>
                        </a:rPr>
                        <a:t>607,945</a:t>
                      </a:r>
                    </a:p>
                  </a:txBody>
                  <a:tcPr anchor="ctr">
                    <a:solidFill>
                      <a:schemeClr val="accent4">
                        <a:lumMod val="20000"/>
                        <a:lumOff val="80000"/>
                      </a:schemeClr>
                    </a:solidFill>
                  </a:tcPr>
                </a:tc>
                <a:tc>
                  <a:txBody>
                    <a:bodyPr/>
                    <a:lstStyle/>
                    <a:p>
                      <a:pPr lvl="0" algn="ctr">
                        <a:buNone/>
                      </a:pPr>
                      <a:r>
                        <a:rPr lang="mi-NZ" sz="1400">
                          <a:latin typeface="Arial"/>
                          <a:cs typeface="Arial"/>
                        </a:rPr>
                        <a:t>78.8%</a:t>
                      </a:r>
                    </a:p>
                  </a:txBody>
                  <a:tcPr anchor="ctr">
                    <a:solidFill>
                      <a:schemeClr val="accent5">
                        <a:lumMod val="20000"/>
                        <a:lumOff val="80000"/>
                      </a:schemeClr>
                    </a:solidFill>
                  </a:tcPr>
                </a:tc>
                <a:tc>
                  <a:txBody>
                    <a:bodyPr/>
                    <a:lstStyle/>
                    <a:p>
                      <a:pPr lvl="0" algn="ctr">
                        <a:buNone/>
                      </a:pPr>
                      <a:r>
                        <a:rPr lang="mi-NZ" sz="1400">
                          <a:latin typeface="Arial"/>
                          <a:cs typeface="Arial"/>
                        </a:rPr>
                        <a:t>74.1%</a:t>
                      </a:r>
                    </a:p>
                  </a:txBody>
                  <a:tcPr anchor="ctr">
                    <a:solidFill>
                      <a:schemeClr val="accent5">
                        <a:lumMod val="20000"/>
                        <a:lumOff val="80000"/>
                      </a:schemeClr>
                    </a:solidFill>
                  </a:tcPr>
                </a:tc>
                <a:tc>
                  <a:txBody>
                    <a:bodyPr/>
                    <a:lstStyle/>
                    <a:p>
                      <a:pPr lvl="0" algn="ctr">
                        <a:buNone/>
                      </a:pPr>
                      <a:r>
                        <a:rPr lang="mi-NZ" sz="1400">
                          <a:solidFill>
                            <a:schemeClr val="bg1"/>
                          </a:solidFill>
                          <a:latin typeface="Arial"/>
                          <a:cs typeface="Arial"/>
                        </a:rPr>
                        <a:t>0</a:t>
                      </a:r>
                    </a:p>
                  </a:txBody>
                  <a:tcPr anchor="ctr">
                    <a:solidFill>
                      <a:srgbClr val="D60093"/>
                    </a:solidFill>
                  </a:tcPr>
                </a:tc>
                <a:extLst>
                  <a:ext uri="{0D108BD9-81ED-4DB2-BD59-A6C34878D82A}">
                    <a16:rowId xmlns:a16="http://schemas.microsoft.com/office/drawing/2014/main" val="917177936"/>
                  </a:ext>
                </a:extLst>
              </a:tr>
              <a:tr h="688677">
                <a:tc>
                  <a:txBody>
                    <a:bodyPr/>
                    <a:lstStyle/>
                    <a:p>
                      <a:pPr lvl="0" algn="ctr">
                        <a:buNone/>
                      </a:pPr>
                      <a:r>
                        <a:rPr lang="mi-NZ" sz="1400">
                          <a:latin typeface="Arial"/>
                          <a:cs typeface="Arial"/>
                        </a:rPr>
                        <a:t>All</a:t>
                      </a:r>
                    </a:p>
                  </a:txBody>
                  <a:tcPr anchor="ctr">
                    <a:solidFill>
                      <a:schemeClr val="accent5">
                        <a:lumMod val="20000"/>
                        <a:lumOff val="80000"/>
                      </a:schemeClr>
                    </a:solidFill>
                  </a:tcPr>
                </a:tc>
                <a:tc>
                  <a:txBody>
                    <a:bodyPr/>
                    <a:lstStyle/>
                    <a:p>
                      <a:pPr lvl="0" algn="ctr">
                        <a:buNone/>
                      </a:pPr>
                      <a:r>
                        <a:rPr lang="mi-NZ" sz="1400" b="0" i="0" u="none" strike="noStrike" baseline="0" noProof="0">
                          <a:solidFill>
                            <a:schemeClr val="tx1"/>
                          </a:solidFill>
                          <a:latin typeface="Arial"/>
                        </a:rPr>
                        <a:t>1,077,322</a:t>
                      </a:r>
                      <a:endParaRPr lang="en-US">
                        <a:solidFill>
                          <a:schemeClr val="tx1"/>
                        </a:solidFill>
                      </a:endParaRPr>
                    </a:p>
                  </a:txBody>
                  <a:tcPr anchor="ctr">
                    <a:solidFill>
                      <a:schemeClr val="accent6">
                        <a:lumMod val="20000"/>
                        <a:lumOff val="80000"/>
                      </a:schemeClr>
                    </a:solidFill>
                  </a:tcPr>
                </a:tc>
                <a:tc>
                  <a:txBody>
                    <a:bodyPr/>
                    <a:lstStyle/>
                    <a:p>
                      <a:pPr lvl="0" algn="ctr">
                        <a:buNone/>
                      </a:pPr>
                      <a:r>
                        <a:rPr lang="mi-NZ" sz="1400" b="0" i="0" u="none" strike="noStrike" baseline="0" noProof="0">
                          <a:solidFill>
                            <a:schemeClr val="tx1"/>
                          </a:solidFill>
                          <a:latin typeface="Arial"/>
                        </a:rPr>
                        <a:t>1,373,360</a:t>
                      </a:r>
                    </a:p>
                  </a:txBody>
                  <a:tcPr anchor="ctr">
                    <a:solidFill>
                      <a:schemeClr val="accent6">
                        <a:lumMod val="20000"/>
                        <a:lumOff val="80000"/>
                      </a:schemeClr>
                    </a:solidFill>
                  </a:tcPr>
                </a:tc>
                <a:tc>
                  <a:txBody>
                    <a:bodyPr/>
                    <a:lstStyle/>
                    <a:p>
                      <a:pPr lvl="0" algn="ctr">
                        <a:buNone/>
                      </a:pPr>
                      <a:r>
                        <a:rPr lang="mi-NZ" sz="1400">
                          <a:solidFill>
                            <a:schemeClr val="tx1"/>
                          </a:solidFill>
                          <a:latin typeface="Arial"/>
                          <a:cs typeface="Arial"/>
                        </a:rPr>
                        <a:t>806,928</a:t>
                      </a:r>
                    </a:p>
                  </a:txBody>
                  <a:tcPr anchor="ctr">
                    <a:solidFill>
                      <a:schemeClr val="accent4">
                        <a:lumMod val="20000"/>
                        <a:lumOff val="80000"/>
                      </a:schemeClr>
                    </a:solidFill>
                  </a:tcPr>
                </a:tc>
                <a:tc>
                  <a:txBody>
                    <a:bodyPr/>
                    <a:lstStyle/>
                    <a:p>
                      <a:pPr lvl="0" algn="ctr">
                        <a:buNone/>
                      </a:pPr>
                      <a:r>
                        <a:rPr lang="mi-NZ" sz="1400">
                          <a:solidFill>
                            <a:schemeClr val="tx1"/>
                          </a:solidFill>
                          <a:latin typeface="Arial"/>
                          <a:cs typeface="Arial"/>
                        </a:rPr>
                        <a:t>920,606</a:t>
                      </a:r>
                    </a:p>
                  </a:txBody>
                  <a:tcPr anchor="ctr">
                    <a:solidFill>
                      <a:schemeClr val="accent4">
                        <a:lumMod val="20000"/>
                        <a:lumOff val="80000"/>
                      </a:schemeClr>
                    </a:solidFill>
                  </a:tcPr>
                </a:tc>
                <a:tc>
                  <a:txBody>
                    <a:bodyPr/>
                    <a:lstStyle/>
                    <a:p>
                      <a:pPr lvl="0" algn="ctr">
                        <a:buNone/>
                      </a:pPr>
                      <a:r>
                        <a:rPr lang="mi-NZ" sz="1400">
                          <a:latin typeface="Arial"/>
                          <a:cs typeface="Arial"/>
                        </a:rPr>
                        <a:t>74.9%</a:t>
                      </a:r>
                    </a:p>
                  </a:txBody>
                  <a:tcPr anchor="ctr">
                    <a:solidFill>
                      <a:schemeClr val="accent5">
                        <a:lumMod val="20000"/>
                        <a:lumOff val="80000"/>
                      </a:schemeClr>
                    </a:solidFill>
                  </a:tcPr>
                </a:tc>
                <a:tc>
                  <a:txBody>
                    <a:bodyPr/>
                    <a:lstStyle/>
                    <a:p>
                      <a:pPr lvl="0" algn="ctr">
                        <a:buNone/>
                      </a:pPr>
                      <a:r>
                        <a:rPr lang="mi-NZ" sz="1400">
                          <a:latin typeface="Arial"/>
                          <a:cs typeface="Arial"/>
                        </a:rPr>
                        <a:t>67.0%</a:t>
                      </a:r>
                    </a:p>
                  </a:txBody>
                  <a:tcPr anchor="ctr">
                    <a:solidFill>
                      <a:schemeClr val="accent5">
                        <a:lumMod val="20000"/>
                        <a:lumOff val="80000"/>
                      </a:schemeClr>
                    </a:solidFill>
                  </a:tcPr>
                </a:tc>
                <a:tc>
                  <a:txBody>
                    <a:bodyPr/>
                    <a:lstStyle/>
                    <a:p>
                      <a:pPr lvl="0" algn="ctr">
                        <a:buNone/>
                      </a:pPr>
                      <a:r>
                        <a:rPr lang="mi-NZ" sz="1400">
                          <a:solidFill>
                            <a:schemeClr val="bg1"/>
                          </a:solidFill>
                          <a:latin typeface="Arial"/>
                          <a:cs typeface="Arial"/>
                        </a:rPr>
                        <a:t>97,514</a:t>
                      </a:r>
                    </a:p>
                  </a:txBody>
                  <a:tcPr anchor="ctr">
                    <a:solidFill>
                      <a:srgbClr val="D60093"/>
                    </a:solidFill>
                  </a:tcPr>
                </a:tc>
                <a:extLst>
                  <a:ext uri="{0D108BD9-81ED-4DB2-BD59-A6C34878D82A}">
                    <a16:rowId xmlns:a16="http://schemas.microsoft.com/office/drawing/2014/main" val="427829563"/>
                  </a:ext>
                </a:extLst>
              </a:tr>
            </a:tbl>
          </a:graphicData>
        </a:graphic>
      </p:graphicFrame>
      <p:sp>
        <p:nvSpPr>
          <p:cNvPr id="6" name="Footer Placeholder 3">
            <a:extLst>
              <a:ext uri="{FF2B5EF4-FFF2-40B4-BE49-F238E27FC236}">
                <a16:creationId xmlns:a16="http://schemas.microsoft.com/office/drawing/2014/main" id="{47782754-5CCA-4F89-AAFA-F7CC859E5F63}"/>
              </a:ext>
            </a:extLst>
          </p:cNvPr>
          <p:cNvSpPr txBox="1">
            <a:spLocks/>
          </p:cNvSpPr>
          <p:nvPr/>
        </p:nvSpPr>
        <p:spPr>
          <a:xfrm>
            <a:off x="1769979" y="6356351"/>
            <a:ext cx="513606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t>HPV Primary Screening Project</a:t>
            </a:r>
          </a:p>
        </p:txBody>
      </p:sp>
      <p:sp>
        <p:nvSpPr>
          <p:cNvPr id="8" name="TextBox 7">
            <a:extLst>
              <a:ext uri="{FF2B5EF4-FFF2-40B4-BE49-F238E27FC236}">
                <a16:creationId xmlns:a16="http://schemas.microsoft.com/office/drawing/2014/main" id="{2E31B047-2B09-4DFA-BF8F-8884334C162B}"/>
              </a:ext>
            </a:extLst>
          </p:cNvPr>
          <p:cNvSpPr txBox="1"/>
          <p:nvPr/>
        </p:nvSpPr>
        <p:spPr>
          <a:xfrm>
            <a:off x="5845990" y="6202462"/>
            <a:ext cx="5955476" cy="307777"/>
          </a:xfrm>
          <a:prstGeom prst="rect">
            <a:avLst/>
          </a:prstGeom>
          <a:noFill/>
        </p:spPr>
        <p:txBody>
          <a:bodyPr wrap="none" rtlCol="0">
            <a:spAutoFit/>
          </a:bodyPr>
          <a:lstStyle/>
          <a:p>
            <a:r>
              <a:rPr lang="en-NZ" sz="1400">
                <a:hlinkClick r:id="rId3"/>
              </a:rPr>
              <a:t>National Cervical Screening Programme Coverage Report (shinyapps.io)</a:t>
            </a:r>
            <a:endParaRPr lang="en-NZ" sz="1400"/>
          </a:p>
        </p:txBody>
      </p:sp>
      <p:sp>
        <p:nvSpPr>
          <p:cNvPr id="9" name="Slide Number Placeholder 3">
            <a:extLst>
              <a:ext uri="{FF2B5EF4-FFF2-40B4-BE49-F238E27FC236}">
                <a16:creationId xmlns:a16="http://schemas.microsoft.com/office/drawing/2014/main" id="{5C4D48F6-4F1C-43FC-8096-3141D72CB53E}"/>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35</a:t>
            </a:fld>
            <a:endParaRPr lang="en-US" sz="1200">
              <a:solidFill>
                <a:schemeClr val="bg1"/>
              </a:solidFill>
            </a:endParaRPr>
          </a:p>
        </p:txBody>
      </p:sp>
    </p:spTree>
    <p:extLst>
      <p:ext uri="{BB962C8B-B14F-4D97-AF65-F5344CB8AC3E}">
        <p14:creationId xmlns:p14="http://schemas.microsoft.com/office/powerpoint/2010/main" val="2579230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B11B92-E235-B2D2-72B9-BD7C90257288}"/>
              </a:ext>
            </a:extLst>
          </p:cNvPr>
          <p:cNvSpPr>
            <a:spLocks noGrp="1"/>
          </p:cNvSpPr>
          <p:nvPr>
            <p:ph type="body" sz="quarter" idx="14"/>
          </p:nvPr>
        </p:nvSpPr>
        <p:spPr>
          <a:xfrm>
            <a:off x="1437702" y="631185"/>
            <a:ext cx="10335126" cy="753979"/>
          </a:xfrm>
        </p:spPr>
        <p:txBody>
          <a:bodyPr vert="horz" lIns="91440" tIns="45720" rIns="91440" bIns="45720" rtlCol="0" anchor="t">
            <a:noAutofit/>
          </a:bodyPr>
          <a:lstStyle/>
          <a:p>
            <a:r>
              <a:rPr lang="en-US" sz="4000" b="0" kern="800" dirty="0">
                <a:solidFill>
                  <a:srgbClr val="602A7E"/>
                </a:solidFill>
                <a:latin typeface="+mj-lt"/>
                <a:ea typeface="+mj-ea"/>
                <a:cs typeface="Arial"/>
              </a:rPr>
              <a:t>Taranaki coverage by ethnicity</a:t>
            </a:r>
          </a:p>
          <a:p>
            <a:endParaRPr lang="en-US" sz="3600" b="0" kern="800" dirty="0">
              <a:solidFill>
                <a:srgbClr val="602A7E"/>
              </a:solidFill>
              <a:highlight>
                <a:srgbClr val="FFFF00"/>
              </a:highlight>
              <a:latin typeface="+mj-lt"/>
              <a:ea typeface="+mj-ea"/>
              <a:cs typeface="Arial"/>
            </a:endParaRPr>
          </a:p>
        </p:txBody>
      </p:sp>
      <p:sp>
        <p:nvSpPr>
          <p:cNvPr id="6" name="Footer Placeholder 3">
            <a:extLst>
              <a:ext uri="{FF2B5EF4-FFF2-40B4-BE49-F238E27FC236}">
                <a16:creationId xmlns:a16="http://schemas.microsoft.com/office/drawing/2014/main" id="{47782754-5CCA-4F89-AAFA-F7CC859E5F63}"/>
              </a:ext>
            </a:extLst>
          </p:cNvPr>
          <p:cNvSpPr txBox="1">
            <a:spLocks/>
          </p:cNvSpPr>
          <p:nvPr/>
        </p:nvSpPr>
        <p:spPr>
          <a:xfrm>
            <a:off x="1769979" y="6356351"/>
            <a:ext cx="513606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a:t>HPV Primary Screening Project</a:t>
            </a:r>
          </a:p>
        </p:txBody>
      </p:sp>
      <p:sp>
        <p:nvSpPr>
          <p:cNvPr id="8" name="TextBox 7">
            <a:extLst>
              <a:ext uri="{FF2B5EF4-FFF2-40B4-BE49-F238E27FC236}">
                <a16:creationId xmlns:a16="http://schemas.microsoft.com/office/drawing/2014/main" id="{2E31B047-2B09-4DFA-BF8F-8884334C162B}"/>
              </a:ext>
            </a:extLst>
          </p:cNvPr>
          <p:cNvSpPr txBox="1"/>
          <p:nvPr/>
        </p:nvSpPr>
        <p:spPr>
          <a:xfrm>
            <a:off x="5845990" y="6202462"/>
            <a:ext cx="5955476" cy="307777"/>
          </a:xfrm>
          <a:prstGeom prst="rect">
            <a:avLst/>
          </a:prstGeom>
          <a:noFill/>
        </p:spPr>
        <p:txBody>
          <a:bodyPr wrap="none" rtlCol="0">
            <a:spAutoFit/>
          </a:bodyPr>
          <a:lstStyle/>
          <a:p>
            <a:r>
              <a:rPr lang="en-NZ" sz="1400">
                <a:hlinkClick r:id="rId3"/>
              </a:rPr>
              <a:t>National Cervical Screening Programme Coverage Report (shinyapps.io)</a:t>
            </a:r>
            <a:endParaRPr lang="en-NZ" sz="1400"/>
          </a:p>
        </p:txBody>
      </p:sp>
      <p:sp>
        <p:nvSpPr>
          <p:cNvPr id="9" name="Slide Number Placeholder 3">
            <a:extLst>
              <a:ext uri="{FF2B5EF4-FFF2-40B4-BE49-F238E27FC236}">
                <a16:creationId xmlns:a16="http://schemas.microsoft.com/office/drawing/2014/main" id="{5C4D48F6-4F1C-43FC-8096-3141D72CB53E}"/>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36</a:t>
            </a:fld>
            <a:endParaRPr lang="en-US" sz="1200">
              <a:solidFill>
                <a:schemeClr val="bg1"/>
              </a:solidFill>
            </a:endParaRPr>
          </a:p>
        </p:txBody>
      </p:sp>
      <p:graphicFrame>
        <p:nvGraphicFramePr>
          <p:cNvPr id="5" name="Table 4">
            <a:extLst>
              <a:ext uri="{FF2B5EF4-FFF2-40B4-BE49-F238E27FC236}">
                <a16:creationId xmlns:a16="http://schemas.microsoft.com/office/drawing/2014/main" id="{9D7807DD-A965-FF81-5DAB-72C87B92411A}"/>
              </a:ext>
            </a:extLst>
          </p:cNvPr>
          <p:cNvGraphicFramePr>
            <a:graphicFrameLocks noGrp="1"/>
          </p:cNvGraphicFramePr>
          <p:nvPr>
            <p:extLst>
              <p:ext uri="{D42A27DB-BD31-4B8C-83A1-F6EECF244321}">
                <p14:modId xmlns:p14="http://schemas.microsoft.com/office/powerpoint/2010/main" val="1011660696"/>
              </p:ext>
            </p:extLst>
          </p:nvPr>
        </p:nvGraphicFramePr>
        <p:xfrm>
          <a:off x="1570182" y="1382232"/>
          <a:ext cx="9836730" cy="4617542"/>
        </p:xfrm>
        <a:graphic>
          <a:graphicData uri="http://schemas.openxmlformats.org/drawingml/2006/table">
            <a:tbl>
              <a:tblPr firstRow="1" bandRow="1">
                <a:tableStyleId>{5C22544A-7EE6-4342-B048-85BDC9FD1C3A}</a:tableStyleId>
              </a:tblPr>
              <a:tblGrid>
                <a:gridCol w="1967346">
                  <a:extLst>
                    <a:ext uri="{9D8B030D-6E8A-4147-A177-3AD203B41FA5}">
                      <a16:colId xmlns:a16="http://schemas.microsoft.com/office/drawing/2014/main" val="4060091730"/>
                    </a:ext>
                  </a:extLst>
                </a:gridCol>
                <a:gridCol w="1967346">
                  <a:extLst>
                    <a:ext uri="{9D8B030D-6E8A-4147-A177-3AD203B41FA5}">
                      <a16:colId xmlns:a16="http://schemas.microsoft.com/office/drawing/2014/main" val="1291677283"/>
                    </a:ext>
                  </a:extLst>
                </a:gridCol>
                <a:gridCol w="1967346">
                  <a:extLst>
                    <a:ext uri="{9D8B030D-6E8A-4147-A177-3AD203B41FA5}">
                      <a16:colId xmlns:a16="http://schemas.microsoft.com/office/drawing/2014/main" val="275116754"/>
                    </a:ext>
                  </a:extLst>
                </a:gridCol>
                <a:gridCol w="1967346">
                  <a:extLst>
                    <a:ext uri="{9D8B030D-6E8A-4147-A177-3AD203B41FA5}">
                      <a16:colId xmlns:a16="http://schemas.microsoft.com/office/drawing/2014/main" val="858552782"/>
                    </a:ext>
                  </a:extLst>
                </a:gridCol>
                <a:gridCol w="1967346">
                  <a:extLst>
                    <a:ext uri="{9D8B030D-6E8A-4147-A177-3AD203B41FA5}">
                      <a16:colId xmlns:a16="http://schemas.microsoft.com/office/drawing/2014/main" val="3780145421"/>
                    </a:ext>
                  </a:extLst>
                </a:gridCol>
              </a:tblGrid>
              <a:tr h="1174157">
                <a:tc>
                  <a:txBody>
                    <a:bodyPr/>
                    <a:lstStyle/>
                    <a:p>
                      <a:pPr marL="0" lvl="0" algn="ctr" defTabSz="457200" rtl="0" eaLnBrk="1" latinLnBrk="0" hangingPunct="1">
                        <a:buNone/>
                      </a:pPr>
                      <a:r>
                        <a:rPr lang="mi-NZ" sz="1200" b="1" kern="1200" dirty="0">
                          <a:solidFill>
                            <a:schemeClr val="tx1"/>
                          </a:solidFill>
                          <a:latin typeface="Arial"/>
                          <a:ea typeface="+mn-ea"/>
                          <a:cs typeface="Arial"/>
                        </a:rPr>
                        <a:t>FEB 2023</a:t>
                      </a:r>
                    </a:p>
                  </a:txBody>
                  <a:tcPr anchor="ctr">
                    <a:solidFill>
                      <a:schemeClr val="accent5">
                        <a:lumMod val="60000"/>
                        <a:lumOff val="40000"/>
                      </a:schemeClr>
                    </a:solidFill>
                  </a:tcPr>
                </a:tc>
                <a:tc>
                  <a:txBody>
                    <a:bodyPr/>
                    <a:lstStyle/>
                    <a:p>
                      <a:pPr lvl="0" algn="ctr">
                        <a:buNone/>
                      </a:pPr>
                      <a:r>
                        <a:rPr lang="mi-NZ" sz="1200" dirty="0">
                          <a:solidFill>
                            <a:schemeClr val="bg1"/>
                          </a:solidFill>
                          <a:latin typeface="Arial"/>
                          <a:cs typeface="Arial"/>
                        </a:rPr>
                        <a:t>POPULATION</a:t>
                      </a:r>
                      <a:endParaRPr lang="en-US" sz="1200" dirty="0" err="1"/>
                    </a:p>
                  </a:txBody>
                  <a:tcPr anchor="ctr">
                    <a:solidFill>
                      <a:schemeClr val="accent6">
                        <a:lumMod val="60000"/>
                        <a:lumOff val="40000"/>
                      </a:schemeClr>
                    </a:solidFill>
                  </a:tcPr>
                </a:tc>
                <a:tc>
                  <a:txBody>
                    <a:bodyPr/>
                    <a:lstStyle/>
                    <a:p>
                      <a:pPr lvl="0" algn="ctr">
                        <a:buNone/>
                      </a:pPr>
                      <a:r>
                        <a:rPr lang="mi-NZ" sz="1200" dirty="0">
                          <a:solidFill>
                            <a:schemeClr val="bg1"/>
                          </a:solidFill>
                          <a:latin typeface="Arial"/>
                          <a:cs typeface="Arial"/>
                        </a:rPr>
                        <a:t>SCREENS</a:t>
                      </a:r>
                      <a:endParaRPr lang="mi-NZ" sz="1200" dirty="0" err="1">
                        <a:solidFill>
                          <a:schemeClr val="bg1"/>
                        </a:solidFill>
                        <a:latin typeface="Arial"/>
                        <a:cs typeface="Arial"/>
                      </a:endParaRPr>
                    </a:p>
                  </a:txBody>
                  <a:tcPr anchor="ctr">
                    <a:solidFill>
                      <a:schemeClr val="accent4">
                        <a:lumMod val="60000"/>
                        <a:lumOff val="40000"/>
                      </a:schemeClr>
                    </a:solidFill>
                  </a:tcPr>
                </a:tc>
                <a:tc>
                  <a:txBody>
                    <a:bodyPr/>
                    <a:lstStyle/>
                    <a:p>
                      <a:pPr lvl="0" algn="ctr">
                        <a:buNone/>
                      </a:pPr>
                      <a:r>
                        <a:rPr lang="mi-NZ" sz="1200" dirty="0">
                          <a:solidFill>
                            <a:schemeClr val="bg1"/>
                          </a:solidFill>
                          <a:latin typeface="Arial"/>
                          <a:cs typeface="Arial"/>
                        </a:rPr>
                        <a:t>COVERAGE</a:t>
                      </a:r>
                      <a:endParaRPr lang="mi-NZ" sz="1200" dirty="0" err="1">
                        <a:solidFill>
                          <a:schemeClr val="bg1"/>
                        </a:solidFill>
                        <a:latin typeface="Arial"/>
                        <a:cs typeface="Arial"/>
                      </a:endParaRPr>
                    </a:p>
                  </a:txBody>
                  <a:tcPr anchor="ctr">
                    <a:solidFill>
                      <a:schemeClr val="accent5">
                        <a:lumMod val="40000"/>
                        <a:lumOff val="60000"/>
                      </a:schemeClr>
                    </a:solidFill>
                  </a:tcPr>
                </a:tc>
                <a:tc>
                  <a:txBody>
                    <a:bodyPr/>
                    <a:lstStyle/>
                    <a:p>
                      <a:pPr lvl="0" algn="ctr">
                        <a:buNone/>
                      </a:pPr>
                      <a:r>
                        <a:rPr lang="mi-NZ" sz="1100" dirty="0">
                          <a:solidFill>
                            <a:schemeClr val="bg1"/>
                          </a:solidFill>
                          <a:latin typeface="Arial"/>
                          <a:cs typeface="Arial"/>
                        </a:rPr>
                        <a:t>SCREENSTO REACH EQUITY</a:t>
                      </a:r>
                    </a:p>
                  </a:txBody>
                  <a:tcPr anchor="ctr">
                    <a:solidFill>
                      <a:srgbClr val="D60093"/>
                    </a:solidFill>
                  </a:tcPr>
                </a:tc>
                <a:extLst>
                  <a:ext uri="{0D108BD9-81ED-4DB2-BD59-A6C34878D82A}">
                    <a16:rowId xmlns:a16="http://schemas.microsoft.com/office/drawing/2014/main" val="3743717399"/>
                  </a:ext>
                </a:extLst>
              </a:tr>
              <a:tr h="688677">
                <a:tc>
                  <a:txBody>
                    <a:bodyPr/>
                    <a:lstStyle/>
                    <a:p>
                      <a:pPr marL="0" lvl="0" algn="ctr" defTabSz="457200" rtl="0" eaLnBrk="1" latinLnBrk="0" hangingPunct="1">
                        <a:buNone/>
                      </a:pPr>
                      <a:r>
                        <a:rPr lang="mi-NZ" sz="1400" b="1" kern="1200" dirty="0">
                          <a:solidFill>
                            <a:schemeClr val="tx1"/>
                          </a:solidFill>
                          <a:latin typeface="Arial"/>
                          <a:ea typeface="+mn-ea"/>
                          <a:cs typeface="Arial"/>
                        </a:rPr>
                        <a:t>Māori</a:t>
                      </a:r>
                      <a:endParaRPr lang="en-NZ" sz="1400" b="1" kern="1200" dirty="0">
                        <a:solidFill>
                          <a:schemeClr val="tx1"/>
                        </a:solidFill>
                        <a:latin typeface="Arial"/>
                        <a:ea typeface="+mn-ea"/>
                        <a:cs typeface="Arial"/>
                      </a:endParaRPr>
                    </a:p>
                  </a:txBody>
                  <a:tcPr anchor="ctr">
                    <a:solidFill>
                      <a:schemeClr val="accent5">
                        <a:lumMod val="20000"/>
                        <a:lumOff val="80000"/>
                      </a:schemeClr>
                    </a:solidFill>
                  </a:tcPr>
                </a:tc>
                <a:tc>
                  <a:txBody>
                    <a:bodyPr/>
                    <a:lstStyle/>
                    <a:p>
                      <a:pPr lvl="0" algn="ctr">
                        <a:buNone/>
                      </a:pPr>
                      <a:r>
                        <a:rPr lang="mi-NZ" sz="1600" b="1" dirty="0">
                          <a:latin typeface="Arial"/>
                          <a:cs typeface="Arial"/>
                        </a:rPr>
                        <a:t>5,954</a:t>
                      </a:r>
                    </a:p>
                  </a:txBody>
                  <a:tcPr anchor="ctr">
                    <a:solidFill>
                      <a:schemeClr val="accent6">
                        <a:lumMod val="20000"/>
                        <a:lumOff val="80000"/>
                      </a:schemeClr>
                    </a:solidFill>
                  </a:tcPr>
                </a:tc>
                <a:tc>
                  <a:txBody>
                    <a:bodyPr/>
                    <a:lstStyle/>
                    <a:p>
                      <a:pPr lvl="0" algn="ctr">
                        <a:buNone/>
                      </a:pPr>
                      <a:r>
                        <a:rPr lang="mi-NZ" sz="1600" b="1" dirty="0">
                          <a:latin typeface="Arial"/>
                          <a:cs typeface="Arial"/>
                        </a:rPr>
                        <a:t>3,804</a:t>
                      </a:r>
                    </a:p>
                  </a:txBody>
                  <a:tcPr anchor="ctr">
                    <a:solidFill>
                      <a:schemeClr val="accent4">
                        <a:lumMod val="20000"/>
                        <a:lumOff val="80000"/>
                      </a:schemeClr>
                    </a:solidFill>
                  </a:tcPr>
                </a:tc>
                <a:tc>
                  <a:txBody>
                    <a:bodyPr/>
                    <a:lstStyle/>
                    <a:p>
                      <a:pPr lvl="0" algn="ctr">
                        <a:buNone/>
                      </a:pPr>
                      <a:r>
                        <a:rPr lang="mi-NZ" sz="1600" b="1" dirty="0">
                          <a:latin typeface="Arial"/>
                          <a:cs typeface="Arial"/>
                        </a:rPr>
                        <a:t>63.9%</a:t>
                      </a:r>
                    </a:p>
                  </a:txBody>
                  <a:tcPr anchor="ctr">
                    <a:solidFill>
                      <a:schemeClr val="accent5">
                        <a:lumMod val="20000"/>
                        <a:lumOff val="80000"/>
                      </a:schemeClr>
                    </a:solidFill>
                  </a:tcPr>
                </a:tc>
                <a:tc>
                  <a:txBody>
                    <a:bodyPr/>
                    <a:lstStyle/>
                    <a:p>
                      <a:pPr lvl="0" algn="ctr">
                        <a:buNone/>
                      </a:pPr>
                      <a:r>
                        <a:rPr lang="mi-NZ" sz="1600" b="1" dirty="0">
                          <a:solidFill>
                            <a:schemeClr val="bg1"/>
                          </a:solidFill>
                          <a:latin typeface="Arial"/>
                          <a:cs typeface="Arial"/>
                        </a:rPr>
                        <a:t>955</a:t>
                      </a:r>
                    </a:p>
                  </a:txBody>
                  <a:tcPr anchor="ctr">
                    <a:solidFill>
                      <a:srgbClr val="D60093"/>
                    </a:solidFill>
                  </a:tcPr>
                </a:tc>
                <a:extLst>
                  <a:ext uri="{0D108BD9-81ED-4DB2-BD59-A6C34878D82A}">
                    <a16:rowId xmlns:a16="http://schemas.microsoft.com/office/drawing/2014/main" val="2939785793"/>
                  </a:ext>
                </a:extLst>
              </a:tr>
              <a:tr h="688677">
                <a:tc>
                  <a:txBody>
                    <a:bodyPr/>
                    <a:lstStyle/>
                    <a:p>
                      <a:pPr marL="0" lvl="0" algn="ctr" defTabSz="457200" rtl="0" eaLnBrk="1" latinLnBrk="0" hangingPunct="1">
                        <a:buNone/>
                      </a:pPr>
                      <a:r>
                        <a:rPr lang="mi-NZ" sz="1400" b="1" kern="1200" dirty="0" err="1">
                          <a:solidFill>
                            <a:schemeClr val="tx1"/>
                          </a:solidFill>
                          <a:latin typeface="Arial"/>
                          <a:ea typeface="+mn-ea"/>
                          <a:cs typeface="Arial"/>
                        </a:rPr>
                        <a:t>Pacific</a:t>
                      </a:r>
                      <a:endParaRPr lang="en-NZ" sz="1400" b="1" kern="1200" dirty="0">
                        <a:solidFill>
                          <a:schemeClr val="tx1"/>
                        </a:solidFill>
                        <a:latin typeface="Arial"/>
                        <a:ea typeface="+mn-ea"/>
                        <a:cs typeface="Arial"/>
                      </a:endParaRPr>
                    </a:p>
                  </a:txBody>
                  <a:tcPr anchor="ctr">
                    <a:solidFill>
                      <a:schemeClr val="accent5">
                        <a:lumMod val="20000"/>
                        <a:lumOff val="80000"/>
                      </a:schemeClr>
                    </a:solidFill>
                  </a:tcPr>
                </a:tc>
                <a:tc>
                  <a:txBody>
                    <a:bodyPr/>
                    <a:lstStyle/>
                    <a:p>
                      <a:pPr lvl="0" algn="ctr">
                        <a:buNone/>
                      </a:pPr>
                      <a:r>
                        <a:rPr lang="mi-NZ" sz="1400" dirty="0">
                          <a:latin typeface="Arial"/>
                          <a:cs typeface="Arial"/>
                        </a:rPr>
                        <a:t>402</a:t>
                      </a:r>
                    </a:p>
                  </a:txBody>
                  <a:tcPr anchor="ctr">
                    <a:solidFill>
                      <a:schemeClr val="accent6">
                        <a:lumMod val="20000"/>
                        <a:lumOff val="80000"/>
                      </a:schemeClr>
                    </a:solidFill>
                  </a:tcPr>
                </a:tc>
                <a:tc>
                  <a:txBody>
                    <a:bodyPr/>
                    <a:lstStyle/>
                    <a:p>
                      <a:pPr lvl="0" algn="ctr">
                        <a:buNone/>
                      </a:pPr>
                      <a:r>
                        <a:rPr lang="mi-NZ" sz="1400" dirty="0">
                          <a:latin typeface="Arial"/>
                          <a:cs typeface="Arial"/>
                        </a:rPr>
                        <a:t>389</a:t>
                      </a:r>
                    </a:p>
                  </a:txBody>
                  <a:tcPr anchor="ctr">
                    <a:solidFill>
                      <a:schemeClr val="accent4">
                        <a:lumMod val="20000"/>
                        <a:lumOff val="80000"/>
                      </a:schemeClr>
                    </a:solidFill>
                  </a:tcPr>
                </a:tc>
                <a:tc>
                  <a:txBody>
                    <a:bodyPr/>
                    <a:lstStyle/>
                    <a:p>
                      <a:pPr lvl="0" algn="ctr">
                        <a:buNone/>
                      </a:pPr>
                      <a:r>
                        <a:rPr lang="mi-NZ" sz="1400" dirty="0">
                          <a:latin typeface="Arial"/>
                          <a:cs typeface="Arial"/>
                        </a:rPr>
                        <a:t>71.9%</a:t>
                      </a:r>
                    </a:p>
                  </a:txBody>
                  <a:tcPr anchor="ctr">
                    <a:solidFill>
                      <a:schemeClr val="accent5">
                        <a:lumMod val="20000"/>
                        <a:lumOff val="80000"/>
                      </a:schemeClr>
                    </a:solidFill>
                  </a:tcPr>
                </a:tc>
                <a:tc>
                  <a:txBody>
                    <a:bodyPr/>
                    <a:lstStyle/>
                    <a:p>
                      <a:pPr lvl="0" algn="ctr">
                        <a:buNone/>
                      </a:pPr>
                      <a:r>
                        <a:rPr lang="mi-NZ" sz="1400" dirty="0">
                          <a:solidFill>
                            <a:schemeClr val="bg1"/>
                          </a:solidFill>
                          <a:latin typeface="Arial"/>
                          <a:cs typeface="Arial"/>
                        </a:rPr>
                        <a:t>32</a:t>
                      </a:r>
                    </a:p>
                  </a:txBody>
                  <a:tcPr anchor="ctr">
                    <a:solidFill>
                      <a:srgbClr val="D60093"/>
                    </a:solidFill>
                  </a:tcPr>
                </a:tc>
                <a:extLst>
                  <a:ext uri="{0D108BD9-81ED-4DB2-BD59-A6C34878D82A}">
                    <a16:rowId xmlns:a16="http://schemas.microsoft.com/office/drawing/2014/main" val="1828757219"/>
                  </a:ext>
                </a:extLst>
              </a:tr>
              <a:tr h="688677">
                <a:tc>
                  <a:txBody>
                    <a:bodyPr/>
                    <a:lstStyle/>
                    <a:p>
                      <a:pPr marL="0" lvl="0" algn="ctr" defTabSz="457200" rtl="0" eaLnBrk="1" latinLnBrk="0" hangingPunct="1">
                        <a:buNone/>
                      </a:pPr>
                      <a:r>
                        <a:rPr lang="mi-NZ" sz="1400" b="1" kern="1200" dirty="0" err="1">
                          <a:solidFill>
                            <a:schemeClr val="tx1"/>
                          </a:solidFill>
                          <a:latin typeface="Arial"/>
                          <a:ea typeface="+mn-ea"/>
                          <a:cs typeface="Arial"/>
                        </a:rPr>
                        <a:t>Asian</a:t>
                      </a:r>
                      <a:endParaRPr lang="en-NZ" sz="1400" b="1" kern="1200" dirty="0">
                        <a:solidFill>
                          <a:schemeClr val="tx1"/>
                        </a:solidFill>
                        <a:latin typeface="Arial"/>
                        <a:ea typeface="+mn-ea"/>
                        <a:cs typeface="Arial"/>
                      </a:endParaRPr>
                    </a:p>
                  </a:txBody>
                  <a:tcPr anchor="ctr">
                    <a:solidFill>
                      <a:schemeClr val="accent5">
                        <a:lumMod val="20000"/>
                        <a:lumOff val="80000"/>
                      </a:schemeClr>
                    </a:solidFill>
                  </a:tcPr>
                </a:tc>
                <a:tc>
                  <a:txBody>
                    <a:bodyPr/>
                    <a:lstStyle/>
                    <a:p>
                      <a:pPr lvl="0" algn="ctr">
                        <a:buNone/>
                      </a:pPr>
                      <a:r>
                        <a:rPr lang="mi-NZ" sz="1400" dirty="0">
                          <a:latin typeface="Arial"/>
                          <a:cs typeface="Arial"/>
                        </a:rPr>
                        <a:t>1,812</a:t>
                      </a:r>
                    </a:p>
                  </a:txBody>
                  <a:tcPr anchor="ctr">
                    <a:solidFill>
                      <a:schemeClr val="accent6">
                        <a:lumMod val="20000"/>
                        <a:lumOff val="80000"/>
                      </a:schemeClr>
                    </a:solidFill>
                  </a:tcPr>
                </a:tc>
                <a:tc>
                  <a:txBody>
                    <a:bodyPr/>
                    <a:lstStyle/>
                    <a:p>
                      <a:pPr lvl="0" algn="ctr">
                        <a:buNone/>
                      </a:pPr>
                      <a:r>
                        <a:rPr lang="mi-NZ" sz="1400" dirty="0">
                          <a:latin typeface="Arial"/>
                          <a:cs typeface="Arial"/>
                        </a:rPr>
                        <a:t>1,286</a:t>
                      </a:r>
                    </a:p>
                  </a:txBody>
                  <a:tcPr anchor="ctr">
                    <a:solidFill>
                      <a:schemeClr val="accent4">
                        <a:lumMod val="20000"/>
                        <a:lumOff val="80000"/>
                      </a:schemeClr>
                    </a:solidFill>
                  </a:tcPr>
                </a:tc>
                <a:tc>
                  <a:txBody>
                    <a:bodyPr/>
                    <a:lstStyle/>
                    <a:p>
                      <a:pPr lvl="0" algn="ctr">
                        <a:buNone/>
                      </a:pPr>
                      <a:r>
                        <a:rPr lang="mi-NZ" sz="1400" dirty="0">
                          <a:latin typeface="Arial"/>
                          <a:cs typeface="Arial"/>
                        </a:rPr>
                        <a:t>71.0%</a:t>
                      </a:r>
                    </a:p>
                  </a:txBody>
                  <a:tcPr anchor="ctr">
                    <a:solidFill>
                      <a:schemeClr val="accent5">
                        <a:lumMod val="20000"/>
                        <a:lumOff val="80000"/>
                      </a:schemeClr>
                    </a:solidFill>
                  </a:tcPr>
                </a:tc>
                <a:tc>
                  <a:txBody>
                    <a:bodyPr/>
                    <a:lstStyle/>
                    <a:p>
                      <a:pPr lvl="0" algn="ctr">
                        <a:buNone/>
                      </a:pPr>
                      <a:r>
                        <a:rPr lang="mi-NZ" sz="1400" dirty="0">
                          <a:solidFill>
                            <a:schemeClr val="bg1"/>
                          </a:solidFill>
                          <a:latin typeface="Arial"/>
                          <a:cs typeface="Arial"/>
                        </a:rPr>
                        <a:t>162</a:t>
                      </a:r>
                    </a:p>
                  </a:txBody>
                  <a:tcPr anchor="ctr">
                    <a:solidFill>
                      <a:srgbClr val="D60093"/>
                    </a:solidFill>
                  </a:tcPr>
                </a:tc>
                <a:extLst>
                  <a:ext uri="{0D108BD9-81ED-4DB2-BD59-A6C34878D82A}">
                    <a16:rowId xmlns:a16="http://schemas.microsoft.com/office/drawing/2014/main" val="2138760325"/>
                  </a:ext>
                </a:extLst>
              </a:tr>
              <a:tr h="688677">
                <a:tc>
                  <a:txBody>
                    <a:bodyPr/>
                    <a:lstStyle/>
                    <a:p>
                      <a:pPr marL="0" lvl="0" algn="ctr" defTabSz="457200" rtl="0" eaLnBrk="1" latinLnBrk="0" hangingPunct="1">
                        <a:buNone/>
                      </a:pPr>
                      <a:r>
                        <a:rPr lang="mi-NZ" sz="1400" b="1" kern="1200" dirty="0" err="1">
                          <a:solidFill>
                            <a:schemeClr val="tx1"/>
                          </a:solidFill>
                          <a:latin typeface="Arial"/>
                          <a:ea typeface="+mn-ea"/>
                          <a:cs typeface="Arial"/>
                        </a:rPr>
                        <a:t>Other</a:t>
                      </a:r>
                      <a:endParaRPr lang="en-NZ" sz="1400" b="1" kern="1200" dirty="0">
                        <a:solidFill>
                          <a:schemeClr val="tx1"/>
                        </a:solidFill>
                        <a:latin typeface="Arial"/>
                        <a:ea typeface="+mn-ea"/>
                        <a:cs typeface="Arial"/>
                      </a:endParaRPr>
                    </a:p>
                  </a:txBody>
                  <a:tcPr anchor="ctr">
                    <a:solidFill>
                      <a:schemeClr val="accent5">
                        <a:lumMod val="20000"/>
                        <a:lumOff val="80000"/>
                      </a:schemeClr>
                    </a:solidFill>
                  </a:tcPr>
                </a:tc>
                <a:tc>
                  <a:txBody>
                    <a:bodyPr/>
                    <a:lstStyle/>
                    <a:p>
                      <a:pPr lvl="0" algn="ctr">
                        <a:buNone/>
                      </a:pPr>
                      <a:r>
                        <a:rPr lang="mi-NZ" sz="1400" dirty="0">
                          <a:latin typeface="Arial"/>
                          <a:cs typeface="Arial"/>
                        </a:rPr>
                        <a:t>24,469</a:t>
                      </a:r>
                    </a:p>
                  </a:txBody>
                  <a:tcPr anchor="ctr">
                    <a:solidFill>
                      <a:schemeClr val="accent6">
                        <a:lumMod val="20000"/>
                        <a:lumOff val="80000"/>
                      </a:schemeClr>
                    </a:solidFill>
                  </a:tcPr>
                </a:tc>
                <a:tc>
                  <a:txBody>
                    <a:bodyPr/>
                    <a:lstStyle/>
                    <a:p>
                      <a:pPr lvl="0" algn="ctr">
                        <a:buNone/>
                      </a:pPr>
                      <a:r>
                        <a:rPr lang="mi-NZ" sz="1400" dirty="0">
                          <a:latin typeface="Arial"/>
                          <a:cs typeface="Arial"/>
                        </a:rPr>
                        <a:t>19,556</a:t>
                      </a:r>
                    </a:p>
                  </a:txBody>
                  <a:tcPr anchor="ctr">
                    <a:solidFill>
                      <a:schemeClr val="accent4">
                        <a:lumMod val="20000"/>
                        <a:lumOff val="80000"/>
                      </a:schemeClr>
                    </a:solidFill>
                  </a:tcPr>
                </a:tc>
                <a:tc>
                  <a:txBody>
                    <a:bodyPr/>
                    <a:lstStyle/>
                    <a:p>
                      <a:pPr lvl="0" algn="ctr">
                        <a:buNone/>
                      </a:pPr>
                      <a:r>
                        <a:rPr lang="mi-NZ" sz="1400" dirty="0">
                          <a:latin typeface="Arial"/>
                          <a:cs typeface="Arial"/>
                        </a:rPr>
                        <a:t>79.9%</a:t>
                      </a:r>
                    </a:p>
                  </a:txBody>
                  <a:tcPr anchor="ctr">
                    <a:solidFill>
                      <a:schemeClr val="accent5">
                        <a:lumMod val="20000"/>
                        <a:lumOff val="80000"/>
                      </a:schemeClr>
                    </a:solidFill>
                  </a:tcPr>
                </a:tc>
                <a:tc>
                  <a:txBody>
                    <a:bodyPr/>
                    <a:lstStyle/>
                    <a:p>
                      <a:pPr lvl="0" algn="ctr">
                        <a:buNone/>
                      </a:pPr>
                      <a:r>
                        <a:rPr lang="mi-NZ" sz="1400" dirty="0">
                          <a:solidFill>
                            <a:schemeClr val="bg1"/>
                          </a:solidFill>
                          <a:latin typeface="Arial"/>
                          <a:cs typeface="Arial"/>
                        </a:rPr>
                        <a:t>0</a:t>
                      </a:r>
                    </a:p>
                  </a:txBody>
                  <a:tcPr anchor="ctr">
                    <a:solidFill>
                      <a:srgbClr val="D60093"/>
                    </a:solidFill>
                  </a:tcPr>
                </a:tc>
                <a:extLst>
                  <a:ext uri="{0D108BD9-81ED-4DB2-BD59-A6C34878D82A}">
                    <a16:rowId xmlns:a16="http://schemas.microsoft.com/office/drawing/2014/main" val="917177936"/>
                  </a:ext>
                </a:extLst>
              </a:tr>
              <a:tr h="688677">
                <a:tc>
                  <a:txBody>
                    <a:bodyPr/>
                    <a:lstStyle/>
                    <a:p>
                      <a:pPr marL="0" lvl="0" algn="ctr" defTabSz="457200" rtl="0" eaLnBrk="1" latinLnBrk="0" hangingPunct="1">
                        <a:buNone/>
                      </a:pPr>
                      <a:r>
                        <a:rPr lang="mi-NZ" sz="1400" b="1" kern="1200" dirty="0" err="1">
                          <a:solidFill>
                            <a:schemeClr val="tx1"/>
                          </a:solidFill>
                          <a:latin typeface="Arial"/>
                          <a:ea typeface="+mn-ea"/>
                          <a:cs typeface="Arial"/>
                        </a:rPr>
                        <a:t>All</a:t>
                      </a:r>
                      <a:endParaRPr lang="mi-NZ" sz="1400" b="1" kern="1200" dirty="0">
                        <a:solidFill>
                          <a:schemeClr val="tx1"/>
                        </a:solidFill>
                        <a:latin typeface="Arial"/>
                        <a:ea typeface="+mn-ea"/>
                        <a:cs typeface="Arial"/>
                      </a:endParaRPr>
                    </a:p>
                  </a:txBody>
                  <a:tcPr anchor="ctr">
                    <a:solidFill>
                      <a:schemeClr val="accent5">
                        <a:lumMod val="20000"/>
                        <a:lumOff val="80000"/>
                      </a:schemeClr>
                    </a:solidFill>
                  </a:tcPr>
                </a:tc>
                <a:tc>
                  <a:txBody>
                    <a:bodyPr/>
                    <a:lstStyle/>
                    <a:p>
                      <a:pPr lvl="0" algn="ctr">
                        <a:buNone/>
                      </a:pPr>
                      <a:r>
                        <a:rPr lang="mi-NZ" sz="1400" dirty="0">
                          <a:latin typeface="Arial"/>
                          <a:cs typeface="Arial"/>
                        </a:rPr>
                        <a:t>32,637</a:t>
                      </a:r>
                    </a:p>
                  </a:txBody>
                  <a:tcPr anchor="ctr">
                    <a:solidFill>
                      <a:schemeClr val="accent6">
                        <a:lumMod val="20000"/>
                        <a:lumOff val="80000"/>
                      </a:schemeClr>
                    </a:solidFill>
                  </a:tcPr>
                </a:tc>
                <a:tc>
                  <a:txBody>
                    <a:bodyPr/>
                    <a:lstStyle/>
                    <a:p>
                      <a:pPr lvl="0" algn="ctr">
                        <a:buNone/>
                      </a:pPr>
                      <a:r>
                        <a:rPr lang="mi-NZ" sz="1400" dirty="0">
                          <a:latin typeface="Arial"/>
                          <a:cs typeface="Arial"/>
                        </a:rPr>
                        <a:t>24,935</a:t>
                      </a:r>
                    </a:p>
                  </a:txBody>
                  <a:tcPr anchor="ctr">
                    <a:solidFill>
                      <a:schemeClr val="accent4">
                        <a:lumMod val="20000"/>
                        <a:lumOff val="80000"/>
                      </a:schemeClr>
                    </a:solidFill>
                  </a:tcPr>
                </a:tc>
                <a:tc>
                  <a:txBody>
                    <a:bodyPr/>
                    <a:lstStyle/>
                    <a:p>
                      <a:pPr lvl="0" algn="ctr">
                        <a:buNone/>
                      </a:pPr>
                      <a:r>
                        <a:rPr lang="mi-NZ" sz="1400" dirty="0">
                          <a:latin typeface="Arial"/>
                          <a:cs typeface="Arial"/>
                        </a:rPr>
                        <a:t>76.4%</a:t>
                      </a:r>
                    </a:p>
                  </a:txBody>
                  <a:tcPr anchor="ctr">
                    <a:solidFill>
                      <a:schemeClr val="accent5">
                        <a:lumMod val="20000"/>
                        <a:lumOff val="80000"/>
                      </a:schemeClr>
                    </a:solidFill>
                  </a:tcPr>
                </a:tc>
                <a:tc>
                  <a:txBody>
                    <a:bodyPr/>
                    <a:lstStyle/>
                    <a:p>
                      <a:pPr lvl="0" algn="ctr">
                        <a:buNone/>
                      </a:pPr>
                      <a:r>
                        <a:rPr lang="mi-NZ" sz="1400" dirty="0">
                          <a:solidFill>
                            <a:schemeClr val="bg1"/>
                          </a:solidFill>
                          <a:latin typeface="Arial"/>
                          <a:cs typeface="Arial"/>
                        </a:rPr>
                        <a:t>1,149</a:t>
                      </a:r>
                    </a:p>
                  </a:txBody>
                  <a:tcPr anchor="ctr">
                    <a:solidFill>
                      <a:srgbClr val="D60093"/>
                    </a:solidFill>
                  </a:tcPr>
                </a:tc>
                <a:extLst>
                  <a:ext uri="{0D108BD9-81ED-4DB2-BD59-A6C34878D82A}">
                    <a16:rowId xmlns:a16="http://schemas.microsoft.com/office/drawing/2014/main" val="427829563"/>
                  </a:ext>
                </a:extLst>
              </a:tr>
            </a:tbl>
          </a:graphicData>
        </a:graphic>
      </p:graphicFrame>
    </p:spTree>
    <p:extLst>
      <p:ext uri="{BB962C8B-B14F-4D97-AF65-F5344CB8AC3E}">
        <p14:creationId xmlns:p14="http://schemas.microsoft.com/office/powerpoint/2010/main" val="1360604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0D5A51-F523-4B69-960E-D910CFCFCCE8}"/>
              </a:ext>
            </a:extLst>
          </p:cNvPr>
          <p:cNvPicPr>
            <a:picLocks noChangeAspect="1"/>
          </p:cNvPicPr>
          <p:nvPr/>
        </p:nvPicPr>
        <p:blipFill>
          <a:blip r:embed="rId3"/>
          <a:stretch>
            <a:fillRect/>
          </a:stretch>
        </p:blipFill>
        <p:spPr>
          <a:xfrm>
            <a:off x="1042416" y="0"/>
            <a:ext cx="11149584" cy="6858000"/>
          </a:xfrm>
          <a:prstGeom prst="rect">
            <a:avLst/>
          </a:prstGeom>
        </p:spPr>
      </p:pic>
      <p:sp>
        <p:nvSpPr>
          <p:cNvPr id="6" name="TextBox 5">
            <a:extLst>
              <a:ext uri="{FF2B5EF4-FFF2-40B4-BE49-F238E27FC236}">
                <a16:creationId xmlns:a16="http://schemas.microsoft.com/office/drawing/2014/main" id="{2542D6EA-3C7C-4D94-8E2F-A0A7C6BC7F60}"/>
              </a:ext>
            </a:extLst>
          </p:cNvPr>
          <p:cNvSpPr txBox="1"/>
          <p:nvPr/>
        </p:nvSpPr>
        <p:spPr>
          <a:xfrm>
            <a:off x="6617208" y="874742"/>
            <a:ext cx="3980900" cy="701731"/>
          </a:xfrm>
          <a:prstGeom prst="rect">
            <a:avLst/>
          </a:prstGeom>
          <a:noFill/>
        </p:spPr>
        <p:txBody>
          <a:bodyPr wrap="square" lIns="91440" tIns="45720" rIns="91440" bIns="45720" rtlCol="0" anchor="t">
            <a:spAutoFit/>
          </a:bodyPr>
          <a:lstStyle/>
          <a:p>
            <a:pPr>
              <a:lnSpc>
                <a:spcPct val="90000"/>
              </a:lnSpc>
              <a:spcBef>
                <a:spcPct val="20000"/>
              </a:spcBef>
              <a:defRPr/>
            </a:pPr>
            <a:r>
              <a:rPr lang="mi-NZ" sz="4400" kern="800">
                <a:solidFill>
                  <a:srgbClr val="602A7E"/>
                </a:solidFill>
                <a:latin typeface="+mj-lt"/>
                <a:ea typeface="+mj-ea"/>
                <a:cs typeface="Arial"/>
              </a:rPr>
              <a:t>Any Pātai?</a:t>
            </a:r>
            <a:endParaRPr lang="en-NZ" sz="4400" kern="800">
              <a:solidFill>
                <a:srgbClr val="602A7E"/>
              </a:solidFill>
              <a:latin typeface="+mj-lt"/>
              <a:ea typeface="+mj-ea"/>
              <a:cs typeface="Arial"/>
            </a:endParaRPr>
          </a:p>
        </p:txBody>
      </p:sp>
      <p:sp>
        <p:nvSpPr>
          <p:cNvPr id="5" name="Slide Number Placeholder 3">
            <a:extLst>
              <a:ext uri="{FF2B5EF4-FFF2-40B4-BE49-F238E27FC236}">
                <a16:creationId xmlns:a16="http://schemas.microsoft.com/office/drawing/2014/main" id="{7A8A4628-DFC5-424D-81F0-3A27718FBE0C}"/>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37</a:t>
            </a:fld>
            <a:endParaRPr lang="en-US" sz="1200">
              <a:solidFill>
                <a:schemeClr val="bg1"/>
              </a:solidFill>
            </a:endParaRPr>
          </a:p>
        </p:txBody>
      </p:sp>
    </p:spTree>
    <p:extLst>
      <p:ext uri="{BB962C8B-B14F-4D97-AF65-F5344CB8AC3E}">
        <p14:creationId xmlns:p14="http://schemas.microsoft.com/office/powerpoint/2010/main" val="2673045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9E2E8-8733-4616-A20D-9844AF68DF2E}"/>
              </a:ext>
            </a:extLst>
          </p:cNvPr>
          <p:cNvSpPr>
            <a:spLocks noGrp="1"/>
          </p:cNvSpPr>
          <p:nvPr>
            <p:ph type="title"/>
          </p:nvPr>
        </p:nvSpPr>
        <p:spPr/>
        <p:txBody>
          <a:bodyPr/>
          <a:lstStyle/>
          <a:p>
            <a:r>
              <a:rPr lang="en-NZ" sz="4000">
                <a:cs typeface="Arial"/>
              </a:rPr>
              <a:t>Māori and Pacific campaigns</a:t>
            </a:r>
            <a:endParaRPr lang="en-NZ"/>
          </a:p>
        </p:txBody>
      </p:sp>
      <p:sp>
        <p:nvSpPr>
          <p:cNvPr id="4" name="Footer Placeholder 3">
            <a:extLst>
              <a:ext uri="{FF2B5EF4-FFF2-40B4-BE49-F238E27FC236}">
                <a16:creationId xmlns:a16="http://schemas.microsoft.com/office/drawing/2014/main" id="{FB373961-7B39-4822-9DFE-FB2AA750C201}"/>
              </a:ext>
            </a:extLst>
          </p:cNvPr>
          <p:cNvSpPr>
            <a:spLocks noGrp="1"/>
          </p:cNvSpPr>
          <p:nvPr>
            <p:ph type="ftr" sz="quarter" idx="11"/>
          </p:nvPr>
        </p:nvSpPr>
        <p:spPr/>
        <p:txBody>
          <a:bodyPr/>
          <a:lstStyle/>
          <a:p>
            <a:r>
              <a:rPr lang="en-US"/>
              <a:t>HPV Primary Screening Project</a:t>
            </a:r>
          </a:p>
        </p:txBody>
      </p:sp>
      <p:pic>
        <p:nvPicPr>
          <p:cNvPr id="7" name="Picture Placeholder 4">
            <a:extLst>
              <a:ext uri="{FF2B5EF4-FFF2-40B4-BE49-F238E27FC236}">
                <a16:creationId xmlns:a16="http://schemas.microsoft.com/office/drawing/2014/main" id="{7FD8EEBF-8FC9-4D99-8B1C-361E3739E2E0}"/>
              </a:ext>
            </a:extLst>
          </p:cNvPr>
          <p:cNvPicPr>
            <a:picLocks noChangeAspect="1"/>
          </p:cNvPicPr>
          <p:nvPr/>
        </p:nvPicPr>
        <p:blipFill rotWithShape="1">
          <a:blip r:embed="rId2"/>
          <a:srcRect l="3639" t="24032" r="3968" b="24032"/>
          <a:stretch/>
        </p:blipFill>
        <p:spPr>
          <a:xfrm>
            <a:off x="1862242" y="4218836"/>
            <a:ext cx="5228875" cy="2065545"/>
          </a:xfrm>
          <a:prstGeom prst="rect">
            <a:avLst/>
          </a:prstGeom>
        </p:spPr>
      </p:pic>
      <p:sp>
        <p:nvSpPr>
          <p:cNvPr id="8" name="TextBox 7">
            <a:extLst>
              <a:ext uri="{FF2B5EF4-FFF2-40B4-BE49-F238E27FC236}">
                <a16:creationId xmlns:a16="http://schemas.microsoft.com/office/drawing/2014/main" id="{50AA40C6-EF55-4249-91BC-FEBAE7B5CBA3}"/>
              </a:ext>
            </a:extLst>
          </p:cNvPr>
          <p:cNvSpPr txBox="1"/>
          <p:nvPr/>
        </p:nvSpPr>
        <p:spPr>
          <a:xfrm>
            <a:off x="1769979" y="1440181"/>
            <a:ext cx="6097348" cy="307777"/>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0"/>
              </a:spcAft>
              <a:buClr>
                <a:schemeClr val="accent5"/>
              </a:buClr>
              <a:buSzTx/>
              <a:tabLst/>
              <a:defRPr/>
            </a:pPr>
            <a:r>
              <a:rPr kumimoji="0" lang="en-NZ" sz="1400" b="1" i="0" u="none" strike="noStrike" kern="1200" cap="none" spc="0" normalizeH="0" baseline="0" noProof="0">
                <a:ln>
                  <a:noFill/>
                </a:ln>
                <a:solidFill>
                  <a:srgbClr val="0000FF"/>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Cervical screening | Time to Screen - National Screening Unit</a:t>
            </a:r>
            <a:endParaRPr kumimoji="0" lang="en-NZ" sz="1400" b="1" i="0" u="none" strike="noStrike" kern="1200" cap="none" spc="0" normalizeH="0" baseline="0" noProof="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B23F87A0-461E-4663-8A8F-FD24BE56DAB6}"/>
              </a:ext>
            </a:extLst>
          </p:cNvPr>
          <p:cNvPicPr>
            <a:picLocks noChangeAspect="1"/>
          </p:cNvPicPr>
          <p:nvPr/>
        </p:nvPicPr>
        <p:blipFill>
          <a:blip r:embed="rId4"/>
          <a:stretch>
            <a:fillRect/>
          </a:stretch>
        </p:blipFill>
        <p:spPr>
          <a:xfrm>
            <a:off x="6904135" y="1652269"/>
            <a:ext cx="4505196" cy="2140752"/>
          </a:xfrm>
          <a:prstGeom prst="rect">
            <a:avLst/>
          </a:prstGeom>
        </p:spPr>
      </p:pic>
      <p:pic>
        <p:nvPicPr>
          <p:cNvPr id="5" name="Picture 4">
            <a:extLst>
              <a:ext uri="{FF2B5EF4-FFF2-40B4-BE49-F238E27FC236}">
                <a16:creationId xmlns:a16="http://schemas.microsoft.com/office/drawing/2014/main" id="{88734A84-69DA-427D-A9CF-8C93CAE393A5}"/>
              </a:ext>
            </a:extLst>
          </p:cNvPr>
          <p:cNvPicPr>
            <a:picLocks noChangeAspect="1"/>
          </p:cNvPicPr>
          <p:nvPr/>
        </p:nvPicPr>
        <p:blipFill>
          <a:blip r:embed="rId5"/>
          <a:stretch>
            <a:fillRect/>
          </a:stretch>
        </p:blipFill>
        <p:spPr>
          <a:xfrm>
            <a:off x="7942859" y="3867114"/>
            <a:ext cx="3435068" cy="2428000"/>
          </a:xfrm>
          <a:prstGeom prst="rect">
            <a:avLst/>
          </a:prstGeom>
        </p:spPr>
      </p:pic>
      <p:pic>
        <p:nvPicPr>
          <p:cNvPr id="11" name="Picture 10">
            <a:extLst>
              <a:ext uri="{FF2B5EF4-FFF2-40B4-BE49-F238E27FC236}">
                <a16:creationId xmlns:a16="http://schemas.microsoft.com/office/drawing/2014/main" id="{5BA207EB-9EBC-4F00-A8AD-012A8C9080DD}"/>
              </a:ext>
            </a:extLst>
          </p:cNvPr>
          <p:cNvPicPr>
            <a:picLocks noChangeAspect="1"/>
          </p:cNvPicPr>
          <p:nvPr/>
        </p:nvPicPr>
        <p:blipFill>
          <a:blip r:embed="rId6"/>
          <a:stretch>
            <a:fillRect/>
          </a:stretch>
        </p:blipFill>
        <p:spPr>
          <a:xfrm>
            <a:off x="1853775" y="1836890"/>
            <a:ext cx="4561765" cy="2301752"/>
          </a:xfrm>
          <a:prstGeom prst="rect">
            <a:avLst/>
          </a:prstGeom>
        </p:spPr>
      </p:pic>
      <p:sp>
        <p:nvSpPr>
          <p:cNvPr id="10" name="Slide Number Placeholder 3">
            <a:extLst>
              <a:ext uri="{FF2B5EF4-FFF2-40B4-BE49-F238E27FC236}">
                <a16:creationId xmlns:a16="http://schemas.microsoft.com/office/drawing/2014/main" id="{F02D62C7-BEB5-4213-9051-31592F50A806}"/>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38</a:t>
            </a:fld>
            <a:endParaRPr lang="en-US" sz="1200">
              <a:solidFill>
                <a:schemeClr val="bg1"/>
              </a:solidFill>
            </a:endParaRPr>
          </a:p>
        </p:txBody>
      </p:sp>
    </p:spTree>
    <p:extLst>
      <p:ext uri="{BB962C8B-B14F-4D97-AF65-F5344CB8AC3E}">
        <p14:creationId xmlns:p14="http://schemas.microsoft.com/office/powerpoint/2010/main" val="3843734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Logo, company name&#10;&#10;Description automatically generated">
            <a:extLst>
              <a:ext uri="{FF2B5EF4-FFF2-40B4-BE49-F238E27FC236}">
                <a16:creationId xmlns:a16="http://schemas.microsoft.com/office/drawing/2014/main" id="{2F77A119-0F31-DF06-CBE6-CC140CCF61D4}"/>
              </a:ext>
            </a:extLst>
          </p:cNvPr>
          <p:cNvPicPr>
            <a:picLocks noChangeAspect="1"/>
          </p:cNvPicPr>
          <p:nvPr/>
        </p:nvPicPr>
        <p:blipFill>
          <a:blip r:embed="rId3"/>
          <a:stretch>
            <a:fillRect/>
          </a:stretch>
        </p:blipFill>
        <p:spPr>
          <a:xfrm>
            <a:off x="5804451" y="2158847"/>
            <a:ext cx="1791059" cy="1791059"/>
          </a:xfrm>
          <a:prstGeom prst="rect">
            <a:avLst/>
          </a:prstGeom>
        </p:spPr>
      </p:pic>
      <p:pic>
        <p:nvPicPr>
          <p:cNvPr id="8" name="Picture 8" descr="A group of people posing for a photo&#10;&#10;Description automatically generated">
            <a:extLst>
              <a:ext uri="{FF2B5EF4-FFF2-40B4-BE49-F238E27FC236}">
                <a16:creationId xmlns:a16="http://schemas.microsoft.com/office/drawing/2014/main" id="{FA51C91C-F94B-0AFE-1376-AD9C03A45942}"/>
              </a:ext>
            </a:extLst>
          </p:cNvPr>
          <p:cNvPicPr>
            <a:picLocks noChangeAspect="1"/>
          </p:cNvPicPr>
          <p:nvPr/>
        </p:nvPicPr>
        <p:blipFill rotWithShape="1">
          <a:blip r:embed="rId4"/>
          <a:srcRect l="4619" r="2602"/>
          <a:stretch/>
        </p:blipFill>
        <p:spPr>
          <a:xfrm>
            <a:off x="8532170" y="662745"/>
            <a:ext cx="3282510" cy="1452843"/>
          </a:xfrm>
          <a:prstGeom prst="rect">
            <a:avLst/>
          </a:prstGeom>
        </p:spPr>
      </p:pic>
      <p:pic>
        <p:nvPicPr>
          <p:cNvPr id="9" name="Picture 9" descr="A group of people sitting together&#10;&#10;Description automatically generated">
            <a:extLst>
              <a:ext uri="{FF2B5EF4-FFF2-40B4-BE49-F238E27FC236}">
                <a16:creationId xmlns:a16="http://schemas.microsoft.com/office/drawing/2014/main" id="{F5BD50E0-95D7-35FF-B82B-62E41884A966}"/>
              </a:ext>
            </a:extLst>
          </p:cNvPr>
          <p:cNvPicPr>
            <a:picLocks noChangeAspect="1"/>
          </p:cNvPicPr>
          <p:nvPr/>
        </p:nvPicPr>
        <p:blipFill rotWithShape="1">
          <a:blip r:embed="rId5"/>
          <a:srcRect l="4651" t="24378" r="4651" b="3663"/>
          <a:stretch/>
        </p:blipFill>
        <p:spPr>
          <a:xfrm>
            <a:off x="8525177" y="4343398"/>
            <a:ext cx="3282510" cy="1834315"/>
          </a:xfrm>
          <a:prstGeom prst="rect">
            <a:avLst/>
          </a:prstGeom>
        </p:spPr>
      </p:pic>
      <p:sp>
        <p:nvSpPr>
          <p:cNvPr id="11" name="TextBox 10">
            <a:extLst>
              <a:ext uri="{FF2B5EF4-FFF2-40B4-BE49-F238E27FC236}">
                <a16:creationId xmlns:a16="http://schemas.microsoft.com/office/drawing/2014/main" id="{745B4A48-7D63-CFAE-B1A2-16480CF6798F}"/>
              </a:ext>
            </a:extLst>
          </p:cNvPr>
          <p:cNvSpPr txBox="1"/>
          <p:nvPr/>
        </p:nvSpPr>
        <p:spPr>
          <a:xfrm>
            <a:off x="5159877" y="662745"/>
            <a:ext cx="3169114" cy="1615827"/>
          </a:xfrm>
          <a:prstGeom prst="rect">
            <a:avLst/>
          </a:prstGeom>
          <a:solidFill>
            <a:srgbClr val="2EBBB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endParaRPr lang="en-US" sz="200" b="1">
              <a:cs typeface="Arial"/>
            </a:endParaRPr>
          </a:p>
          <a:p>
            <a:pPr marL="88900">
              <a:spcBef>
                <a:spcPts val="600"/>
              </a:spcBef>
            </a:pPr>
            <a:r>
              <a:rPr lang="en-US" sz="2400" b="1">
                <a:cs typeface="Arial"/>
              </a:rPr>
              <a:t>Te Matatini 2019</a:t>
            </a:r>
            <a:r>
              <a:rPr lang="en-US" sz="2400">
                <a:cs typeface="Arial"/>
              </a:rPr>
              <a:t> </a:t>
            </a:r>
          </a:p>
          <a:p>
            <a:pPr marL="88900"/>
            <a:r>
              <a:rPr lang="en-US" sz="1600">
                <a:solidFill>
                  <a:schemeClr val="tx1">
                    <a:lumMod val="85000"/>
                    <a:lumOff val="15000"/>
                  </a:schemeClr>
                </a:solidFill>
                <a:cs typeface="Arial"/>
              </a:rPr>
              <a:t>Mana Wāhine collective </a:t>
            </a:r>
          </a:p>
          <a:p>
            <a:pPr marL="88900"/>
            <a:endParaRPr lang="en-US" sz="1000">
              <a:solidFill>
                <a:schemeClr val="tx1">
                  <a:lumMod val="85000"/>
                  <a:lumOff val="15000"/>
                </a:schemeClr>
              </a:solidFill>
              <a:cs typeface="Arial"/>
            </a:endParaRPr>
          </a:p>
          <a:p>
            <a:pPr marL="88900"/>
            <a:r>
              <a:rPr lang="en-US" sz="1600" b="1">
                <a:solidFill>
                  <a:schemeClr val="tx1">
                    <a:lumMod val="85000"/>
                    <a:lumOff val="15000"/>
                  </a:schemeClr>
                </a:solidFill>
                <a:cs typeface="Arial"/>
              </a:rPr>
              <a:t>54 wāhine/whānau screened</a:t>
            </a:r>
          </a:p>
          <a:p>
            <a:pPr marL="88900"/>
            <a:r>
              <a:rPr lang="en-US" sz="1600">
                <a:solidFill>
                  <a:schemeClr val="tx1">
                    <a:lumMod val="85000"/>
                    <a:lumOff val="15000"/>
                  </a:schemeClr>
                </a:solidFill>
                <a:cs typeface="Arial"/>
              </a:rPr>
              <a:t>Paved the way x</a:t>
            </a:r>
          </a:p>
          <a:p>
            <a:endParaRPr lang="en-US" sz="1000">
              <a:solidFill>
                <a:schemeClr val="tx1">
                  <a:lumMod val="85000"/>
                  <a:lumOff val="15000"/>
                </a:schemeClr>
              </a:solidFill>
              <a:cs typeface="Arial"/>
            </a:endParaRPr>
          </a:p>
        </p:txBody>
      </p:sp>
      <p:sp>
        <p:nvSpPr>
          <p:cNvPr id="12" name="TextBox 11">
            <a:extLst>
              <a:ext uri="{FF2B5EF4-FFF2-40B4-BE49-F238E27FC236}">
                <a16:creationId xmlns:a16="http://schemas.microsoft.com/office/drawing/2014/main" id="{B5D0DDB1-EA80-942D-1A48-AD3AB971F1BE}"/>
              </a:ext>
            </a:extLst>
          </p:cNvPr>
          <p:cNvSpPr txBox="1"/>
          <p:nvPr/>
        </p:nvSpPr>
        <p:spPr>
          <a:xfrm>
            <a:off x="5159876" y="3661962"/>
            <a:ext cx="3169115" cy="2523768"/>
          </a:xfrm>
          <a:prstGeom prst="rect">
            <a:avLst/>
          </a:prstGeom>
          <a:solidFill>
            <a:srgbClr val="2EBBB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 b="1">
              <a:cs typeface="Arial"/>
            </a:endParaRPr>
          </a:p>
          <a:p>
            <a:pPr marL="88900">
              <a:spcBef>
                <a:spcPts val="600"/>
              </a:spcBef>
            </a:pPr>
            <a:r>
              <a:rPr lang="en-US" sz="2400" b="1">
                <a:cs typeface="Arial"/>
              </a:rPr>
              <a:t>Te Matatini 2023</a:t>
            </a:r>
          </a:p>
          <a:p>
            <a:pPr marL="88900"/>
            <a:r>
              <a:rPr lang="en-US" sz="1600">
                <a:solidFill>
                  <a:schemeClr val="tx1">
                    <a:lumMod val="85000"/>
                    <a:lumOff val="15000"/>
                  </a:schemeClr>
                </a:solidFill>
                <a:cs typeface="Arial"/>
              </a:rPr>
              <a:t>Ride for Talei + Hauora Providers Pōneke to Tāmaki </a:t>
            </a:r>
          </a:p>
          <a:p>
            <a:pPr marL="88900"/>
            <a:r>
              <a:rPr lang="en-US" sz="1600" b="1">
                <a:solidFill>
                  <a:schemeClr val="tx1">
                    <a:lumMod val="85000"/>
                    <a:lumOff val="15000"/>
                  </a:schemeClr>
                </a:solidFill>
                <a:cs typeface="Arial"/>
              </a:rPr>
              <a:t>85 screened ( incl. 2 HPV)</a:t>
            </a:r>
          </a:p>
          <a:p>
            <a:pPr marL="88900"/>
            <a:r>
              <a:rPr lang="en-US" sz="1600">
                <a:solidFill>
                  <a:schemeClr val="tx1">
                    <a:lumMod val="85000"/>
                    <a:lumOff val="15000"/>
                  </a:schemeClr>
                </a:solidFill>
                <a:cs typeface="Arial"/>
              </a:rPr>
              <a:t>Te Matatini Tāmaki collective </a:t>
            </a:r>
            <a:r>
              <a:rPr lang="en-US" sz="1600" b="1">
                <a:solidFill>
                  <a:schemeClr val="tx1">
                    <a:lumMod val="85000"/>
                    <a:lumOff val="15000"/>
                  </a:schemeClr>
                </a:solidFill>
                <a:cs typeface="Arial"/>
              </a:rPr>
              <a:t>131 screened (incl. 51 HPV</a:t>
            </a:r>
            <a:r>
              <a:rPr lang="en-US" sz="1600">
                <a:solidFill>
                  <a:schemeClr val="tx1">
                    <a:lumMod val="85000"/>
                    <a:lumOff val="15000"/>
                  </a:schemeClr>
                </a:solidFill>
                <a:cs typeface="Arial"/>
              </a:rPr>
              <a:t>)</a:t>
            </a:r>
          </a:p>
          <a:p>
            <a:pPr marL="88900"/>
            <a:endParaRPr lang="en-US" sz="1000" b="1">
              <a:cs typeface="Arial"/>
            </a:endParaRPr>
          </a:p>
          <a:p>
            <a:pPr marL="88900"/>
            <a:r>
              <a:rPr lang="en-US" sz="1600" b="1">
                <a:cs typeface="Arial"/>
              </a:rPr>
              <a:t>216 total whanau screened</a:t>
            </a:r>
            <a:endParaRPr lang="en-US" sz="1600"/>
          </a:p>
          <a:p>
            <a:pPr marL="88900"/>
            <a:r>
              <a:rPr lang="en-US" sz="1600">
                <a:solidFill>
                  <a:schemeClr val="tx1">
                    <a:lumMod val="85000"/>
                    <a:lumOff val="15000"/>
                  </a:schemeClr>
                </a:solidFill>
                <a:cs typeface="Arial"/>
              </a:rPr>
              <a:t>163 cervical, 53 HPV</a:t>
            </a:r>
            <a:endParaRPr lang="en-US" sz="1000">
              <a:solidFill>
                <a:schemeClr val="tx1">
                  <a:lumMod val="85000"/>
                  <a:lumOff val="15000"/>
                </a:schemeClr>
              </a:solidFill>
              <a:cs typeface="Arial"/>
            </a:endParaRPr>
          </a:p>
          <a:p>
            <a:pPr marL="88900"/>
            <a:endParaRPr lang="en-US" sz="500">
              <a:solidFill>
                <a:schemeClr val="tx1">
                  <a:lumMod val="85000"/>
                  <a:lumOff val="15000"/>
                </a:schemeClr>
              </a:solidFill>
              <a:cs typeface="Arial"/>
            </a:endParaRPr>
          </a:p>
        </p:txBody>
      </p:sp>
      <p:sp>
        <p:nvSpPr>
          <p:cNvPr id="13" name="Footer Placeholder 3">
            <a:extLst>
              <a:ext uri="{FF2B5EF4-FFF2-40B4-BE49-F238E27FC236}">
                <a16:creationId xmlns:a16="http://schemas.microsoft.com/office/drawing/2014/main" id="{CC4AB04F-6C04-413F-B7A7-0B6A5597A47D}"/>
              </a:ext>
            </a:extLst>
          </p:cNvPr>
          <p:cNvSpPr txBox="1">
            <a:spLocks/>
          </p:cNvSpPr>
          <p:nvPr/>
        </p:nvSpPr>
        <p:spPr>
          <a:xfrm>
            <a:off x="1922379" y="6508751"/>
            <a:ext cx="5136063" cy="365125"/>
          </a:xfrm>
          <a:prstGeom prst="rect">
            <a:avLst/>
          </a:prstGeom>
        </p:spPr>
        <p:txBody>
          <a:bodyPr vert="horz" lIns="0" tIns="0" rIns="0" bIns="0" rtlCol="0" anchor="t" anchorCtr="0"/>
          <a:lstStyle>
            <a:defPPr>
              <a:defRPr lang="en-US"/>
            </a:defPPr>
            <a:lvl1pPr marL="0" algn="l" defTabSz="457200" rtl="0" eaLnBrk="1" latinLnBrk="0" hangingPunct="1">
              <a:defRPr lang="en-GB" sz="800" b="0" i="0" u="none" strike="noStrike" kern="1200" baseline="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National Cervical Screening Programme </a:t>
            </a:r>
          </a:p>
        </p:txBody>
      </p:sp>
      <p:pic>
        <p:nvPicPr>
          <p:cNvPr id="3" name="Picture 2">
            <a:extLst>
              <a:ext uri="{FF2B5EF4-FFF2-40B4-BE49-F238E27FC236}">
                <a16:creationId xmlns:a16="http://schemas.microsoft.com/office/drawing/2014/main" id="{0E874E5E-7E69-419A-ABA2-1EF256322B0B}"/>
              </a:ext>
            </a:extLst>
          </p:cNvPr>
          <p:cNvPicPr>
            <a:picLocks noChangeAspect="1"/>
          </p:cNvPicPr>
          <p:nvPr/>
        </p:nvPicPr>
        <p:blipFill>
          <a:blip r:embed="rId6"/>
          <a:stretch>
            <a:fillRect/>
          </a:stretch>
        </p:blipFill>
        <p:spPr>
          <a:xfrm>
            <a:off x="1301907" y="662745"/>
            <a:ext cx="3657600" cy="5514975"/>
          </a:xfrm>
          <a:prstGeom prst="rect">
            <a:avLst/>
          </a:prstGeom>
        </p:spPr>
      </p:pic>
      <p:pic>
        <p:nvPicPr>
          <p:cNvPr id="10" name="Picture 10">
            <a:extLst>
              <a:ext uri="{FF2B5EF4-FFF2-40B4-BE49-F238E27FC236}">
                <a16:creationId xmlns:a16="http://schemas.microsoft.com/office/drawing/2014/main" id="{0991CD2F-04BA-2862-6669-4EE4350113BD}"/>
              </a:ext>
            </a:extLst>
          </p:cNvPr>
          <p:cNvPicPr>
            <a:picLocks noChangeAspect="1"/>
          </p:cNvPicPr>
          <p:nvPr/>
        </p:nvPicPr>
        <p:blipFill rotWithShape="1">
          <a:blip r:embed="rId7"/>
          <a:srcRect l="4556" t="4446" r="3329" b="33240"/>
          <a:stretch/>
        </p:blipFill>
        <p:spPr>
          <a:xfrm>
            <a:off x="8529360" y="2230644"/>
            <a:ext cx="3282510" cy="1997698"/>
          </a:xfrm>
          <a:prstGeom prst="rect">
            <a:avLst/>
          </a:prstGeom>
        </p:spPr>
      </p:pic>
      <p:sp>
        <p:nvSpPr>
          <p:cNvPr id="14" name="Slide Number Placeholder 3">
            <a:extLst>
              <a:ext uri="{FF2B5EF4-FFF2-40B4-BE49-F238E27FC236}">
                <a16:creationId xmlns:a16="http://schemas.microsoft.com/office/drawing/2014/main" id="{C7283B7F-3721-483A-9258-E9B43B1A7F78}"/>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39</a:t>
            </a:fld>
            <a:endParaRPr lang="en-US" sz="1200">
              <a:solidFill>
                <a:schemeClr val="bg1"/>
              </a:solidFill>
            </a:endParaRPr>
          </a:p>
        </p:txBody>
      </p:sp>
    </p:spTree>
    <p:extLst>
      <p:ext uri="{BB962C8B-B14F-4D97-AF65-F5344CB8AC3E}">
        <p14:creationId xmlns:p14="http://schemas.microsoft.com/office/powerpoint/2010/main" val="2575596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2F06E-E41B-4F9A-87CF-D0B36A52F620}"/>
              </a:ext>
            </a:extLst>
          </p:cNvPr>
          <p:cNvSpPr>
            <a:spLocks noGrp="1"/>
          </p:cNvSpPr>
          <p:nvPr>
            <p:ph type="title"/>
          </p:nvPr>
        </p:nvSpPr>
        <p:spPr/>
        <p:txBody>
          <a:bodyPr/>
          <a:lstStyle/>
          <a:p>
            <a:r>
              <a:rPr lang="en-NZ" b="1">
                <a:solidFill>
                  <a:srgbClr val="8B8B8B"/>
                </a:solidFill>
                <a:latin typeface="Calibri" panose="020F0502020204030204"/>
                <a:cs typeface="Arial" panose="020B0604020202020204" pitchFamily="34" charset="0"/>
              </a:rPr>
              <a:t>Equity Priorities</a:t>
            </a:r>
          </a:p>
        </p:txBody>
      </p:sp>
      <p:sp>
        <p:nvSpPr>
          <p:cNvPr id="4" name="Footer Placeholder 3">
            <a:extLst>
              <a:ext uri="{FF2B5EF4-FFF2-40B4-BE49-F238E27FC236}">
                <a16:creationId xmlns:a16="http://schemas.microsoft.com/office/drawing/2014/main" id="{9FE0DD34-8565-4F30-808B-931CEBF6104B}"/>
              </a:ext>
            </a:extLst>
          </p:cNvPr>
          <p:cNvSpPr>
            <a:spLocks noGrp="1"/>
          </p:cNvSpPr>
          <p:nvPr>
            <p:ph type="ftr" sz="quarter" idx="11"/>
          </p:nvPr>
        </p:nvSpPr>
        <p:spPr/>
        <p:txBody>
          <a:bodyPr/>
          <a:lstStyle/>
          <a:p>
            <a:r>
              <a:rPr lang="en-US"/>
              <a:t>National Cervical Screening Programme </a:t>
            </a:r>
          </a:p>
        </p:txBody>
      </p:sp>
      <p:grpSp>
        <p:nvGrpSpPr>
          <p:cNvPr id="5" name="Group 4">
            <a:extLst>
              <a:ext uri="{FF2B5EF4-FFF2-40B4-BE49-F238E27FC236}">
                <a16:creationId xmlns:a16="http://schemas.microsoft.com/office/drawing/2014/main" id="{84348BF4-C467-4493-A79F-93D16BACC400}"/>
              </a:ext>
            </a:extLst>
          </p:cNvPr>
          <p:cNvGrpSpPr/>
          <p:nvPr/>
        </p:nvGrpSpPr>
        <p:grpSpPr>
          <a:xfrm>
            <a:off x="1868130" y="1624263"/>
            <a:ext cx="9441554" cy="4573993"/>
            <a:chOff x="9482805" y="808925"/>
            <a:chExt cx="2586076" cy="2813680"/>
          </a:xfrm>
        </p:grpSpPr>
        <p:sp>
          <p:nvSpPr>
            <p:cNvPr id="6" name="Rectangle 5">
              <a:extLst>
                <a:ext uri="{FF2B5EF4-FFF2-40B4-BE49-F238E27FC236}">
                  <a16:creationId xmlns:a16="http://schemas.microsoft.com/office/drawing/2014/main" id="{5FED1A83-18F6-4572-8B70-FE07002F5D84}"/>
                </a:ext>
              </a:extLst>
            </p:cNvPr>
            <p:cNvSpPr/>
            <p:nvPr/>
          </p:nvSpPr>
          <p:spPr>
            <a:xfrm>
              <a:off x="9482805" y="808925"/>
              <a:ext cx="2586076" cy="2813680"/>
            </a:xfrm>
            <a:prstGeom prst="rect">
              <a:avLst/>
            </a:prstGeom>
            <a:solidFill>
              <a:srgbClr val="C13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7" name="TextBox 6">
              <a:extLst>
                <a:ext uri="{FF2B5EF4-FFF2-40B4-BE49-F238E27FC236}">
                  <a16:creationId xmlns:a16="http://schemas.microsoft.com/office/drawing/2014/main" id="{6074C766-F7AA-4ADE-8BDB-D57F6FA72FE6}"/>
                </a:ext>
              </a:extLst>
            </p:cNvPr>
            <p:cNvSpPr txBox="1"/>
            <p:nvPr/>
          </p:nvSpPr>
          <p:spPr>
            <a:xfrm>
              <a:off x="9498273" y="808925"/>
              <a:ext cx="2570608" cy="2440437"/>
            </a:xfrm>
            <a:prstGeom prst="rect">
              <a:avLst/>
            </a:prstGeom>
            <a:noFill/>
          </p:spPr>
          <p:txBody>
            <a:bodyPr wrap="square" lIns="91440" tIns="45720" rIns="91440" bIns="45720" anchor="t">
              <a:spAutoFit/>
            </a:bodyPr>
            <a:lstStyle/>
            <a:p>
              <a:endParaRPr lang="en-NZ" sz="900" b="1">
                <a:solidFill>
                  <a:schemeClr val="bg1"/>
                </a:solidFill>
                <a:latin typeface="Calibri"/>
                <a:cs typeface="Calibri"/>
              </a:endParaRPr>
            </a:p>
            <a:p>
              <a:pPr marL="447675" indent="-358775">
                <a:lnSpc>
                  <a:spcPct val="128000"/>
                </a:lnSpc>
                <a:spcBef>
                  <a:spcPts val="1200"/>
                </a:spcBef>
                <a:spcAft>
                  <a:spcPts val="1200"/>
                </a:spcAft>
                <a:buFont typeface="Arial" panose="020B0604020202020204" pitchFamily="34" charset="0"/>
                <a:buChar char="•"/>
              </a:pPr>
              <a:r>
                <a:rPr lang="en-NZ" sz="2000" b="1">
                  <a:solidFill>
                    <a:schemeClr val="bg1"/>
                  </a:solidFill>
                  <a:latin typeface="Calibri"/>
                  <a:cs typeface="Calibri"/>
                </a:rPr>
                <a:t>New pathways that empower participants with choice</a:t>
              </a:r>
              <a:r>
                <a:rPr lang="en-NZ" sz="2000">
                  <a:solidFill>
                    <a:schemeClr val="bg1"/>
                  </a:solidFill>
                  <a:latin typeface="Calibri"/>
                  <a:cs typeface="Calibri"/>
                </a:rPr>
                <a:t>; aim to increase participation in Māori and Pacific groups through proactive communication and support.</a:t>
              </a:r>
            </a:p>
            <a:p>
              <a:pPr marL="447675" indent="-358775">
                <a:lnSpc>
                  <a:spcPct val="128000"/>
                </a:lnSpc>
                <a:spcBef>
                  <a:spcPts val="600"/>
                </a:spcBef>
                <a:spcAft>
                  <a:spcPts val="1200"/>
                </a:spcAft>
                <a:buFont typeface="Arial" panose="020B0604020202020204" pitchFamily="34" charset="0"/>
                <a:buChar char="•"/>
              </a:pPr>
              <a:r>
                <a:rPr lang="en-NZ" sz="2000" b="1">
                  <a:solidFill>
                    <a:schemeClr val="bg1"/>
                  </a:solidFill>
                  <a:latin typeface="Calibri"/>
                  <a:cs typeface="Calibri"/>
                </a:rPr>
                <a:t>Enhanced health equity for </a:t>
              </a:r>
              <a:r>
                <a:rPr lang="en-NZ" sz="2000" b="1" err="1">
                  <a:solidFill>
                    <a:schemeClr val="bg1"/>
                  </a:solidFill>
                  <a:latin typeface="Calibri"/>
                  <a:cs typeface="Calibri"/>
                </a:rPr>
                <a:t>wāhine</a:t>
              </a:r>
              <a:r>
                <a:rPr lang="en-NZ" sz="2000" b="1">
                  <a:solidFill>
                    <a:schemeClr val="bg1"/>
                  </a:solidFill>
                  <a:latin typeface="Calibri"/>
                  <a:cs typeface="Calibri"/>
                </a:rPr>
                <a:t> Māori and Pacific women </a:t>
              </a:r>
              <a:r>
                <a:rPr lang="en-NZ" sz="2000">
                  <a:solidFill>
                    <a:schemeClr val="bg1"/>
                  </a:solidFill>
                  <a:latin typeface="Calibri"/>
                  <a:cs typeface="Calibri"/>
                </a:rPr>
                <a:t>through less invasive clinical pathways that meet cultural and access needs combined with targeted outreach to the under-screened population.</a:t>
              </a:r>
            </a:p>
            <a:p>
              <a:pPr marL="447675" indent="-358775">
                <a:lnSpc>
                  <a:spcPct val="128000"/>
                </a:lnSpc>
                <a:spcBef>
                  <a:spcPts val="600"/>
                </a:spcBef>
                <a:spcAft>
                  <a:spcPts val="1200"/>
                </a:spcAft>
                <a:buFont typeface="Arial" panose="020B0604020202020204" pitchFamily="34" charset="0"/>
                <a:buChar char="•"/>
              </a:pPr>
              <a:r>
                <a:rPr lang="en-NZ" sz="2000">
                  <a:solidFill>
                    <a:schemeClr val="bg1"/>
                  </a:solidFill>
                  <a:latin typeface="Calibri"/>
                  <a:cs typeface="Calibri"/>
                </a:rPr>
                <a:t>Expanding the workforce with more Māori and Pacific clinical and non-clinical staff utilised in the delivery of the initial screening.</a:t>
              </a:r>
            </a:p>
          </p:txBody>
        </p:sp>
      </p:grpSp>
      <p:grpSp>
        <p:nvGrpSpPr>
          <p:cNvPr id="9" name="Graphic 4">
            <a:extLst>
              <a:ext uri="{FF2B5EF4-FFF2-40B4-BE49-F238E27FC236}">
                <a16:creationId xmlns:a16="http://schemas.microsoft.com/office/drawing/2014/main" id="{6048893F-8AD8-4DF1-9703-9B3E2E0191F6}"/>
              </a:ext>
            </a:extLst>
          </p:cNvPr>
          <p:cNvGrpSpPr/>
          <p:nvPr/>
        </p:nvGrpSpPr>
        <p:grpSpPr>
          <a:xfrm>
            <a:off x="10294053" y="5279829"/>
            <a:ext cx="732526" cy="701930"/>
            <a:chOff x="3607758" y="3824168"/>
            <a:chExt cx="361674" cy="361333"/>
          </a:xfrm>
          <a:solidFill>
            <a:schemeClr val="bg1"/>
          </a:solidFill>
        </p:grpSpPr>
        <p:sp>
          <p:nvSpPr>
            <p:cNvPr id="10" name="Graphic 4">
              <a:extLst>
                <a:ext uri="{FF2B5EF4-FFF2-40B4-BE49-F238E27FC236}">
                  <a16:creationId xmlns:a16="http://schemas.microsoft.com/office/drawing/2014/main" id="{AAD85483-B893-415B-A8EC-79D60EC1B572}"/>
                </a:ext>
              </a:extLst>
            </p:cNvPr>
            <p:cNvSpPr/>
            <p:nvPr/>
          </p:nvSpPr>
          <p:spPr>
            <a:xfrm>
              <a:off x="3607758" y="3824168"/>
              <a:ext cx="361674" cy="361333"/>
            </a:xfrm>
            <a:custGeom>
              <a:avLst/>
              <a:gdLst>
                <a:gd name="connsiteX0" fmla="*/ 180836 w 361674"/>
                <a:gd name="connsiteY0" fmla="*/ 0 h 361333"/>
                <a:gd name="connsiteX1" fmla="*/ 0 w 361674"/>
                <a:gd name="connsiteY1" fmla="*/ 180667 h 361333"/>
                <a:gd name="connsiteX2" fmla="*/ 180836 w 361674"/>
                <a:gd name="connsiteY2" fmla="*/ 361333 h 361333"/>
                <a:gd name="connsiteX3" fmla="*/ 361671 w 361674"/>
                <a:gd name="connsiteY3" fmla="*/ 180667 h 361333"/>
                <a:gd name="connsiteX4" fmla="*/ 180836 w 361674"/>
                <a:gd name="connsiteY4" fmla="*/ 0 h 361333"/>
                <a:gd name="connsiteX5" fmla="*/ 180836 w 361674"/>
                <a:gd name="connsiteY5" fmla="*/ 349204 h 361333"/>
                <a:gd name="connsiteX6" fmla="*/ 12780 w 361674"/>
                <a:gd name="connsiteY6" fmla="*/ 181305 h 361333"/>
                <a:gd name="connsiteX7" fmla="*/ 180836 w 361674"/>
                <a:gd name="connsiteY7" fmla="*/ 13406 h 361333"/>
                <a:gd name="connsiteX8" fmla="*/ 348891 w 361674"/>
                <a:gd name="connsiteY8" fmla="*/ 181305 h 361333"/>
                <a:gd name="connsiteX9" fmla="*/ 180836 w 361674"/>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6" y="0"/>
                  </a:moveTo>
                  <a:cubicBezTo>
                    <a:pt x="80513" y="0"/>
                    <a:pt x="0" y="81076"/>
                    <a:pt x="0" y="180667"/>
                  </a:cubicBezTo>
                  <a:cubicBezTo>
                    <a:pt x="0" y="280895"/>
                    <a:pt x="81152" y="361333"/>
                    <a:pt x="180836" y="361333"/>
                  </a:cubicBezTo>
                  <a:cubicBezTo>
                    <a:pt x="280518" y="361333"/>
                    <a:pt x="361671" y="280257"/>
                    <a:pt x="361671" y="180667"/>
                  </a:cubicBezTo>
                  <a:cubicBezTo>
                    <a:pt x="362310" y="81076"/>
                    <a:pt x="281157" y="0"/>
                    <a:pt x="180836" y="0"/>
                  </a:cubicBezTo>
                  <a:close/>
                  <a:moveTo>
                    <a:pt x="180836" y="349204"/>
                  </a:moveTo>
                  <a:cubicBezTo>
                    <a:pt x="88181" y="349204"/>
                    <a:pt x="12780" y="273873"/>
                    <a:pt x="12780" y="181305"/>
                  </a:cubicBezTo>
                  <a:cubicBezTo>
                    <a:pt x="12780" y="88737"/>
                    <a:pt x="88181" y="13406"/>
                    <a:pt x="180836" y="13406"/>
                  </a:cubicBezTo>
                  <a:cubicBezTo>
                    <a:pt x="273490" y="13406"/>
                    <a:pt x="348891" y="88737"/>
                    <a:pt x="348891" y="181305"/>
                  </a:cubicBezTo>
                  <a:cubicBezTo>
                    <a:pt x="348891" y="273873"/>
                    <a:pt x="274128" y="349204"/>
                    <a:pt x="180836" y="349204"/>
                  </a:cubicBezTo>
                  <a:close/>
                </a:path>
              </a:pathLst>
            </a:custGeom>
            <a:grpFill/>
            <a:ln w="639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28BF4298-63CE-464C-B789-C213842F4347}"/>
                </a:ext>
              </a:extLst>
            </p:cNvPr>
            <p:cNvSpPr/>
            <p:nvPr/>
          </p:nvSpPr>
          <p:spPr>
            <a:xfrm>
              <a:off x="3759199" y="3867284"/>
              <a:ext cx="56969" cy="62219"/>
            </a:xfrm>
            <a:custGeom>
              <a:avLst/>
              <a:gdLst>
                <a:gd name="connsiteX0" fmla="*/ 5751 w 56969"/>
                <a:gd name="connsiteY0" fmla="*/ 61581 h 62219"/>
                <a:gd name="connsiteX1" fmla="*/ 12780 w 56969"/>
                <a:gd name="connsiteY1" fmla="*/ 56474 h 62219"/>
                <a:gd name="connsiteX2" fmla="*/ 26838 w 56969"/>
                <a:gd name="connsiteY2" fmla="*/ 50728 h 62219"/>
                <a:gd name="connsiteX3" fmla="*/ 44091 w 56969"/>
                <a:gd name="connsiteY3" fmla="*/ 57112 h 62219"/>
                <a:gd name="connsiteX4" fmla="*/ 50481 w 56969"/>
                <a:gd name="connsiteY4" fmla="*/ 62219 h 62219"/>
                <a:gd name="connsiteX5" fmla="*/ 51759 w 56969"/>
                <a:gd name="connsiteY5" fmla="*/ 62219 h 62219"/>
                <a:gd name="connsiteX6" fmla="*/ 56871 w 56969"/>
                <a:gd name="connsiteY6" fmla="*/ 54559 h 62219"/>
                <a:gd name="connsiteX7" fmla="*/ 33867 w 56969"/>
                <a:gd name="connsiteY7" fmla="*/ 38599 h 62219"/>
                <a:gd name="connsiteX8" fmla="*/ 40896 w 56969"/>
                <a:gd name="connsiteY8" fmla="*/ 35407 h 62219"/>
                <a:gd name="connsiteX9" fmla="*/ 48564 w 56969"/>
                <a:gd name="connsiteY9" fmla="*/ 22639 h 62219"/>
                <a:gd name="connsiteX10" fmla="*/ 32589 w 56969"/>
                <a:gd name="connsiteY10" fmla="*/ 295 h 62219"/>
                <a:gd name="connsiteX11" fmla="*/ 10224 w 56969"/>
                <a:gd name="connsiteY11" fmla="*/ 16255 h 62219"/>
                <a:gd name="connsiteX12" fmla="*/ 24282 w 56969"/>
                <a:gd name="connsiteY12" fmla="*/ 37960 h 62219"/>
                <a:gd name="connsiteX13" fmla="*/ 0 w 56969"/>
                <a:gd name="connsiteY13" fmla="*/ 54559 h 62219"/>
                <a:gd name="connsiteX14" fmla="*/ 5751 w 56969"/>
                <a:gd name="connsiteY14" fmla="*/ 61581 h 62219"/>
                <a:gd name="connsiteX15" fmla="*/ 23004 w 56969"/>
                <a:gd name="connsiteY15" fmla="*/ 18170 h 62219"/>
                <a:gd name="connsiteX16" fmla="*/ 29394 w 56969"/>
                <a:gd name="connsiteY16" fmla="*/ 12424 h 62219"/>
                <a:gd name="connsiteX17" fmla="*/ 30672 w 56969"/>
                <a:gd name="connsiteY17" fmla="*/ 12424 h 62219"/>
                <a:gd name="connsiteX18" fmla="*/ 36423 w 56969"/>
                <a:gd name="connsiteY18" fmla="*/ 20085 h 62219"/>
                <a:gd name="connsiteX19" fmla="*/ 33867 w 56969"/>
                <a:gd name="connsiteY19" fmla="*/ 24554 h 62219"/>
                <a:gd name="connsiteX20" fmla="*/ 28755 w 56969"/>
                <a:gd name="connsiteY20" fmla="*/ 25831 h 62219"/>
                <a:gd name="connsiteX21" fmla="*/ 23004 w 56969"/>
                <a:gd name="connsiteY21" fmla="*/ 18170 h 6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969" h="62219">
                  <a:moveTo>
                    <a:pt x="5751" y="61581"/>
                  </a:moveTo>
                  <a:cubicBezTo>
                    <a:pt x="8946" y="62219"/>
                    <a:pt x="12780" y="59666"/>
                    <a:pt x="12780" y="56474"/>
                  </a:cubicBezTo>
                  <a:cubicBezTo>
                    <a:pt x="13419" y="53920"/>
                    <a:pt x="19170" y="50728"/>
                    <a:pt x="26838" y="50728"/>
                  </a:cubicBezTo>
                  <a:cubicBezTo>
                    <a:pt x="35784" y="50090"/>
                    <a:pt x="43451" y="53282"/>
                    <a:pt x="44091" y="57112"/>
                  </a:cubicBezTo>
                  <a:cubicBezTo>
                    <a:pt x="44730" y="60304"/>
                    <a:pt x="47286" y="62219"/>
                    <a:pt x="50481" y="62219"/>
                  </a:cubicBezTo>
                  <a:cubicBezTo>
                    <a:pt x="51119" y="62219"/>
                    <a:pt x="51119" y="62219"/>
                    <a:pt x="51759" y="62219"/>
                  </a:cubicBezTo>
                  <a:cubicBezTo>
                    <a:pt x="54954" y="61581"/>
                    <a:pt x="57509" y="57751"/>
                    <a:pt x="56871" y="54559"/>
                  </a:cubicBezTo>
                  <a:cubicBezTo>
                    <a:pt x="54954" y="44983"/>
                    <a:pt x="44730" y="39875"/>
                    <a:pt x="33867" y="38599"/>
                  </a:cubicBezTo>
                  <a:cubicBezTo>
                    <a:pt x="36423" y="37960"/>
                    <a:pt x="38340" y="37322"/>
                    <a:pt x="40896" y="35407"/>
                  </a:cubicBezTo>
                  <a:cubicBezTo>
                    <a:pt x="45369" y="32215"/>
                    <a:pt x="47925" y="27746"/>
                    <a:pt x="48564" y="22639"/>
                  </a:cubicBezTo>
                  <a:cubicBezTo>
                    <a:pt x="50481" y="11786"/>
                    <a:pt x="42813" y="2210"/>
                    <a:pt x="32589" y="295"/>
                  </a:cubicBezTo>
                  <a:cubicBezTo>
                    <a:pt x="21726" y="-1620"/>
                    <a:pt x="12141" y="6040"/>
                    <a:pt x="10224" y="16255"/>
                  </a:cubicBezTo>
                  <a:cubicBezTo>
                    <a:pt x="8307" y="25831"/>
                    <a:pt x="14697" y="35407"/>
                    <a:pt x="24282" y="37960"/>
                  </a:cubicBezTo>
                  <a:cubicBezTo>
                    <a:pt x="10863" y="39237"/>
                    <a:pt x="1278" y="45621"/>
                    <a:pt x="0" y="54559"/>
                  </a:cubicBezTo>
                  <a:cubicBezTo>
                    <a:pt x="0" y="57751"/>
                    <a:pt x="2556" y="61581"/>
                    <a:pt x="5751" y="61581"/>
                  </a:cubicBezTo>
                  <a:close/>
                  <a:moveTo>
                    <a:pt x="23004" y="18170"/>
                  </a:moveTo>
                  <a:cubicBezTo>
                    <a:pt x="23643" y="14978"/>
                    <a:pt x="26199" y="12424"/>
                    <a:pt x="29394" y="12424"/>
                  </a:cubicBezTo>
                  <a:cubicBezTo>
                    <a:pt x="30033" y="12424"/>
                    <a:pt x="30033" y="12424"/>
                    <a:pt x="30672" y="12424"/>
                  </a:cubicBezTo>
                  <a:cubicBezTo>
                    <a:pt x="34506" y="13063"/>
                    <a:pt x="37062" y="16255"/>
                    <a:pt x="36423" y="20085"/>
                  </a:cubicBezTo>
                  <a:cubicBezTo>
                    <a:pt x="36423" y="22000"/>
                    <a:pt x="35145" y="23277"/>
                    <a:pt x="33867" y="24554"/>
                  </a:cubicBezTo>
                  <a:cubicBezTo>
                    <a:pt x="32589" y="25831"/>
                    <a:pt x="30672" y="25831"/>
                    <a:pt x="28755" y="25831"/>
                  </a:cubicBezTo>
                  <a:cubicBezTo>
                    <a:pt x="24921" y="25192"/>
                    <a:pt x="23004" y="22000"/>
                    <a:pt x="23004" y="18170"/>
                  </a:cubicBezTo>
                  <a:close/>
                </a:path>
              </a:pathLst>
            </a:custGeom>
            <a:grpFill/>
            <a:ln w="6390" cap="flat">
              <a:noFill/>
              <a:prstDash val="solid"/>
              <a:miter/>
            </a:ln>
          </p:spPr>
          <p:txBody>
            <a:bodyPr rtlCol="0" anchor="ctr"/>
            <a:lstStyle/>
            <a:p>
              <a:endParaRPr lang="en-US"/>
            </a:p>
          </p:txBody>
        </p:sp>
        <p:sp>
          <p:nvSpPr>
            <p:cNvPr id="12" name="Graphic 4">
              <a:extLst>
                <a:ext uri="{FF2B5EF4-FFF2-40B4-BE49-F238E27FC236}">
                  <a16:creationId xmlns:a16="http://schemas.microsoft.com/office/drawing/2014/main" id="{EEACADDD-D141-430C-AF4D-B1E8460A5A86}"/>
                </a:ext>
              </a:extLst>
            </p:cNvPr>
            <p:cNvSpPr/>
            <p:nvPr/>
          </p:nvSpPr>
          <p:spPr>
            <a:xfrm>
              <a:off x="3760379" y="4081321"/>
              <a:ext cx="56428" cy="62683"/>
            </a:xfrm>
            <a:custGeom>
              <a:avLst/>
              <a:gdLst>
                <a:gd name="connsiteX0" fmla="*/ 51218 w 56428"/>
                <a:gd name="connsiteY0" fmla="*/ 121 h 62683"/>
                <a:gd name="connsiteX1" fmla="*/ 43550 w 56428"/>
                <a:gd name="connsiteY1" fmla="*/ 5228 h 62683"/>
                <a:gd name="connsiteX2" fmla="*/ 26297 w 56428"/>
                <a:gd name="connsiteY2" fmla="*/ 11612 h 62683"/>
                <a:gd name="connsiteX3" fmla="*/ 12240 w 56428"/>
                <a:gd name="connsiteY3" fmla="*/ 5866 h 62683"/>
                <a:gd name="connsiteX4" fmla="*/ 5210 w 56428"/>
                <a:gd name="connsiteY4" fmla="*/ 759 h 62683"/>
                <a:gd name="connsiteX5" fmla="*/ 99 w 56428"/>
                <a:gd name="connsiteY5" fmla="*/ 7782 h 62683"/>
                <a:gd name="connsiteX6" fmla="*/ 24380 w 56428"/>
                <a:gd name="connsiteY6" fmla="*/ 24380 h 62683"/>
                <a:gd name="connsiteX7" fmla="*/ 10322 w 56428"/>
                <a:gd name="connsiteY7" fmla="*/ 46086 h 62683"/>
                <a:gd name="connsiteX8" fmla="*/ 29492 w 56428"/>
                <a:gd name="connsiteY8" fmla="*/ 62684 h 62683"/>
                <a:gd name="connsiteX9" fmla="*/ 32687 w 56428"/>
                <a:gd name="connsiteY9" fmla="*/ 62684 h 62683"/>
                <a:gd name="connsiteX10" fmla="*/ 48662 w 56428"/>
                <a:gd name="connsiteY10" fmla="*/ 40340 h 62683"/>
                <a:gd name="connsiteX11" fmla="*/ 33965 w 56428"/>
                <a:gd name="connsiteY11" fmla="*/ 24380 h 62683"/>
                <a:gd name="connsiteX12" fmla="*/ 56330 w 56428"/>
                <a:gd name="connsiteY12" fmla="*/ 8420 h 62683"/>
                <a:gd name="connsiteX13" fmla="*/ 51218 w 56428"/>
                <a:gd name="connsiteY13" fmla="*/ 121 h 62683"/>
                <a:gd name="connsiteX14" fmla="*/ 29492 w 56428"/>
                <a:gd name="connsiteY14" fmla="*/ 49278 h 62683"/>
                <a:gd name="connsiteX15" fmla="*/ 21824 w 56428"/>
                <a:gd name="connsiteY15" fmla="*/ 43532 h 62683"/>
                <a:gd name="connsiteX16" fmla="*/ 27575 w 56428"/>
                <a:gd name="connsiteY16" fmla="*/ 35871 h 62683"/>
                <a:gd name="connsiteX17" fmla="*/ 35243 w 56428"/>
                <a:gd name="connsiteY17" fmla="*/ 41617 h 62683"/>
                <a:gd name="connsiteX18" fmla="*/ 29492 w 56428"/>
                <a:gd name="connsiteY18" fmla="*/ 49278 h 6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428" h="62683">
                  <a:moveTo>
                    <a:pt x="51218" y="121"/>
                  </a:moveTo>
                  <a:cubicBezTo>
                    <a:pt x="48023" y="-518"/>
                    <a:pt x="44189" y="1398"/>
                    <a:pt x="43550" y="5228"/>
                  </a:cubicBezTo>
                  <a:cubicBezTo>
                    <a:pt x="42911" y="9058"/>
                    <a:pt x="34604" y="12250"/>
                    <a:pt x="26297" y="11612"/>
                  </a:cubicBezTo>
                  <a:cubicBezTo>
                    <a:pt x="17990" y="11612"/>
                    <a:pt x="12240" y="8420"/>
                    <a:pt x="12240" y="5866"/>
                  </a:cubicBezTo>
                  <a:cubicBezTo>
                    <a:pt x="11600" y="2674"/>
                    <a:pt x="8405" y="121"/>
                    <a:pt x="5210" y="759"/>
                  </a:cubicBezTo>
                  <a:cubicBezTo>
                    <a:pt x="2015" y="1398"/>
                    <a:pt x="-540" y="4590"/>
                    <a:pt x="99" y="7782"/>
                  </a:cubicBezTo>
                  <a:cubicBezTo>
                    <a:pt x="1377" y="16719"/>
                    <a:pt x="10962" y="23103"/>
                    <a:pt x="24380" y="24380"/>
                  </a:cubicBezTo>
                  <a:cubicBezTo>
                    <a:pt x="14795" y="26934"/>
                    <a:pt x="8405" y="36510"/>
                    <a:pt x="10322" y="46086"/>
                  </a:cubicBezTo>
                  <a:cubicBezTo>
                    <a:pt x="11600" y="55662"/>
                    <a:pt x="19907" y="62684"/>
                    <a:pt x="29492" y="62684"/>
                  </a:cubicBezTo>
                  <a:cubicBezTo>
                    <a:pt x="30770" y="62684"/>
                    <a:pt x="31409" y="62684"/>
                    <a:pt x="32687" y="62684"/>
                  </a:cubicBezTo>
                  <a:cubicBezTo>
                    <a:pt x="43550" y="60769"/>
                    <a:pt x="50579" y="51193"/>
                    <a:pt x="48662" y="40340"/>
                  </a:cubicBezTo>
                  <a:cubicBezTo>
                    <a:pt x="47384" y="32679"/>
                    <a:pt x="41633" y="26295"/>
                    <a:pt x="33965" y="24380"/>
                  </a:cubicBezTo>
                  <a:cubicBezTo>
                    <a:pt x="44828" y="23103"/>
                    <a:pt x="54413" y="17996"/>
                    <a:pt x="56330" y="8420"/>
                  </a:cubicBezTo>
                  <a:cubicBezTo>
                    <a:pt x="56969" y="3951"/>
                    <a:pt x="54413" y="759"/>
                    <a:pt x="51218" y="121"/>
                  </a:cubicBezTo>
                  <a:close/>
                  <a:moveTo>
                    <a:pt x="29492" y="49278"/>
                  </a:moveTo>
                  <a:cubicBezTo>
                    <a:pt x="25658" y="49916"/>
                    <a:pt x="22463" y="47362"/>
                    <a:pt x="21824" y="43532"/>
                  </a:cubicBezTo>
                  <a:cubicBezTo>
                    <a:pt x="21185" y="39702"/>
                    <a:pt x="23741" y="36510"/>
                    <a:pt x="27575" y="35871"/>
                  </a:cubicBezTo>
                  <a:cubicBezTo>
                    <a:pt x="31409" y="35233"/>
                    <a:pt x="34604" y="37786"/>
                    <a:pt x="35243" y="41617"/>
                  </a:cubicBezTo>
                  <a:cubicBezTo>
                    <a:pt x="35882" y="44809"/>
                    <a:pt x="33326" y="48639"/>
                    <a:pt x="29492" y="49278"/>
                  </a:cubicBezTo>
                  <a:close/>
                </a:path>
              </a:pathLst>
            </a:custGeom>
            <a:grpFill/>
            <a:ln w="6390" cap="flat">
              <a:noFill/>
              <a:prstDash val="solid"/>
              <a:miter/>
            </a:ln>
          </p:spPr>
          <p:txBody>
            <a:bodyPr rtlCol="0" anchor="ctr"/>
            <a:lstStyle/>
            <a:p>
              <a:endParaRPr lang="en-US"/>
            </a:p>
          </p:txBody>
        </p:sp>
        <p:sp>
          <p:nvSpPr>
            <p:cNvPr id="13" name="Graphic 4">
              <a:extLst>
                <a:ext uri="{FF2B5EF4-FFF2-40B4-BE49-F238E27FC236}">
                  <a16:creationId xmlns:a16="http://schemas.microsoft.com/office/drawing/2014/main" id="{666E8150-A540-44E0-9CDA-D10E6DA2815C}"/>
                </a:ext>
              </a:extLst>
            </p:cNvPr>
            <p:cNvSpPr/>
            <p:nvPr/>
          </p:nvSpPr>
          <p:spPr>
            <a:xfrm>
              <a:off x="3864512" y="3977262"/>
              <a:ext cx="62418" cy="56938"/>
            </a:xfrm>
            <a:custGeom>
              <a:avLst/>
              <a:gdLst>
                <a:gd name="connsiteX0" fmla="*/ 62104 w 62418"/>
                <a:gd name="connsiteY0" fmla="*/ 24380 h 56938"/>
                <a:gd name="connsiteX1" fmla="*/ 54436 w 62418"/>
                <a:gd name="connsiteY1" fmla="*/ 11612 h 56938"/>
                <a:gd name="connsiteX2" fmla="*/ 39739 w 62418"/>
                <a:gd name="connsiteY2" fmla="*/ 8420 h 56938"/>
                <a:gd name="connsiteX3" fmla="*/ 23764 w 62418"/>
                <a:gd name="connsiteY3" fmla="*/ 23103 h 56938"/>
                <a:gd name="connsiteX4" fmla="*/ 7789 w 62418"/>
                <a:gd name="connsiteY4" fmla="*/ 121 h 56938"/>
                <a:gd name="connsiteX5" fmla="*/ 121 w 62418"/>
                <a:gd name="connsiteY5" fmla="*/ 5228 h 56938"/>
                <a:gd name="connsiteX6" fmla="*/ 5233 w 62418"/>
                <a:gd name="connsiteY6" fmla="*/ 12889 h 56938"/>
                <a:gd name="connsiteX7" fmla="*/ 11623 w 62418"/>
                <a:gd name="connsiteY7" fmla="*/ 30125 h 56938"/>
                <a:gd name="connsiteX8" fmla="*/ 5872 w 62418"/>
                <a:gd name="connsiteY8" fmla="*/ 44170 h 56938"/>
                <a:gd name="connsiteX9" fmla="*/ 760 w 62418"/>
                <a:gd name="connsiteY9" fmla="*/ 51193 h 56938"/>
                <a:gd name="connsiteX10" fmla="*/ 7150 w 62418"/>
                <a:gd name="connsiteY10" fmla="*/ 56938 h 56938"/>
                <a:gd name="connsiteX11" fmla="*/ 7789 w 62418"/>
                <a:gd name="connsiteY11" fmla="*/ 56938 h 56938"/>
                <a:gd name="connsiteX12" fmla="*/ 24403 w 62418"/>
                <a:gd name="connsiteY12" fmla="*/ 32679 h 56938"/>
                <a:gd name="connsiteX13" fmla="*/ 42934 w 62418"/>
                <a:gd name="connsiteY13" fmla="*/ 46724 h 56938"/>
                <a:gd name="connsiteX14" fmla="*/ 46129 w 62418"/>
                <a:gd name="connsiteY14" fmla="*/ 46724 h 56938"/>
                <a:gd name="connsiteX15" fmla="*/ 62104 w 62418"/>
                <a:gd name="connsiteY15" fmla="*/ 24380 h 56938"/>
                <a:gd name="connsiteX16" fmla="*/ 44212 w 62418"/>
                <a:gd name="connsiteY16" fmla="*/ 33956 h 56938"/>
                <a:gd name="connsiteX17" fmla="*/ 36544 w 62418"/>
                <a:gd name="connsiteY17" fmla="*/ 28210 h 56938"/>
                <a:gd name="connsiteX18" fmla="*/ 42295 w 62418"/>
                <a:gd name="connsiteY18" fmla="*/ 20549 h 56938"/>
                <a:gd name="connsiteX19" fmla="*/ 43573 w 62418"/>
                <a:gd name="connsiteY19" fmla="*/ 20549 h 56938"/>
                <a:gd name="connsiteX20" fmla="*/ 47407 w 62418"/>
                <a:gd name="connsiteY20" fmla="*/ 21826 h 56938"/>
                <a:gd name="connsiteX21" fmla="*/ 49962 w 62418"/>
                <a:gd name="connsiteY21" fmla="*/ 26295 h 56938"/>
                <a:gd name="connsiteX22" fmla="*/ 44212 w 62418"/>
                <a:gd name="connsiteY22" fmla="*/ 33956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418" h="56938">
                  <a:moveTo>
                    <a:pt x="62104" y="24380"/>
                  </a:moveTo>
                  <a:cubicBezTo>
                    <a:pt x="61465" y="19273"/>
                    <a:pt x="58270" y="14804"/>
                    <a:pt x="54436" y="11612"/>
                  </a:cubicBezTo>
                  <a:cubicBezTo>
                    <a:pt x="49962" y="8420"/>
                    <a:pt x="44851" y="7143"/>
                    <a:pt x="39739" y="8420"/>
                  </a:cubicBezTo>
                  <a:cubicBezTo>
                    <a:pt x="32071" y="9697"/>
                    <a:pt x="25681" y="15442"/>
                    <a:pt x="23764" y="23103"/>
                  </a:cubicBezTo>
                  <a:cubicBezTo>
                    <a:pt x="22486" y="12250"/>
                    <a:pt x="17374" y="2674"/>
                    <a:pt x="7789" y="121"/>
                  </a:cubicBezTo>
                  <a:cubicBezTo>
                    <a:pt x="4594" y="-518"/>
                    <a:pt x="760" y="1398"/>
                    <a:pt x="121" y="5228"/>
                  </a:cubicBezTo>
                  <a:cubicBezTo>
                    <a:pt x="-518" y="8420"/>
                    <a:pt x="1399" y="12250"/>
                    <a:pt x="5233" y="12889"/>
                  </a:cubicBezTo>
                  <a:cubicBezTo>
                    <a:pt x="9067" y="13527"/>
                    <a:pt x="12262" y="21826"/>
                    <a:pt x="11623" y="30125"/>
                  </a:cubicBezTo>
                  <a:cubicBezTo>
                    <a:pt x="10984" y="38425"/>
                    <a:pt x="8428" y="44170"/>
                    <a:pt x="5872" y="44170"/>
                  </a:cubicBezTo>
                  <a:cubicBezTo>
                    <a:pt x="2677" y="44809"/>
                    <a:pt x="121" y="48001"/>
                    <a:pt x="760" y="51193"/>
                  </a:cubicBezTo>
                  <a:cubicBezTo>
                    <a:pt x="1399" y="54385"/>
                    <a:pt x="3955" y="56938"/>
                    <a:pt x="7150" y="56938"/>
                  </a:cubicBezTo>
                  <a:cubicBezTo>
                    <a:pt x="7150" y="56938"/>
                    <a:pt x="7789" y="56938"/>
                    <a:pt x="7789" y="56938"/>
                  </a:cubicBezTo>
                  <a:cubicBezTo>
                    <a:pt x="16735" y="55661"/>
                    <a:pt x="23125" y="46085"/>
                    <a:pt x="24403" y="32679"/>
                  </a:cubicBezTo>
                  <a:cubicBezTo>
                    <a:pt x="26959" y="40978"/>
                    <a:pt x="34627" y="46724"/>
                    <a:pt x="42934" y="46724"/>
                  </a:cubicBezTo>
                  <a:cubicBezTo>
                    <a:pt x="44212" y="46724"/>
                    <a:pt x="44851" y="46724"/>
                    <a:pt x="46129" y="46724"/>
                  </a:cubicBezTo>
                  <a:cubicBezTo>
                    <a:pt x="56992" y="45447"/>
                    <a:pt x="64020" y="35233"/>
                    <a:pt x="62104" y="24380"/>
                  </a:cubicBezTo>
                  <a:close/>
                  <a:moveTo>
                    <a:pt x="44212" y="33956"/>
                  </a:moveTo>
                  <a:cubicBezTo>
                    <a:pt x="40378" y="34594"/>
                    <a:pt x="37183" y="32041"/>
                    <a:pt x="36544" y="28210"/>
                  </a:cubicBezTo>
                  <a:cubicBezTo>
                    <a:pt x="35905" y="24380"/>
                    <a:pt x="38461" y="21188"/>
                    <a:pt x="42295" y="20549"/>
                  </a:cubicBezTo>
                  <a:cubicBezTo>
                    <a:pt x="42934" y="20549"/>
                    <a:pt x="42934" y="20549"/>
                    <a:pt x="43573" y="20549"/>
                  </a:cubicBezTo>
                  <a:cubicBezTo>
                    <a:pt x="44851" y="20549"/>
                    <a:pt x="46129" y="21188"/>
                    <a:pt x="47407" y="21826"/>
                  </a:cubicBezTo>
                  <a:cubicBezTo>
                    <a:pt x="48685" y="23103"/>
                    <a:pt x="49962" y="24380"/>
                    <a:pt x="49962" y="26295"/>
                  </a:cubicBezTo>
                  <a:cubicBezTo>
                    <a:pt x="50602" y="30125"/>
                    <a:pt x="48046" y="33956"/>
                    <a:pt x="44212" y="33956"/>
                  </a:cubicBezTo>
                  <a:close/>
                </a:path>
              </a:pathLst>
            </a:custGeom>
            <a:grpFill/>
            <a:ln w="6390" cap="flat">
              <a:noFill/>
              <a:prstDash val="solid"/>
              <a:miter/>
            </a:ln>
          </p:spPr>
          <p:txBody>
            <a:bodyPr rtlCol="0" anchor="ctr"/>
            <a:lstStyle/>
            <a:p>
              <a:endParaRPr lang="en-US"/>
            </a:p>
          </p:txBody>
        </p:sp>
        <p:sp>
          <p:nvSpPr>
            <p:cNvPr id="14" name="Graphic 4">
              <a:extLst>
                <a:ext uri="{FF2B5EF4-FFF2-40B4-BE49-F238E27FC236}">
                  <a16:creationId xmlns:a16="http://schemas.microsoft.com/office/drawing/2014/main" id="{B212FCC9-0DE8-452D-B5EE-781201CEF76E}"/>
                </a:ext>
              </a:extLst>
            </p:cNvPr>
            <p:cNvSpPr/>
            <p:nvPr/>
          </p:nvSpPr>
          <p:spPr>
            <a:xfrm>
              <a:off x="3650915" y="3977285"/>
              <a:ext cx="62375" cy="56915"/>
            </a:xfrm>
            <a:custGeom>
              <a:avLst/>
              <a:gdLst>
                <a:gd name="connsiteX0" fmla="*/ 54610 w 62375"/>
                <a:gd name="connsiteY0" fmla="*/ 56916 h 56915"/>
                <a:gd name="connsiteX1" fmla="*/ 55248 w 62375"/>
                <a:gd name="connsiteY1" fmla="*/ 56916 h 56915"/>
                <a:gd name="connsiteX2" fmla="*/ 61638 w 62375"/>
                <a:gd name="connsiteY2" fmla="*/ 51170 h 56915"/>
                <a:gd name="connsiteX3" fmla="*/ 56526 w 62375"/>
                <a:gd name="connsiteY3" fmla="*/ 44148 h 56915"/>
                <a:gd name="connsiteX4" fmla="*/ 50775 w 62375"/>
                <a:gd name="connsiteY4" fmla="*/ 30103 h 56915"/>
                <a:gd name="connsiteX5" fmla="*/ 57165 w 62375"/>
                <a:gd name="connsiteY5" fmla="*/ 12867 h 56915"/>
                <a:gd name="connsiteX6" fmla="*/ 62277 w 62375"/>
                <a:gd name="connsiteY6" fmla="*/ 5206 h 56915"/>
                <a:gd name="connsiteX7" fmla="*/ 54610 w 62375"/>
                <a:gd name="connsiteY7" fmla="*/ 99 h 56915"/>
                <a:gd name="connsiteX8" fmla="*/ 38635 w 62375"/>
                <a:gd name="connsiteY8" fmla="*/ 23081 h 56915"/>
                <a:gd name="connsiteX9" fmla="*/ 22660 w 62375"/>
                <a:gd name="connsiteY9" fmla="*/ 8398 h 56915"/>
                <a:gd name="connsiteX10" fmla="*/ 7963 w 62375"/>
                <a:gd name="connsiteY10" fmla="*/ 11590 h 56915"/>
                <a:gd name="connsiteX11" fmla="*/ 295 w 62375"/>
                <a:gd name="connsiteY11" fmla="*/ 24358 h 56915"/>
                <a:gd name="connsiteX12" fmla="*/ 16270 w 62375"/>
                <a:gd name="connsiteY12" fmla="*/ 46702 h 56915"/>
                <a:gd name="connsiteX13" fmla="*/ 19465 w 62375"/>
                <a:gd name="connsiteY13" fmla="*/ 46702 h 56915"/>
                <a:gd name="connsiteX14" fmla="*/ 37995 w 62375"/>
                <a:gd name="connsiteY14" fmla="*/ 32657 h 56915"/>
                <a:gd name="connsiteX15" fmla="*/ 54610 w 62375"/>
                <a:gd name="connsiteY15" fmla="*/ 56916 h 56915"/>
                <a:gd name="connsiteX16" fmla="*/ 18187 w 62375"/>
                <a:gd name="connsiteY16" fmla="*/ 33934 h 56915"/>
                <a:gd name="connsiteX17" fmla="*/ 12436 w 62375"/>
                <a:gd name="connsiteY17" fmla="*/ 26273 h 56915"/>
                <a:gd name="connsiteX18" fmla="*/ 14992 w 62375"/>
                <a:gd name="connsiteY18" fmla="*/ 21804 h 56915"/>
                <a:gd name="connsiteX19" fmla="*/ 18826 w 62375"/>
                <a:gd name="connsiteY19" fmla="*/ 20527 h 56915"/>
                <a:gd name="connsiteX20" fmla="*/ 20104 w 62375"/>
                <a:gd name="connsiteY20" fmla="*/ 20527 h 56915"/>
                <a:gd name="connsiteX21" fmla="*/ 25855 w 62375"/>
                <a:gd name="connsiteY21" fmla="*/ 28188 h 56915"/>
                <a:gd name="connsiteX22" fmla="*/ 18187 w 62375"/>
                <a:gd name="connsiteY22" fmla="*/ 33934 h 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375" h="56915">
                  <a:moveTo>
                    <a:pt x="54610" y="56916"/>
                  </a:moveTo>
                  <a:cubicBezTo>
                    <a:pt x="54610" y="56916"/>
                    <a:pt x="55248" y="56916"/>
                    <a:pt x="55248" y="56916"/>
                  </a:cubicBezTo>
                  <a:cubicBezTo>
                    <a:pt x="58443" y="56916"/>
                    <a:pt x="60999" y="54362"/>
                    <a:pt x="61638" y="51170"/>
                  </a:cubicBezTo>
                  <a:cubicBezTo>
                    <a:pt x="62277" y="47978"/>
                    <a:pt x="59721" y="44148"/>
                    <a:pt x="56526" y="44148"/>
                  </a:cubicBezTo>
                  <a:cubicBezTo>
                    <a:pt x="53970" y="43510"/>
                    <a:pt x="50775" y="37764"/>
                    <a:pt x="50775" y="30103"/>
                  </a:cubicBezTo>
                  <a:cubicBezTo>
                    <a:pt x="50137" y="21166"/>
                    <a:pt x="53331" y="13505"/>
                    <a:pt x="57165" y="12867"/>
                  </a:cubicBezTo>
                  <a:cubicBezTo>
                    <a:pt x="60360" y="12228"/>
                    <a:pt x="62916" y="8398"/>
                    <a:pt x="62277" y="5206"/>
                  </a:cubicBezTo>
                  <a:cubicBezTo>
                    <a:pt x="61638" y="2014"/>
                    <a:pt x="57805" y="-540"/>
                    <a:pt x="54610" y="99"/>
                  </a:cubicBezTo>
                  <a:cubicBezTo>
                    <a:pt x="45025" y="2014"/>
                    <a:pt x="39912" y="12228"/>
                    <a:pt x="38635" y="23081"/>
                  </a:cubicBezTo>
                  <a:cubicBezTo>
                    <a:pt x="36717" y="16058"/>
                    <a:pt x="30967" y="9675"/>
                    <a:pt x="22660" y="8398"/>
                  </a:cubicBezTo>
                  <a:cubicBezTo>
                    <a:pt x="17548" y="7759"/>
                    <a:pt x="12436" y="9036"/>
                    <a:pt x="7963" y="11590"/>
                  </a:cubicBezTo>
                  <a:cubicBezTo>
                    <a:pt x="3490" y="14782"/>
                    <a:pt x="934" y="19250"/>
                    <a:pt x="295" y="24358"/>
                  </a:cubicBezTo>
                  <a:cubicBezTo>
                    <a:pt x="-1622" y="35210"/>
                    <a:pt x="6046" y="44786"/>
                    <a:pt x="16270" y="46702"/>
                  </a:cubicBezTo>
                  <a:cubicBezTo>
                    <a:pt x="17548" y="46702"/>
                    <a:pt x="18187" y="46702"/>
                    <a:pt x="19465" y="46702"/>
                  </a:cubicBezTo>
                  <a:cubicBezTo>
                    <a:pt x="28411" y="46702"/>
                    <a:pt x="36079" y="40956"/>
                    <a:pt x="37995" y="32657"/>
                  </a:cubicBezTo>
                  <a:cubicBezTo>
                    <a:pt x="39274" y="46063"/>
                    <a:pt x="45663" y="55639"/>
                    <a:pt x="54610" y="56916"/>
                  </a:cubicBezTo>
                  <a:close/>
                  <a:moveTo>
                    <a:pt x="18187" y="33934"/>
                  </a:moveTo>
                  <a:cubicBezTo>
                    <a:pt x="14353" y="33295"/>
                    <a:pt x="11797" y="30103"/>
                    <a:pt x="12436" y="26273"/>
                  </a:cubicBezTo>
                  <a:cubicBezTo>
                    <a:pt x="12436" y="24358"/>
                    <a:pt x="13714" y="23081"/>
                    <a:pt x="14992" y="21804"/>
                  </a:cubicBezTo>
                  <a:cubicBezTo>
                    <a:pt x="16270" y="21166"/>
                    <a:pt x="17548" y="20527"/>
                    <a:pt x="18826" y="20527"/>
                  </a:cubicBezTo>
                  <a:cubicBezTo>
                    <a:pt x="19465" y="20527"/>
                    <a:pt x="19465" y="20527"/>
                    <a:pt x="20104" y="20527"/>
                  </a:cubicBezTo>
                  <a:cubicBezTo>
                    <a:pt x="23938" y="21166"/>
                    <a:pt x="26494" y="24358"/>
                    <a:pt x="25855" y="28188"/>
                  </a:cubicBezTo>
                  <a:cubicBezTo>
                    <a:pt x="25216" y="32657"/>
                    <a:pt x="22021" y="34572"/>
                    <a:pt x="18187" y="33934"/>
                  </a:cubicBezTo>
                  <a:close/>
                </a:path>
              </a:pathLst>
            </a:custGeom>
            <a:grpFill/>
            <a:ln w="6390"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6310CD01-319B-4B5D-BDAE-E80B1B815EB2}"/>
                </a:ext>
              </a:extLst>
            </p:cNvPr>
            <p:cNvSpPr/>
            <p:nvPr/>
          </p:nvSpPr>
          <p:spPr>
            <a:xfrm>
              <a:off x="3685552" y="4042699"/>
              <a:ext cx="67732" cy="66193"/>
            </a:xfrm>
            <a:custGeom>
              <a:avLst/>
              <a:gdLst>
                <a:gd name="connsiteX0" fmla="*/ 57672 w 67732"/>
                <a:gd name="connsiteY0" fmla="*/ 32359 h 66193"/>
                <a:gd name="connsiteX1" fmla="*/ 43614 w 67732"/>
                <a:gd name="connsiteY1" fmla="*/ 26613 h 66193"/>
                <a:gd name="connsiteX2" fmla="*/ 35947 w 67732"/>
                <a:gd name="connsiteY2" fmla="*/ 10015 h 66193"/>
                <a:gd name="connsiteX3" fmla="*/ 34029 w 67732"/>
                <a:gd name="connsiteY3" fmla="*/ 1077 h 66193"/>
                <a:gd name="connsiteX4" fmla="*/ 25084 w 67732"/>
                <a:gd name="connsiteY4" fmla="*/ 2992 h 66193"/>
                <a:gd name="connsiteX5" fmla="*/ 29557 w 67732"/>
                <a:gd name="connsiteY5" fmla="*/ 30444 h 66193"/>
                <a:gd name="connsiteX6" fmla="*/ 7831 w 67732"/>
                <a:gd name="connsiteY6" fmla="*/ 31082 h 66193"/>
                <a:gd name="connsiteX7" fmla="*/ 163 w 67732"/>
                <a:gd name="connsiteY7" fmla="*/ 43850 h 66193"/>
                <a:gd name="connsiteX8" fmla="*/ 3358 w 67732"/>
                <a:gd name="connsiteY8" fmla="*/ 58533 h 66193"/>
                <a:gd name="connsiteX9" fmla="*/ 16138 w 67732"/>
                <a:gd name="connsiteY9" fmla="*/ 66194 h 66193"/>
                <a:gd name="connsiteX10" fmla="*/ 19333 w 67732"/>
                <a:gd name="connsiteY10" fmla="*/ 66194 h 66193"/>
                <a:gd name="connsiteX11" fmla="*/ 30834 w 67732"/>
                <a:gd name="connsiteY11" fmla="*/ 62364 h 66193"/>
                <a:gd name="connsiteX12" fmla="*/ 35947 w 67732"/>
                <a:gd name="connsiteY12" fmla="*/ 36828 h 66193"/>
                <a:gd name="connsiteX13" fmla="*/ 55755 w 67732"/>
                <a:gd name="connsiteY13" fmla="*/ 45127 h 66193"/>
                <a:gd name="connsiteX14" fmla="*/ 65340 w 67732"/>
                <a:gd name="connsiteY14" fmla="*/ 41935 h 66193"/>
                <a:gd name="connsiteX15" fmla="*/ 66618 w 67732"/>
                <a:gd name="connsiteY15" fmla="*/ 32997 h 66193"/>
                <a:gd name="connsiteX16" fmla="*/ 57672 w 67732"/>
                <a:gd name="connsiteY16" fmla="*/ 32359 h 66193"/>
                <a:gd name="connsiteX17" fmla="*/ 23167 w 67732"/>
                <a:gd name="connsiteY17" fmla="*/ 52149 h 66193"/>
                <a:gd name="connsiteX18" fmla="*/ 18055 w 67732"/>
                <a:gd name="connsiteY18" fmla="*/ 53426 h 66193"/>
                <a:gd name="connsiteX19" fmla="*/ 13582 w 67732"/>
                <a:gd name="connsiteY19" fmla="*/ 50872 h 66193"/>
                <a:gd name="connsiteX20" fmla="*/ 12304 w 67732"/>
                <a:gd name="connsiteY20" fmla="*/ 45765 h 66193"/>
                <a:gd name="connsiteX21" fmla="*/ 14860 w 67732"/>
                <a:gd name="connsiteY21" fmla="*/ 41296 h 66193"/>
                <a:gd name="connsiteX22" fmla="*/ 18694 w 67732"/>
                <a:gd name="connsiteY22" fmla="*/ 40020 h 66193"/>
                <a:gd name="connsiteX23" fmla="*/ 23806 w 67732"/>
                <a:gd name="connsiteY23" fmla="*/ 42573 h 66193"/>
                <a:gd name="connsiteX24" fmla="*/ 23167 w 67732"/>
                <a:gd name="connsiteY24" fmla="*/ 52149 h 6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732" h="66193">
                  <a:moveTo>
                    <a:pt x="57672" y="32359"/>
                  </a:moveTo>
                  <a:cubicBezTo>
                    <a:pt x="55755" y="33636"/>
                    <a:pt x="49365" y="31720"/>
                    <a:pt x="43614" y="26613"/>
                  </a:cubicBezTo>
                  <a:cubicBezTo>
                    <a:pt x="37224" y="20868"/>
                    <a:pt x="34029" y="13207"/>
                    <a:pt x="35947" y="10015"/>
                  </a:cubicBezTo>
                  <a:cubicBezTo>
                    <a:pt x="37864" y="6823"/>
                    <a:pt x="37224" y="2992"/>
                    <a:pt x="34029" y="1077"/>
                  </a:cubicBezTo>
                  <a:cubicBezTo>
                    <a:pt x="30834" y="-838"/>
                    <a:pt x="27001" y="-200"/>
                    <a:pt x="25084" y="2992"/>
                  </a:cubicBezTo>
                  <a:cubicBezTo>
                    <a:pt x="19972" y="11292"/>
                    <a:pt x="23167" y="22144"/>
                    <a:pt x="29557" y="30444"/>
                  </a:cubicBezTo>
                  <a:cubicBezTo>
                    <a:pt x="23167" y="26613"/>
                    <a:pt x="14860" y="26613"/>
                    <a:pt x="7831" y="31082"/>
                  </a:cubicBezTo>
                  <a:cubicBezTo>
                    <a:pt x="3358" y="34274"/>
                    <a:pt x="802" y="38743"/>
                    <a:pt x="163" y="43850"/>
                  </a:cubicBezTo>
                  <a:cubicBezTo>
                    <a:pt x="-476" y="48957"/>
                    <a:pt x="802" y="54064"/>
                    <a:pt x="3358" y="58533"/>
                  </a:cubicBezTo>
                  <a:cubicBezTo>
                    <a:pt x="6553" y="63002"/>
                    <a:pt x="11026" y="65556"/>
                    <a:pt x="16138" y="66194"/>
                  </a:cubicBezTo>
                  <a:cubicBezTo>
                    <a:pt x="17416" y="66194"/>
                    <a:pt x="18055" y="66194"/>
                    <a:pt x="19333" y="66194"/>
                  </a:cubicBezTo>
                  <a:cubicBezTo>
                    <a:pt x="23167" y="66194"/>
                    <a:pt x="27001" y="64917"/>
                    <a:pt x="30834" y="62364"/>
                  </a:cubicBezTo>
                  <a:cubicBezTo>
                    <a:pt x="39142" y="56618"/>
                    <a:pt x="41059" y="45127"/>
                    <a:pt x="35947" y="36828"/>
                  </a:cubicBezTo>
                  <a:cubicBezTo>
                    <a:pt x="42337" y="42573"/>
                    <a:pt x="49365" y="45127"/>
                    <a:pt x="55755" y="45127"/>
                  </a:cubicBezTo>
                  <a:cubicBezTo>
                    <a:pt x="59589" y="45127"/>
                    <a:pt x="62784" y="43850"/>
                    <a:pt x="65340" y="41935"/>
                  </a:cubicBezTo>
                  <a:cubicBezTo>
                    <a:pt x="67896" y="40020"/>
                    <a:pt x="68535" y="35551"/>
                    <a:pt x="66618" y="32997"/>
                  </a:cubicBezTo>
                  <a:cubicBezTo>
                    <a:pt x="64062" y="30444"/>
                    <a:pt x="60228" y="29805"/>
                    <a:pt x="57672" y="32359"/>
                  </a:cubicBezTo>
                  <a:close/>
                  <a:moveTo>
                    <a:pt x="23167" y="52149"/>
                  </a:moveTo>
                  <a:cubicBezTo>
                    <a:pt x="21889" y="53426"/>
                    <a:pt x="19972" y="53426"/>
                    <a:pt x="18055" y="53426"/>
                  </a:cubicBezTo>
                  <a:cubicBezTo>
                    <a:pt x="16138" y="53426"/>
                    <a:pt x="14860" y="52149"/>
                    <a:pt x="13582" y="50872"/>
                  </a:cubicBezTo>
                  <a:cubicBezTo>
                    <a:pt x="12304" y="49596"/>
                    <a:pt x="12304" y="47680"/>
                    <a:pt x="12304" y="45765"/>
                  </a:cubicBezTo>
                  <a:cubicBezTo>
                    <a:pt x="12304" y="43850"/>
                    <a:pt x="13582" y="42573"/>
                    <a:pt x="14860" y="41296"/>
                  </a:cubicBezTo>
                  <a:cubicBezTo>
                    <a:pt x="16138" y="40658"/>
                    <a:pt x="17416" y="40020"/>
                    <a:pt x="18694" y="40020"/>
                  </a:cubicBezTo>
                  <a:cubicBezTo>
                    <a:pt x="20611" y="40020"/>
                    <a:pt x="22528" y="40658"/>
                    <a:pt x="23806" y="42573"/>
                  </a:cubicBezTo>
                  <a:cubicBezTo>
                    <a:pt x="27001" y="45765"/>
                    <a:pt x="26362" y="49596"/>
                    <a:pt x="23167" y="52149"/>
                  </a:cubicBezTo>
                  <a:close/>
                </a:path>
              </a:pathLst>
            </a:custGeom>
            <a:grpFill/>
            <a:ln w="6390"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521115D4-D9D3-4E2B-A531-FA0A666051D7}"/>
                </a:ext>
              </a:extLst>
            </p:cNvPr>
            <p:cNvSpPr/>
            <p:nvPr/>
          </p:nvSpPr>
          <p:spPr>
            <a:xfrm>
              <a:off x="3825179" y="4042699"/>
              <a:ext cx="68059" cy="66193"/>
            </a:xfrm>
            <a:custGeom>
              <a:avLst/>
              <a:gdLst>
                <a:gd name="connsiteX0" fmla="*/ 59902 w 68059"/>
                <a:gd name="connsiteY0" fmla="*/ 31082 h 66193"/>
                <a:gd name="connsiteX1" fmla="*/ 38176 w 68059"/>
                <a:gd name="connsiteY1" fmla="*/ 30444 h 66193"/>
                <a:gd name="connsiteX2" fmla="*/ 42649 w 68059"/>
                <a:gd name="connsiteY2" fmla="*/ 2992 h 66193"/>
                <a:gd name="connsiteX3" fmla="*/ 33704 w 68059"/>
                <a:gd name="connsiteY3" fmla="*/ 1077 h 66193"/>
                <a:gd name="connsiteX4" fmla="*/ 31786 w 68059"/>
                <a:gd name="connsiteY4" fmla="*/ 10015 h 66193"/>
                <a:gd name="connsiteX5" fmla="*/ 24119 w 68059"/>
                <a:gd name="connsiteY5" fmla="*/ 26613 h 66193"/>
                <a:gd name="connsiteX6" fmla="*/ 10061 w 68059"/>
                <a:gd name="connsiteY6" fmla="*/ 32359 h 66193"/>
                <a:gd name="connsiteX7" fmla="*/ 1115 w 68059"/>
                <a:gd name="connsiteY7" fmla="*/ 33636 h 66193"/>
                <a:gd name="connsiteX8" fmla="*/ 2393 w 68059"/>
                <a:gd name="connsiteY8" fmla="*/ 42573 h 66193"/>
                <a:gd name="connsiteX9" fmla="*/ 11978 w 68059"/>
                <a:gd name="connsiteY9" fmla="*/ 45765 h 66193"/>
                <a:gd name="connsiteX10" fmla="*/ 31786 w 68059"/>
                <a:gd name="connsiteY10" fmla="*/ 36828 h 66193"/>
                <a:gd name="connsiteX11" fmla="*/ 36898 w 68059"/>
                <a:gd name="connsiteY11" fmla="*/ 62364 h 66193"/>
                <a:gd name="connsiteX12" fmla="*/ 48400 w 68059"/>
                <a:gd name="connsiteY12" fmla="*/ 66194 h 66193"/>
                <a:gd name="connsiteX13" fmla="*/ 51595 w 68059"/>
                <a:gd name="connsiteY13" fmla="*/ 66194 h 66193"/>
                <a:gd name="connsiteX14" fmla="*/ 64375 w 68059"/>
                <a:gd name="connsiteY14" fmla="*/ 58533 h 66193"/>
                <a:gd name="connsiteX15" fmla="*/ 67570 w 68059"/>
                <a:gd name="connsiteY15" fmla="*/ 43850 h 66193"/>
                <a:gd name="connsiteX16" fmla="*/ 59902 w 68059"/>
                <a:gd name="connsiteY16" fmla="*/ 31082 h 66193"/>
                <a:gd name="connsiteX17" fmla="*/ 54151 w 68059"/>
                <a:gd name="connsiteY17" fmla="*/ 50234 h 66193"/>
                <a:gd name="connsiteX18" fmla="*/ 49678 w 68059"/>
                <a:gd name="connsiteY18" fmla="*/ 52788 h 66193"/>
                <a:gd name="connsiteX19" fmla="*/ 44566 w 68059"/>
                <a:gd name="connsiteY19" fmla="*/ 51511 h 66193"/>
                <a:gd name="connsiteX20" fmla="*/ 43288 w 68059"/>
                <a:gd name="connsiteY20" fmla="*/ 41935 h 66193"/>
                <a:gd name="connsiteX21" fmla="*/ 52873 w 68059"/>
                <a:gd name="connsiteY21" fmla="*/ 40658 h 66193"/>
                <a:gd name="connsiteX22" fmla="*/ 55429 w 68059"/>
                <a:gd name="connsiteY22" fmla="*/ 45127 h 66193"/>
                <a:gd name="connsiteX23" fmla="*/ 54151 w 68059"/>
                <a:gd name="connsiteY23" fmla="*/ 50234 h 6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059" h="66193">
                  <a:moveTo>
                    <a:pt x="59902" y="31082"/>
                  </a:moveTo>
                  <a:cubicBezTo>
                    <a:pt x="53512" y="26613"/>
                    <a:pt x="45205" y="26613"/>
                    <a:pt x="38176" y="30444"/>
                  </a:cubicBezTo>
                  <a:cubicBezTo>
                    <a:pt x="44566" y="22144"/>
                    <a:pt x="48400" y="11292"/>
                    <a:pt x="42649" y="2992"/>
                  </a:cubicBezTo>
                  <a:cubicBezTo>
                    <a:pt x="40732" y="-200"/>
                    <a:pt x="36898" y="-838"/>
                    <a:pt x="33704" y="1077"/>
                  </a:cubicBezTo>
                  <a:cubicBezTo>
                    <a:pt x="30509" y="2992"/>
                    <a:pt x="29869" y="6823"/>
                    <a:pt x="31786" y="10015"/>
                  </a:cubicBezTo>
                  <a:cubicBezTo>
                    <a:pt x="33704" y="13207"/>
                    <a:pt x="30509" y="20868"/>
                    <a:pt x="24119" y="26613"/>
                  </a:cubicBezTo>
                  <a:cubicBezTo>
                    <a:pt x="18368" y="32359"/>
                    <a:pt x="11978" y="34274"/>
                    <a:pt x="10061" y="32359"/>
                  </a:cubicBezTo>
                  <a:cubicBezTo>
                    <a:pt x="7505" y="30444"/>
                    <a:pt x="3032" y="31082"/>
                    <a:pt x="1115" y="33636"/>
                  </a:cubicBezTo>
                  <a:cubicBezTo>
                    <a:pt x="-802" y="36189"/>
                    <a:pt x="-163" y="40658"/>
                    <a:pt x="2393" y="42573"/>
                  </a:cubicBezTo>
                  <a:cubicBezTo>
                    <a:pt x="4949" y="44488"/>
                    <a:pt x="8144" y="45765"/>
                    <a:pt x="11978" y="45765"/>
                  </a:cubicBezTo>
                  <a:cubicBezTo>
                    <a:pt x="18368" y="45765"/>
                    <a:pt x="24757" y="42573"/>
                    <a:pt x="31786" y="36828"/>
                  </a:cubicBezTo>
                  <a:cubicBezTo>
                    <a:pt x="26674" y="45127"/>
                    <a:pt x="29230" y="56618"/>
                    <a:pt x="36898" y="62364"/>
                  </a:cubicBezTo>
                  <a:cubicBezTo>
                    <a:pt x="40093" y="64917"/>
                    <a:pt x="43927" y="66194"/>
                    <a:pt x="48400" y="66194"/>
                  </a:cubicBezTo>
                  <a:cubicBezTo>
                    <a:pt x="49678" y="66194"/>
                    <a:pt x="50317" y="66194"/>
                    <a:pt x="51595" y="66194"/>
                  </a:cubicBezTo>
                  <a:cubicBezTo>
                    <a:pt x="56707" y="65556"/>
                    <a:pt x="61180" y="62364"/>
                    <a:pt x="64375" y="58533"/>
                  </a:cubicBezTo>
                  <a:cubicBezTo>
                    <a:pt x="67570" y="54064"/>
                    <a:pt x="68848" y="48957"/>
                    <a:pt x="67570" y="43850"/>
                  </a:cubicBezTo>
                  <a:cubicBezTo>
                    <a:pt x="66931" y="38743"/>
                    <a:pt x="64375" y="33636"/>
                    <a:pt x="59902" y="31082"/>
                  </a:cubicBezTo>
                  <a:close/>
                  <a:moveTo>
                    <a:pt x="54151" y="50234"/>
                  </a:moveTo>
                  <a:cubicBezTo>
                    <a:pt x="52873" y="51511"/>
                    <a:pt x="51595" y="52788"/>
                    <a:pt x="49678" y="52788"/>
                  </a:cubicBezTo>
                  <a:cubicBezTo>
                    <a:pt x="47761" y="52788"/>
                    <a:pt x="46483" y="52788"/>
                    <a:pt x="44566" y="51511"/>
                  </a:cubicBezTo>
                  <a:cubicBezTo>
                    <a:pt x="41371" y="49596"/>
                    <a:pt x="40732" y="45127"/>
                    <a:pt x="43288" y="41935"/>
                  </a:cubicBezTo>
                  <a:cubicBezTo>
                    <a:pt x="45205" y="38743"/>
                    <a:pt x="49678" y="38104"/>
                    <a:pt x="52873" y="40658"/>
                  </a:cubicBezTo>
                  <a:cubicBezTo>
                    <a:pt x="54151" y="41935"/>
                    <a:pt x="55429" y="43212"/>
                    <a:pt x="55429" y="45127"/>
                  </a:cubicBezTo>
                  <a:cubicBezTo>
                    <a:pt x="55429" y="47042"/>
                    <a:pt x="55429" y="48957"/>
                    <a:pt x="54151" y="50234"/>
                  </a:cubicBezTo>
                  <a:close/>
                </a:path>
              </a:pathLst>
            </a:custGeom>
            <a:grpFill/>
            <a:ln w="6390" cap="flat">
              <a:noFill/>
              <a:prstDash val="solid"/>
              <a:miter/>
            </a:ln>
          </p:spPr>
          <p:txBody>
            <a:bodyPr rtlCol="0" anchor="ctr"/>
            <a:lstStyle/>
            <a:p>
              <a:endParaRPr lang="en-US"/>
            </a:p>
          </p:txBody>
        </p:sp>
        <p:sp>
          <p:nvSpPr>
            <p:cNvPr id="17" name="Graphic 4">
              <a:extLst>
                <a:ext uri="{FF2B5EF4-FFF2-40B4-BE49-F238E27FC236}">
                  <a16:creationId xmlns:a16="http://schemas.microsoft.com/office/drawing/2014/main" id="{5A41E6C7-03E1-40CF-BE0A-F03463DE4B25}"/>
                </a:ext>
              </a:extLst>
            </p:cNvPr>
            <p:cNvSpPr/>
            <p:nvPr/>
          </p:nvSpPr>
          <p:spPr>
            <a:xfrm>
              <a:off x="3684587" y="3902762"/>
              <a:ext cx="67420" cy="66322"/>
            </a:xfrm>
            <a:custGeom>
              <a:avLst/>
              <a:gdLst>
                <a:gd name="connsiteX0" fmla="*/ 8797 w 67420"/>
                <a:gd name="connsiteY0" fmla="*/ 35041 h 66322"/>
                <a:gd name="connsiteX1" fmla="*/ 20298 w 67420"/>
                <a:gd name="connsiteY1" fmla="*/ 38871 h 66322"/>
                <a:gd name="connsiteX2" fmla="*/ 30523 w 67420"/>
                <a:gd name="connsiteY2" fmla="*/ 35679 h 66322"/>
                <a:gd name="connsiteX3" fmla="*/ 25410 w 67420"/>
                <a:gd name="connsiteY3" fmla="*/ 63130 h 66322"/>
                <a:gd name="connsiteX4" fmla="*/ 30523 w 67420"/>
                <a:gd name="connsiteY4" fmla="*/ 66322 h 66322"/>
                <a:gd name="connsiteX5" fmla="*/ 33718 w 67420"/>
                <a:gd name="connsiteY5" fmla="*/ 65046 h 66322"/>
                <a:gd name="connsiteX6" fmla="*/ 35634 w 67420"/>
                <a:gd name="connsiteY6" fmla="*/ 56108 h 66322"/>
                <a:gd name="connsiteX7" fmla="*/ 43302 w 67420"/>
                <a:gd name="connsiteY7" fmla="*/ 39510 h 66322"/>
                <a:gd name="connsiteX8" fmla="*/ 57360 w 67420"/>
                <a:gd name="connsiteY8" fmla="*/ 33764 h 66322"/>
                <a:gd name="connsiteX9" fmla="*/ 66306 w 67420"/>
                <a:gd name="connsiteY9" fmla="*/ 32487 h 66322"/>
                <a:gd name="connsiteX10" fmla="*/ 65028 w 67420"/>
                <a:gd name="connsiteY10" fmla="*/ 23550 h 66322"/>
                <a:gd name="connsiteX11" fmla="*/ 35634 w 67420"/>
                <a:gd name="connsiteY11" fmla="*/ 29295 h 66322"/>
                <a:gd name="connsiteX12" fmla="*/ 38190 w 67420"/>
                <a:gd name="connsiteY12" fmla="*/ 16527 h 66322"/>
                <a:gd name="connsiteX13" fmla="*/ 30523 w 67420"/>
                <a:gd name="connsiteY13" fmla="*/ 3759 h 66322"/>
                <a:gd name="connsiteX14" fmla="*/ 3685 w 67420"/>
                <a:gd name="connsiteY14" fmla="*/ 8228 h 66322"/>
                <a:gd name="connsiteX15" fmla="*/ 490 w 67420"/>
                <a:gd name="connsiteY15" fmla="*/ 22911 h 66322"/>
                <a:gd name="connsiteX16" fmla="*/ 8797 w 67420"/>
                <a:gd name="connsiteY16" fmla="*/ 35041 h 66322"/>
                <a:gd name="connsiteX17" fmla="*/ 15187 w 67420"/>
                <a:gd name="connsiteY17" fmla="*/ 15250 h 66322"/>
                <a:gd name="connsiteX18" fmla="*/ 20298 w 67420"/>
                <a:gd name="connsiteY18" fmla="*/ 12697 h 66322"/>
                <a:gd name="connsiteX19" fmla="*/ 24133 w 67420"/>
                <a:gd name="connsiteY19" fmla="*/ 13974 h 66322"/>
                <a:gd name="connsiteX20" fmla="*/ 26688 w 67420"/>
                <a:gd name="connsiteY20" fmla="*/ 18442 h 66322"/>
                <a:gd name="connsiteX21" fmla="*/ 25410 w 67420"/>
                <a:gd name="connsiteY21" fmla="*/ 23550 h 66322"/>
                <a:gd name="connsiteX22" fmla="*/ 15825 w 67420"/>
                <a:gd name="connsiteY22" fmla="*/ 24826 h 66322"/>
                <a:gd name="connsiteX23" fmla="*/ 13270 w 67420"/>
                <a:gd name="connsiteY23" fmla="*/ 20358 h 66322"/>
                <a:gd name="connsiteX24" fmla="*/ 15187 w 67420"/>
                <a:gd name="connsiteY24" fmla="*/ 15250 h 6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420" h="66322">
                  <a:moveTo>
                    <a:pt x="8797" y="35041"/>
                  </a:moveTo>
                  <a:cubicBezTo>
                    <a:pt x="11992" y="37594"/>
                    <a:pt x="16465" y="38871"/>
                    <a:pt x="20298" y="38871"/>
                  </a:cubicBezTo>
                  <a:cubicBezTo>
                    <a:pt x="24133" y="38871"/>
                    <a:pt x="27328" y="37594"/>
                    <a:pt x="30523" y="35679"/>
                  </a:cubicBezTo>
                  <a:cubicBezTo>
                    <a:pt x="23493" y="43978"/>
                    <a:pt x="20298" y="54831"/>
                    <a:pt x="25410" y="63130"/>
                  </a:cubicBezTo>
                  <a:cubicBezTo>
                    <a:pt x="26688" y="65046"/>
                    <a:pt x="28605" y="66322"/>
                    <a:pt x="30523" y="66322"/>
                  </a:cubicBezTo>
                  <a:cubicBezTo>
                    <a:pt x="31800" y="66322"/>
                    <a:pt x="33078" y="66322"/>
                    <a:pt x="33718" y="65046"/>
                  </a:cubicBezTo>
                  <a:cubicBezTo>
                    <a:pt x="36912" y="63130"/>
                    <a:pt x="37551" y="59300"/>
                    <a:pt x="35634" y="56108"/>
                  </a:cubicBezTo>
                  <a:cubicBezTo>
                    <a:pt x="33718" y="52916"/>
                    <a:pt x="36912" y="45255"/>
                    <a:pt x="43302" y="39510"/>
                  </a:cubicBezTo>
                  <a:cubicBezTo>
                    <a:pt x="49053" y="33764"/>
                    <a:pt x="55443" y="31849"/>
                    <a:pt x="57360" y="33764"/>
                  </a:cubicBezTo>
                  <a:cubicBezTo>
                    <a:pt x="59916" y="35679"/>
                    <a:pt x="64389" y="35041"/>
                    <a:pt x="66306" y="32487"/>
                  </a:cubicBezTo>
                  <a:cubicBezTo>
                    <a:pt x="68223" y="29934"/>
                    <a:pt x="67584" y="25465"/>
                    <a:pt x="65028" y="23550"/>
                  </a:cubicBezTo>
                  <a:cubicBezTo>
                    <a:pt x="57360" y="17804"/>
                    <a:pt x="46497" y="20358"/>
                    <a:pt x="35634" y="29295"/>
                  </a:cubicBezTo>
                  <a:cubicBezTo>
                    <a:pt x="37551" y="25465"/>
                    <a:pt x="38829" y="20996"/>
                    <a:pt x="38190" y="16527"/>
                  </a:cubicBezTo>
                  <a:cubicBezTo>
                    <a:pt x="37551" y="11420"/>
                    <a:pt x="34356" y="6951"/>
                    <a:pt x="30523" y="3759"/>
                  </a:cubicBezTo>
                  <a:cubicBezTo>
                    <a:pt x="21576" y="-2625"/>
                    <a:pt x="9435" y="-710"/>
                    <a:pt x="3685" y="8228"/>
                  </a:cubicBezTo>
                  <a:cubicBezTo>
                    <a:pt x="490" y="12697"/>
                    <a:pt x="-788" y="17804"/>
                    <a:pt x="490" y="22911"/>
                  </a:cubicBezTo>
                  <a:cubicBezTo>
                    <a:pt x="1768" y="28018"/>
                    <a:pt x="4963" y="31849"/>
                    <a:pt x="8797" y="35041"/>
                  </a:cubicBezTo>
                  <a:close/>
                  <a:moveTo>
                    <a:pt x="15187" y="15250"/>
                  </a:moveTo>
                  <a:cubicBezTo>
                    <a:pt x="16465" y="13335"/>
                    <a:pt x="18382" y="12697"/>
                    <a:pt x="20298" y="12697"/>
                  </a:cubicBezTo>
                  <a:cubicBezTo>
                    <a:pt x="21576" y="12697"/>
                    <a:pt x="22855" y="13335"/>
                    <a:pt x="24133" y="13974"/>
                  </a:cubicBezTo>
                  <a:cubicBezTo>
                    <a:pt x="25410" y="15250"/>
                    <a:pt x="26688" y="16527"/>
                    <a:pt x="26688" y="18442"/>
                  </a:cubicBezTo>
                  <a:cubicBezTo>
                    <a:pt x="26688" y="20358"/>
                    <a:pt x="26688" y="21634"/>
                    <a:pt x="25410" y="23550"/>
                  </a:cubicBezTo>
                  <a:cubicBezTo>
                    <a:pt x="23493" y="26742"/>
                    <a:pt x="19020" y="27380"/>
                    <a:pt x="15825" y="24826"/>
                  </a:cubicBezTo>
                  <a:cubicBezTo>
                    <a:pt x="14548" y="23550"/>
                    <a:pt x="13270" y="22273"/>
                    <a:pt x="13270" y="20358"/>
                  </a:cubicBezTo>
                  <a:cubicBezTo>
                    <a:pt x="13270" y="18442"/>
                    <a:pt x="13908" y="16527"/>
                    <a:pt x="15187" y="15250"/>
                  </a:cubicBezTo>
                  <a:close/>
                </a:path>
              </a:pathLst>
            </a:custGeom>
            <a:grpFill/>
            <a:ln w="6390" cap="flat">
              <a:noFill/>
              <a:prstDash val="solid"/>
              <a:miter/>
            </a:ln>
          </p:spPr>
          <p:txBody>
            <a:bodyPr rtlCol="0" anchor="ctr"/>
            <a:lstStyle/>
            <a:p>
              <a:endParaRPr lang="en-US"/>
            </a:p>
          </p:txBody>
        </p:sp>
        <p:sp>
          <p:nvSpPr>
            <p:cNvPr id="18" name="Graphic 4">
              <a:extLst>
                <a:ext uri="{FF2B5EF4-FFF2-40B4-BE49-F238E27FC236}">
                  <a16:creationId xmlns:a16="http://schemas.microsoft.com/office/drawing/2014/main" id="{FEFF2C1A-AD89-40BC-B06E-57A03845C1F1}"/>
                </a:ext>
              </a:extLst>
            </p:cNvPr>
            <p:cNvSpPr/>
            <p:nvPr/>
          </p:nvSpPr>
          <p:spPr>
            <a:xfrm>
              <a:off x="3825179" y="3902123"/>
              <a:ext cx="67093" cy="66960"/>
            </a:xfrm>
            <a:custGeom>
              <a:avLst/>
              <a:gdLst>
                <a:gd name="connsiteX0" fmla="*/ 10700 w 67093"/>
                <a:gd name="connsiteY0" fmla="*/ 34402 h 66960"/>
                <a:gd name="connsiteX1" fmla="*/ 24757 w 67093"/>
                <a:gd name="connsiteY1" fmla="*/ 40148 h 66960"/>
                <a:gd name="connsiteX2" fmla="*/ 32425 w 67093"/>
                <a:gd name="connsiteY2" fmla="*/ 56746 h 66960"/>
                <a:gd name="connsiteX3" fmla="*/ 34342 w 67093"/>
                <a:gd name="connsiteY3" fmla="*/ 65684 h 66960"/>
                <a:gd name="connsiteX4" fmla="*/ 37537 w 67093"/>
                <a:gd name="connsiteY4" fmla="*/ 66960 h 66960"/>
                <a:gd name="connsiteX5" fmla="*/ 42649 w 67093"/>
                <a:gd name="connsiteY5" fmla="*/ 63768 h 66960"/>
                <a:gd name="connsiteX6" fmla="*/ 37537 w 67093"/>
                <a:gd name="connsiteY6" fmla="*/ 36317 h 66960"/>
                <a:gd name="connsiteX7" fmla="*/ 47761 w 67093"/>
                <a:gd name="connsiteY7" fmla="*/ 39509 h 66960"/>
                <a:gd name="connsiteX8" fmla="*/ 59263 w 67093"/>
                <a:gd name="connsiteY8" fmla="*/ 35679 h 66960"/>
                <a:gd name="connsiteX9" fmla="*/ 66931 w 67093"/>
                <a:gd name="connsiteY9" fmla="*/ 22911 h 66960"/>
                <a:gd name="connsiteX10" fmla="*/ 63736 w 67093"/>
                <a:gd name="connsiteY10" fmla="*/ 8228 h 66960"/>
                <a:gd name="connsiteX11" fmla="*/ 36898 w 67093"/>
                <a:gd name="connsiteY11" fmla="*/ 3759 h 66960"/>
                <a:gd name="connsiteX12" fmla="*/ 29230 w 67093"/>
                <a:gd name="connsiteY12" fmla="*/ 16527 h 66960"/>
                <a:gd name="connsiteX13" fmla="*/ 31786 w 67093"/>
                <a:gd name="connsiteY13" fmla="*/ 29295 h 66960"/>
                <a:gd name="connsiteX14" fmla="*/ 2393 w 67093"/>
                <a:gd name="connsiteY14" fmla="*/ 23549 h 66960"/>
                <a:gd name="connsiteX15" fmla="*/ 1115 w 67093"/>
                <a:gd name="connsiteY15" fmla="*/ 32487 h 66960"/>
                <a:gd name="connsiteX16" fmla="*/ 10700 w 67093"/>
                <a:gd name="connsiteY16" fmla="*/ 34402 h 66960"/>
                <a:gd name="connsiteX17" fmla="*/ 44566 w 67093"/>
                <a:gd name="connsiteY17" fmla="*/ 14612 h 66960"/>
                <a:gd name="connsiteX18" fmla="*/ 48400 w 67093"/>
                <a:gd name="connsiteY18" fmla="*/ 13335 h 66960"/>
                <a:gd name="connsiteX19" fmla="*/ 53512 w 67093"/>
                <a:gd name="connsiteY19" fmla="*/ 15888 h 66960"/>
                <a:gd name="connsiteX20" fmla="*/ 54790 w 67093"/>
                <a:gd name="connsiteY20" fmla="*/ 20996 h 66960"/>
                <a:gd name="connsiteX21" fmla="*/ 52234 w 67093"/>
                <a:gd name="connsiteY21" fmla="*/ 25464 h 66960"/>
                <a:gd name="connsiteX22" fmla="*/ 42649 w 67093"/>
                <a:gd name="connsiteY22" fmla="*/ 24188 h 66960"/>
                <a:gd name="connsiteX23" fmla="*/ 42649 w 67093"/>
                <a:gd name="connsiteY23" fmla="*/ 24188 h 66960"/>
                <a:gd name="connsiteX24" fmla="*/ 41371 w 67093"/>
                <a:gd name="connsiteY24" fmla="*/ 19080 h 66960"/>
                <a:gd name="connsiteX25" fmla="*/ 44566 w 67093"/>
                <a:gd name="connsiteY25" fmla="*/ 14612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093" h="66960">
                  <a:moveTo>
                    <a:pt x="10700" y="34402"/>
                  </a:moveTo>
                  <a:cubicBezTo>
                    <a:pt x="12616" y="33125"/>
                    <a:pt x="19006" y="35040"/>
                    <a:pt x="24757" y="40148"/>
                  </a:cubicBezTo>
                  <a:cubicBezTo>
                    <a:pt x="31147" y="45893"/>
                    <a:pt x="34342" y="53554"/>
                    <a:pt x="32425" y="56746"/>
                  </a:cubicBezTo>
                  <a:cubicBezTo>
                    <a:pt x="30509" y="59938"/>
                    <a:pt x="31147" y="63768"/>
                    <a:pt x="34342" y="65684"/>
                  </a:cubicBezTo>
                  <a:cubicBezTo>
                    <a:pt x="35620" y="66322"/>
                    <a:pt x="36898" y="66960"/>
                    <a:pt x="37537" y="66960"/>
                  </a:cubicBezTo>
                  <a:cubicBezTo>
                    <a:pt x="39454" y="66960"/>
                    <a:pt x="42010" y="65684"/>
                    <a:pt x="42649" y="63768"/>
                  </a:cubicBezTo>
                  <a:cubicBezTo>
                    <a:pt x="47761" y="55469"/>
                    <a:pt x="44566" y="44616"/>
                    <a:pt x="37537" y="36317"/>
                  </a:cubicBezTo>
                  <a:cubicBezTo>
                    <a:pt x="40732" y="38232"/>
                    <a:pt x="43927" y="39509"/>
                    <a:pt x="47761" y="39509"/>
                  </a:cubicBezTo>
                  <a:cubicBezTo>
                    <a:pt x="51595" y="39509"/>
                    <a:pt x="55429" y="38232"/>
                    <a:pt x="59263" y="35679"/>
                  </a:cubicBezTo>
                  <a:cubicBezTo>
                    <a:pt x="63736" y="32487"/>
                    <a:pt x="66292" y="28018"/>
                    <a:pt x="66931" y="22911"/>
                  </a:cubicBezTo>
                  <a:cubicBezTo>
                    <a:pt x="67570" y="17804"/>
                    <a:pt x="66292" y="12696"/>
                    <a:pt x="63736" y="8228"/>
                  </a:cubicBezTo>
                  <a:cubicBezTo>
                    <a:pt x="57346" y="-710"/>
                    <a:pt x="45205" y="-2625"/>
                    <a:pt x="36898" y="3759"/>
                  </a:cubicBezTo>
                  <a:cubicBezTo>
                    <a:pt x="32425" y="6951"/>
                    <a:pt x="29869" y="11420"/>
                    <a:pt x="29230" y="16527"/>
                  </a:cubicBezTo>
                  <a:cubicBezTo>
                    <a:pt x="28591" y="20996"/>
                    <a:pt x="29230" y="25464"/>
                    <a:pt x="31786" y="29295"/>
                  </a:cubicBezTo>
                  <a:cubicBezTo>
                    <a:pt x="21562" y="20357"/>
                    <a:pt x="10061" y="18442"/>
                    <a:pt x="2393" y="23549"/>
                  </a:cubicBezTo>
                  <a:cubicBezTo>
                    <a:pt x="-163" y="25464"/>
                    <a:pt x="-802" y="29933"/>
                    <a:pt x="1115" y="32487"/>
                  </a:cubicBezTo>
                  <a:cubicBezTo>
                    <a:pt x="3671" y="35679"/>
                    <a:pt x="7505" y="36317"/>
                    <a:pt x="10700" y="34402"/>
                  </a:cubicBezTo>
                  <a:close/>
                  <a:moveTo>
                    <a:pt x="44566" y="14612"/>
                  </a:moveTo>
                  <a:cubicBezTo>
                    <a:pt x="45844" y="13973"/>
                    <a:pt x="47122" y="13335"/>
                    <a:pt x="48400" y="13335"/>
                  </a:cubicBezTo>
                  <a:cubicBezTo>
                    <a:pt x="50317" y="13335"/>
                    <a:pt x="52234" y="13973"/>
                    <a:pt x="53512" y="15888"/>
                  </a:cubicBezTo>
                  <a:cubicBezTo>
                    <a:pt x="54790" y="17165"/>
                    <a:pt x="54790" y="19080"/>
                    <a:pt x="54790" y="20996"/>
                  </a:cubicBezTo>
                  <a:cubicBezTo>
                    <a:pt x="54790" y="22911"/>
                    <a:pt x="53512" y="24188"/>
                    <a:pt x="52234" y="25464"/>
                  </a:cubicBezTo>
                  <a:cubicBezTo>
                    <a:pt x="49039" y="27380"/>
                    <a:pt x="45205" y="26741"/>
                    <a:pt x="42649" y="24188"/>
                  </a:cubicBezTo>
                  <a:lnTo>
                    <a:pt x="42649" y="24188"/>
                  </a:lnTo>
                  <a:cubicBezTo>
                    <a:pt x="41371" y="22911"/>
                    <a:pt x="41371" y="20996"/>
                    <a:pt x="41371" y="19080"/>
                  </a:cubicBezTo>
                  <a:cubicBezTo>
                    <a:pt x="42649" y="17165"/>
                    <a:pt x="43288" y="15250"/>
                    <a:pt x="44566" y="14612"/>
                  </a:cubicBezTo>
                  <a:close/>
                </a:path>
              </a:pathLst>
            </a:custGeom>
            <a:grpFill/>
            <a:ln w="6390" cap="flat">
              <a:noFill/>
              <a:prstDash val="solid"/>
              <a:miter/>
            </a:ln>
          </p:spPr>
          <p:txBody>
            <a:bodyPr rtlCol="0" anchor="ctr"/>
            <a:lstStyle/>
            <a:p>
              <a:endParaRPr lang="en-US"/>
            </a:p>
          </p:txBody>
        </p:sp>
        <p:sp>
          <p:nvSpPr>
            <p:cNvPr id="19" name="Graphic 4">
              <a:extLst>
                <a:ext uri="{FF2B5EF4-FFF2-40B4-BE49-F238E27FC236}">
                  <a16:creationId xmlns:a16="http://schemas.microsoft.com/office/drawing/2014/main" id="{BD8E1244-95E0-457C-A0E8-44B3083FAC04}"/>
                </a:ext>
              </a:extLst>
            </p:cNvPr>
            <p:cNvSpPr/>
            <p:nvPr/>
          </p:nvSpPr>
          <p:spPr>
            <a:xfrm>
              <a:off x="3735557" y="3944825"/>
              <a:ext cx="102238" cy="121934"/>
            </a:xfrm>
            <a:custGeom>
              <a:avLst/>
              <a:gdLst>
                <a:gd name="connsiteX0" fmla="*/ 102239 w 102238"/>
                <a:gd name="connsiteY0" fmla="*/ 23621 h 121934"/>
                <a:gd name="connsiteX1" fmla="*/ 100322 w 102238"/>
                <a:gd name="connsiteY1" fmla="*/ 19152 h 121934"/>
                <a:gd name="connsiteX2" fmla="*/ 95849 w 102238"/>
                <a:gd name="connsiteY2" fmla="*/ 17237 h 121934"/>
                <a:gd name="connsiteX3" fmla="*/ 73484 w 102238"/>
                <a:gd name="connsiteY3" fmla="*/ 13407 h 121934"/>
                <a:gd name="connsiteX4" fmla="*/ 56232 w 102238"/>
                <a:gd name="connsiteY4" fmla="*/ 1915 h 121934"/>
                <a:gd name="connsiteX5" fmla="*/ 51759 w 102238"/>
                <a:gd name="connsiteY5" fmla="*/ 0 h 121934"/>
                <a:gd name="connsiteX6" fmla="*/ 47286 w 102238"/>
                <a:gd name="connsiteY6" fmla="*/ 1915 h 121934"/>
                <a:gd name="connsiteX7" fmla="*/ 28755 w 102238"/>
                <a:gd name="connsiteY7" fmla="*/ 14045 h 121934"/>
                <a:gd name="connsiteX8" fmla="*/ 7029 w 102238"/>
                <a:gd name="connsiteY8" fmla="*/ 16599 h 121934"/>
                <a:gd name="connsiteX9" fmla="*/ 1917 w 102238"/>
                <a:gd name="connsiteY9" fmla="*/ 18514 h 121934"/>
                <a:gd name="connsiteX10" fmla="*/ 0 w 102238"/>
                <a:gd name="connsiteY10" fmla="*/ 23621 h 121934"/>
                <a:gd name="connsiteX11" fmla="*/ 639 w 102238"/>
                <a:gd name="connsiteY11" fmla="*/ 56179 h 121934"/>
                <a:gd name="connsiteX12" fmla="*/ 20448 w 102238"/>
                <a:gd name="connsiteY12" fmla="*/ 101505 h 121934"/>
                <a:gd name="connsiteX13" fmla="*/ 21087 w 102238"/>
                <a:gd name="connsiteY13" fmla="*/ 102144 h 121934"/>
                <a:gd name="connsiteX14" fmla="*/ 49842 w 102238"/>
                <a:gd name="connsiteY14" fmla="*/ 121296 h 121934"/>
                <a:gd name="connsiteX15" fmla="*/ 52398 w 102238"/>
                <a:gd name="connsiteY15" fmla="*/ 121934 h 121934"/>
                <a:gd name="connsiteX16" fmla="*/ 54954 w 102238"/>
                <a:gd name="connsiteY16" fmla="*/ 121296 h 121934"/>
                <a:gd name="connsiteX17" fmla="*/ 81792 w 102238"/>
                <a:gd name="connsiteY17" fmla="*/ 102144 h 121934"/>
                <a:gd name="connsiteX18" fmla="*/ 85625 w 102238"/>
                <a:gd name="connsiteY18" fmla="*/ 97675 h 121934"/>
                <a:gd name="connsiteX19" fmla="*/ 101600 w 102238"/>
                <a:gd name="connsiteY19" fmla="*/ 54902 h 121934"/>
                <a:gd name="connsiteX20" fmla="*/ 101600 w 102238"/>
                <a:gd name="connsiteY20" fmla="*/ 23621 h 121934"/>
                <a:gd name="connsiteX21" fmla="*/ 89459 w 102238"/>
                <a:gd name="connsiteY21" fmla="*/ 56179 h 121934"/>
                <a:gd name="connsiteX22" fmla="*/ 76679 w 102238"/>
                <a:gd name="connsiteY22" fmla="*/ 90014 h 121934"/>
                <a:gd name="connsiteX23" fmla="*/ 73484 w 102238"/>
                <a:gd name="connsiteY23" fmla="*/ 93845 h 121934"/>
                <a:gd name="connsiteX24" fmla="*/ 52398 w 102238"/>
                <a:gd name="connsiteY24" fmla="*/ 109166 h 121934"/>
                <a:gd name="connsiteX25" fmla="*/ 29394 w 102238"/>
                <a:gd name="connsiteY25" fmla="*/ 93206 h 121934"/>
                <a:gd name="connsiteX26" fmla="*/ 28755 w 102238"/>
                <a:gd name="connsiteY26" fmla="*/ 92568 h 121934"/>
                <a:gd name="connsiteX27" fmla="*/ 13419 w 102238"/>
                <a:gd name="connsiteY27" fmla="*/ 56179 h 121934"/>
                <a:gd name="connsiteX28" fmla="*/ 12780 w 102238"/>
                <a:gd name="connsiteY28" fmla="*/ 30005 h 121934"/>
                <a:gd name="connsiteX29" fmla="*/ 33228 w 102238"/>
                <a:gd name="connsiteY29" fmla="*/ 26175 h 121934"/>
                <a:gd name="connsiteX30" fmla="*/ 51759 w 102238"/>
                <a:gd name="connsiteY30" fmla="*/ 14683 h 121934"/>
                <a:gd name="connsiteX31" fmla="*/ 68372 w 102238"/>
                <a:gd name="connsiteY31" fmla="*/ 24259 h 121934"/>
                <a:gd name="connsiteX32" fmla="*/ 89459 w 102238"/>
                <a:gd name="connsiteY32" fmla="*/ 28728 h 121934"/>
                <a:gd name="connsiteX33" fmla="*/ 89459 w 102238"/>
                <a:gd name="connsiteY33" fmla="*/ 56179 h 1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2238" h="121934">
                  <a:moveTo>
                    <a:pt x="102239" y="23621"/>
                  </a:moveTo>
                  <a:cubicBezTo>
                    <a:pt x="102239" y="21706"/>
                    <a:pt x="101600" y="20429"/>
                    <a:pt x="100322" y="19152"/>
                  </a:cubicBezTo>
                  <a:cubicBezTo>
                    <a:pt x="99044" y="17875"/>
                    <a:pt x="97127" y="17237"/>
                    <a:pt x="95849" y="17237"/>
                  </a:cubicBezTo>
                  <a:cubicBezTo>
                    <a:pt x="88181" y="17875"/>
                    <a:pt x="80513" y="16599"/>
                    <a:pt x="73484" y="13407"/>
                  </a:cubicBezTo>
                  <a:cubicBezTo>
                    <a:pt x="67094" y="10853"/>
                    <a:pt x="61344" y="7023"/>
                    <a:pt x="56232" y="1915"/>
                  </a:cubicBezTo>
                  <a:cubicBezTo>
                    <a:pt x="54954" y="639"/>
                    <a:pt x="53676" y="0"/>
                    <a:pt x="51759" y="0"/>
                  </a:cubicBezTo>
                  <a:cubicBezTo>
                    <a:pt x="49842" y="0"/>
                    <a:pt x="48564" y="639"/>
                    <a:pt x="47286" y="1915"/>
                  </a:cubicBezTo>
                  <a:cubicBezTo>
                    <a:pt x="43452" y="5746"/>
                    <a:pt x="37701" y="10853"/>
                    <a:pt x="28755" y="14045"/>
                  </a:cubicBezTo>
                  <a:cubicBezTo>
                    <a:pt x="19809" y="17237"/>
                    <a:pt x="12141" y="17237"/>
                    <a:pt x="7029" y="16599"/>
                  </a:cubicBezTo>
                  <a:cubicBezTo>
                    <a:pt x="5112" y="16599"/>
                    <a:pt x="3195" y="17237"/>
                    <a:pt x="1917" y="18514"/>
                  </a:cubicBezTo>
                  <a:cubicBezTo>
                    <a:pt x="639" y="19791"/>
                    <a:pt x="0" y="21706"/>
                    <a:pt x="0" y="23621"/>
                  </a:cubicBezTo>
                  <a:lnTo>
                    <a:pt x="639" y="56179"/>
                  </a:lnTo>
                  <a:cubicBezTo>
                    <a:pt x="639" y="73416"/>
                    <a:pt x="8307" y="90014"/>
                    <a:pt x="20448" y="101505"/>
                  </a:cubicBezTo>
                  <a:lnTo>
                    <a:pt x="21087" y="102144"/>
                  </a:lnTo>
                  <a:cubicBezTo>
                    <a:pt x="29394" y="109805"/>
                    <a:pt x="39618" y="116827"/>
                    <a:pt x="49842" y="121296"/>
                  </a:cubicBezTo>
                  <a:cubicBezTo>
                    <a:pt x="50481" y="121934"/>
                    <a:pt x="51759" y="121934"/>
                    <a:pt x="52398" y="121934"/>
                  </a:cubicBezTo>
                  <a:cubicBezTo>
                    <a:pt x="53676" y="121934"/>
                    <a:pt x="54314" y="121934"/>
                    <a:pt x="54954" y="121296"/>
                  </a:cubicBezTo>
                  <a:cubicBezTo>
                    <a:pt x="65177" y="116189"/>
                    <a:pt x="74124" y="109805"/>
                    <a:pt x="81792" y="102144"/>
                  </a:cubicBezTo>
                  <a:cubicBezTo>
                    <a:pt x="83069" y="100867"/>
                    <a:pt x="84347" y="99590"/>
                    <a:pt x="85625" y="97675"/>
                  </a:cubicBezTo>
                  <a:cubicBezTo>
                    <a:pt x="95849" y="86184"/>
                    <a:pt x="101600" y="70862"/>
                    <a:pt x="101600" y="54902"/>
                  </a:cubicBezTo>
                  <a:lnTo>
                    <a:pt x="101600" y="23621"/>
                  </a:lnTo>
                  <a:close/>
                  <a:moveTo>
                    <a:pt x="89459" y="56179"/>
                  </a:moveTo>
                  <a:cubicBezTo>
                    <a:pt x="89459" y="68947"/>
                    <a:pt x="84986" y="81077"/>
                    <a:pt x="76679" y="90014"/>
                  </a:cubicBezTo>
                  <a:cubicBezTo>
                    <a:pt x="75402" y="91291"/>
                    <a:pt x="74762" y="92568"/>
                    <a:pt x="73484" y="93845"/>
                  </a:cubicBezTo>
                  <a:cubicBezTo>
                    <a:pt x="67094" y="100229"/>
                    <a:pt x="60066" y="105336"/>
                    <a:pt x="52398" y="109166"/>
                  </a:cubicBezTo>
                  <a:cubicBezTo>
                    <a:pt x="44091" y="105336"/>
                    <a:pt x="36423" y="99590"/>
                    <a:pt x="29394" y="93206"/>
                  </a:cubicBezTo>
                  <a:lnTo>
                    <a:pt x="28755" y="92568"/>
                  </a:lnTo>
                  <a:cubicBezTo>
                    <a:pt x="19170" y="83630"/>
                    <a:pt x="13419" y="70224"/>
                    <a:pt x="13419" y="56179"/>
                  </a:cubicBezTo>
                  <a:lnTo>
                    <a:pt x="12780" y="30005"/>
                  </a:lnTo>
                  <a:cubicBezTo>
                    <a:pt x="19809" y="30005"/>
                    <a:pt x="26838" y="28728"/>
                    <a:pt x="33228" y="26175"/>
                  </a:cubicBezTo>
                  <a:cubicBezTo>
                    <a:pt x="40257" y="23621"/>
                    <a:pt x="46647" y="19791"/>
                    <a:pt x="51759" y="14683"/>
                  </a:cubicBezTo>
                  <a:cubicBezTo>
                    <a:pt x="56871" y="18514"/>
                    <a:pt x="62622" y="22344"/>
                    <a:pt x="68372" y="24259"/>
                  </a:cubicBezTo>
                  <a:cubicBezTo>
                    <a:pt x="74762" y="26813"/>
                    <a:pt x="81792" y="28728"/>
                    <a:pt x="89459" y="28728"/>
                  </a:cubicBezTo>
                  <a:lnTo>
                    <a:pt x="89459" y="56179"/>
                  </a:lnTo>
                  <a:close/>
                </a:path>
              </a:pathLst>
            </a:custGeom>
            <a:grpFill/>
            <a:ln w="6390" cap="flat">
              <a:noFill/>
              <a:prstDash val="solid"/>
              <a:miter/>
            </a:ln>
          </p:spPr>
          <p:txBody>
            <a:bodyPr rtlCol="0" anchor="ctr"/>
            <a:lstStyle/>
            <a:p>
              <a:endParaRPr lang="en-US"/>
            </a:p>
          </p:txBody>
        </p:sp>
        <p:sp>
          <p:nvSpPr>
            <p:cNvPr id="20" name="Graphic 4">
              <a:extLst>
                <a:ext uri="{FF2B5EF4-FFF2-40B4-BE49-F238E27FC236}">
                  <a16:creationId xmlns:a16="http://schemas.microsoft.com/office/drawing/2014/main" id="{5920022F-8E1F-42E2-A2AB-9446B7A2DFE4}"/>
                </a:ext>
              </a:extLst>
            </p:cNvPr>
            <p:cNvSpPr/>
            <p:nvPr/>
          </p:nvSpPr>
          <p:spPr>
            <a:xfrm>
              <a:off x="3762874" y="3988236"/>
              <a:ext cx="46966" cy="41495"/>
            </a:xfrm>
            <a:custGeom>
              <a:avLst/>
              <a:gdLst>
                <a:gd name="connsiteX0" fmla="*/ 26358 w 46966"/>
                <a:gd name="connsiteY0" fmla="*/ 3831 h 41495"/>
                <a:gd name="connsiteX1" fmla="*/ 23163 w 46966"/>
                <a:gd name="connsiteY1" fmla="*/ 7023 h 41495"/>
                <a:gd name="connsiteX2" fmla="*/ 19968 w 46966"/>
                <a:gd name="connsiteY2" fmla="*/ 3831 h 41495"/>
                <a:gd name="connsiteX3" fmla="*/ 11662 w 46966"/>
                <a:gd name="connsiteY3" fmla="*/ 0 h 41495"/>
                <a:gd name="connsiteX4" fmla="*/ 3355 w 46966"/>
                <a:gd name="connsiteY4" fmla="*/ 3831 h 41495"/>
                <a:gd name="connsiteX5" fmla="*/ 3355 w 46966"/>
                <a:gd name="connsiteY5" fmla="*/ 21067 h 41495"/>
                <a:gd name="connsiteX6" fmla="*/ 21885 w 46966"/>
                <a:gd name="connsiteY6" fmla="*/ 40858 h 41495"/>
                <a:gd name="connsiteX7" fmla="*/ 23163 w 46966"/>
                <a:gd name="connsiteY7" fmla="*/ 41496 h 41495"/>
                <a:gd name="connsiteX8" fmla="*/ 23163 w 46966"/>
                <a:gd name="connsiteY8" fmla="*/ 41496 h 41495"/>
                <a:gd name="connsiteX9" fmla="*/ 23163 w 46966"/>
                <a:gd name="connsiteY9" fmla="*/ 41496 h 41495"/>
                <a:gd name="connsiteX10" fmla="*/ 24441 w 46966"/>
                <a:gd name="connsiteY10" fmla="*/ 40858 h 41495"/>
                <a:gd name="connsiteX11" fmla="*/ 39138 w 46966"/>
                <a:gd name="connsiteY11" fmla="*/ 25536 h 41495"/>
                <a:gd name="connsiteX12" fmla="*/ 43611 w 46966"/>
                <a:gd name="connsiteY12" fmla="*/ 21067 h 41495"/>
                <a:gd name="connsiteX13" fmla="*/ 43611 w 46966"/>
                <a:gd name="connsiteY13" fmla="*/ 3831 h 41495"/>
                <a:gd name="connsiteX14" fmla="*/ 35304 w 46966"/>
                <a:gd name="connsiteY14" fmla="*/ 0 h 41495"/>
                <a:gd name="connsiteX15" fmla="*/ 26358 w 46966"/>
                <a:gd name="connsiteY15" fmla="*/ 3831 h 4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966" h="41495">
                  <a:moveTo>
                    <a:pt x="26358" y="3831"/>
                  </a:moveTo>
                  <a:lnTo>
                    <a:pt x="23163" y="7023"/>
                  </a:lnTo>
                  <a:lnTo>
                    <a:pt x="19968" y="3831"/>
                  </a:lnTo>
                  <a:cubicBezTo>
                    <a:pt x="17412" y="1277"/>
                    <a:pt x="14857" y="0"/>
                    <a:pt x="11662" y="0"/>
                  </a:cubicBezTo>
                  <a:cubicBezTo>
                    <a:pt x="8467" y="0"/>
                    <a:pt x="5272" y="1277"/>
                    <a:pt x="3355" y="3831"/>
                  </a:cubicBezTo>
                  <a:cubicBezTo>
                    <a:pt x="-1118" y="8938"/>
                    <a:pt x="-1118" y="16599"/>
                    <a:pt x="3355" y="21067"/>
                  </a:cubicBezTo>
                  <a:lnTo>
                    <a:pt x="21885" y="40858"/>
                  </a:lnTo>
                  <a:cubicBezTo>
                    <a:pt x="21885" y="41496"/>
                    <a:pt x="22525" y="41496"/>
                    <a:pt x="23163" y="41496"/>
                  </a:cubicBezTo>
                  <a:cubicBezTo>
                    <a:pt x="23163" y="41496"/>
                    <a:pt x="23163" y="41496"/>
                    <a:pt x="23163" y="41496"/>
                  </a:cubicBezTo>
                  <a:cubicBezTo>
                    <a:pt x="23163" y="41496"/>
                    <a:pt x="23163" y="41496"/>
                    <a:pt x="23163" y="41496"/>
                  </a:cubicBezTo>
                  <a:cubicBezTo>
                    <a:pt x="23802" y="41496"/>
                    <a:pt x="23802" y="41496"/>
                    <a:pt x="24441" y="40858"/>
                  </a:cubicBezTo>
                  <a:lnTo>
                    <a:pt x="39138" y="25536"/>
                  </a:lnTo>
                  <a:lnTo>
                    <a:pt x="43611" y="21067"/>
                  </a:lnTo>
                  <a:cubicBezTo>
                    <a:pt x="48084" y="15960"/>
                    <a:pt x="48084" y="8299"/>
                    <a:pt x="43611" y="3831"/>
                  </a:cubicBezTo>
                  <a:cubicBezTo>
                    <a:pt x="41055" y="1277"/>
                    <a:pt x="38499" y="0"/>
                    <a:pt x="35304" y="0"/>
                  </a:cubicBezTo>
                  <a:cubicBezTo>
                    <a:pt x="32109" y="0"/>
                    <a:pt x="28915" y="1277"/>
                    <a:pt x="26358" y="3831"/>
                  </a:cubicBezTo>
                  <a:close/>
                </a:path>
              </a:pathLst>
            </a:custGeom>
            <a:grpFill/>
            <a:ln w="6390" cap="flat">
              <a:noFill/>
              <a:prstDash val="solid"/>
              <a:miter/>
            </a:ln>
          </p:spPr>
          <p:txBody>
            <a:bodyPr rtlCol="0" anchor="ctr"/>
            <a:lstStyle/>
            <a:p>
              <a:endParaRPr lang="en-US"/>
            </a:p>
          </p:txBody>
        </p:sp>
      </p:grpSp>
      <p:sp>
        <p:nvSpPr>
          <p:cNvPr id="21" name="Slide Number Placeholder 3">
            <a:extLst>
              <a:ext uri="{FF2B5EF4-FFF2-40B4-BE49-F238E27FC236}">
                <a16:creationId xmlns:a16="http://schemas.microsoft.com/office/drawing/2014/main" id="{11180CF4-5FA2-45C8-9B19-3F2B37CA6878}"/>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4</a:t>
            </a:fld>
            <a:endParaRPr lang="en-US" sz="1200">
              <a:solidFill>
                <a:schemeClr val="bg1"/>
              </a:solidFill>
            </a:endParaRPr>
          </a:p>
        </p:txBody>
      </p:sp>
    </p:spTree>
    <p:extLst>
      <p:ext uri="{BB962C8B-B14F-4D97-AF65-F5344CB8AC3E}">
        <p14:creationId xmlns:p14="http://schemas.microsoft.com/office/powerpoint/2010/main" val="1950645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F63815D-1660-53D2-BD6A-E6767897551A}"/>
              </a:ext>
            </a:extLst>
          </p:cNvPr>
          <p:cNvSpPr txBox="1"/>
          <p:nvPr/>
        </p:nvSpPr>
        <p:spPr>
          <a:xfrm>
            <a:off x="0" y="-4584"/>
            <a:ext cx="1401265" cy="6862583"/>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p:txBody>
      </p:sp>
      <p:sp>
        <p:nvSpPr>
          <p:cNvPr id="3" name="Slide Number Placeholder 2">
            <a:extLst>
              <a:ext uri="{FF2B5EF4-FFF2-40B4-BE49-F238E27FC236}">
                <a16:creationId xmlns:a16="http://schemas.microsoft.com/office/drawing/2014/main" id="{E2C1BC1F-A2D1-1D92-451E-1A8C019B4D37}"/>
              </a:ext>
            </a:extLst>
          </p:cNvPr>
          <p:cNvSpPr>
            <a:spLocks noGrp="1"/>
          </p:cNvSpPr>
          <p:nvPr>
            <p:ph type="sldNum" sz="quarter" idx="12"/>
          </p:nvPr>
        </p:nvSpPr>
        <p:spPr/>
        <p:txBody>
          <a:bodyPr/>
          <a:lstStyle/>
          <a:p>
            <a:fld id="{B9B2A3DE-D7C7-F247-B28D-74CB4DA19506}" type="slidenum">
              <a:rPr lang="en-US" smtClean="0"/>
              <a:t>40</a:t>
            </a:fld>
            <a:endParaRPr lang="en-US"/>
          </a:p>
        </p:txBody>
      </p:sp>
      <p:pic>
        <p:nvPicPr>
          <p:cNvPr id="5" name="Picture 5">
            <a:extLst>
              <a:ext uri="{FF2B5EF4-FFF2-40B4-BE49-F238E27FC236}">
                <a16:creationId xmlns:a16="http://schemas.microsoft.com/office/drawing/2014/main" id="{90D9FA92-2963-3F78-2A76-ACC92AD1B7AE}"/>
              </a:ext>
            </a:extLst>
          </p:cNvPr>
          <p:cNvPicPr>
            <a:picLocks noChangeAspect="1"/>
          </p:cNvPicPr>
          <p:nvPr/>
        </p:nvPicPr>
        <p:blipFill>
          <a:blip r:embed="rId3"/>
          <a:stretch>
            <a:fillRect/>
          </a:stretch>
        </p:blipFill>
        <p:spPr>
          <a:xfrm>
            <a:off x="-12108" y="18018"/>
            <a:ext cx="7121036" cy="3998657"/>
          </a:xfrm>
          <a:prstGeom prst="rect">
            <a:avLst/>
          </a:prstGeom>
        </p:spPr>
      </p:pic>
      <p:pic>
        <p:nvPicPr>
          <p:cNvPr id="6" name="Picture 6" descr="A group of people posing for a photo&#10;&#10;Description automatically generated">
            <a:extLst>
              <a:ext uri="{FF2B5EF4-FFF2-40B4-BE49-F238E27FC236}">
                <a16:creationId xmlns:a16="http://schemas.microsoft.com/office/drawing/2014/main" id="{BF3BFE3B-6D87-96A0-21DC-148F51CD08DA}"/>
              </a:ext>
            </a:extLst>
          </p:cNvPr>
          <p:cNvPicPr>
            <a:picLocks noChangeAspect="1"/>
          </p:cNvPicPr>
          <p:nvPr/>
        </p:nvPicPr>
        <p:blipFill>
          <a:blip r:embed="rId4"/>
          <a:stretch>
            <a:fillRect/>
          </a:stretch>
        </p:blipFill>
        <p:spPr>
          <a:xfrm>
            <a:off x="6747269" y="4071581"/>
            <a:ext cx="2600557" cy="2621479"/>
          </a:xfrm>
          <a:prstGeom prst="rect">
            <a:avLst/>
          </a:prstGeom>
        </p:spPr>
      </p:pic>
      <p:pic>
        <p:nvPicPr>
          <p:cNvPr id="7" name="Picture 7" descr="Text&#10;&#10;Description automatically generated">
            <a:extLst>
              <a:ext uri="{FF2B5EF4-FFF2-40B4-BE49-F238E27FC236}">
                <a16:creationId xmlns:a16="http://schemas.microsoft.com/office/drawing/2014/main" id="{31DC2269-2362-2C9E-FEFA-9102B0A2137B}"/>
              </a:ext>
            </a:extLst>
          </p:cNvPr>
          <p:cNvPicPr>
            <a:picLocks noChangeAspect="1"/>
          </p:cNvPicPr>
          <p:nvPr/>
        </p:nvPicPr>
        <p:blipFill>
          <a:blip r:embed="rId5"/>
          <a:stretch>
            <a:fillRect/>
          </a:stretch>
        </p:blipFill>
        <p:spPr>
          <a:xfrm>
            <a:off x="9460507" y="4071580"/>
            <a:ext cx="2600557" cy="2621478"/>
          </a:xfrm>
          <a:prstGeom prst="rect">
            <a:avLst/>
          </a:prstGeom>
          <a:ln w="3175">
            <a:solidFill>
              <a:schemeClr val="bg1">
                <a:lumMod val="75000"/>
              </a:schemeClr>
            </a:solidFill>
          </a:ln>
        </p:spPr>
      </p:pic>
      <p:pic>
        <p:nvPicPr>
          <p:cNvPr id="8" name="Picture 8" descr="A picture containing text, sign, posing&#10;&#10;Description automatically generated">
            <a:extLst>
              <a:ext uri="{FF2B5EF4-FFF2-40B4-BE49-F238E27FC236}">
                <a16:creationId xmlns:a16="http://schemas.microsoft.com/office/drawing/2014/main" id="{58DF4C2E-FA77-5E95-8E19-0BC8455FFA19}"/>
              </a:ext>
            </a:extLst>
          </p:cNvPr>
          <p:cNvPicPr>
            <a:picLocks noChangeAspect="1"/>
          </p:cNvPicPr>
          <p:nvPr/>
        </p:nvPicPr>
        <p:blipFill rotWithShape="1">
          <a:blip r:embed="rId6"/>
          <a:srcRect l="3510" r="10048"/>
          <a:stretch/>
        </p:blipFill>
        <p:spPr>
          <a:xfrm>
            <a:off x="7146506" y="251475"/>
            <a:ext cx="2392472" cy="3693950"/>
          </a:xfrm>
          <a:prstGeom prst="rect">
            <a:avLst/>
          </a:prstGeom>
        </p:spPr>
      </p:pic>
      <p:pic>
        <p:nvPicPr>
          <p:cNvPr id="9" name="Picture 9" descr="Diagram&#10;&#10;Description automatically generated">
            <a:extLst>
              <a:ext uri="{FF2B5EF4-FFF2-40B4-BE49-F238E27FC236}">
                <a16:creationId xmlns:a16="http://schemas.microsoft.com/office/drawing/2014/main" id="{8A5F773D-8A60-864C-F559-809E9FF2A69A}"/>
              </a:ext>
            </a:extLst>
          </p:cNvPr>
          <p:cNvPicPr>
            <a:picLocks noChangeAspect="1"/>
          </p:cNvPicPr>
          <p:nvPr/>
        </p:nvPicPr>
        <p:blipFill>
          <a:blip r:embed="rId7"/>
          <a:stretch>
            <a:fillRect/>
          </a:stretch>
        </p:blipFill>
        <p:spPr>
          <a:xfrm>
            <a:off x="4838275" y="4071581"/>
            <a:ext cx="1837177" cy="2621090"/>
          </a:xfrm>
          <a:prstGeom prst="rect">
            <a:avLst/>
          </a:prstGeom>
          <a:ln w="3175">
            <a:solidFill>
              <a:schemeClr val="bg1">
                <a:lumMod val="75000"/>
              </a:schemeClr>
            </a:solidFill>
          </a:ln>
        </p:spPr>
      </p:pic>
      <p:pic>
        <p:nvPicPr>
          <p:cNvPr id="10" name="Picture 10">
            <a:extLst>
              <a:ext uri="{FF2B5EF4-FFF2-40B4-BE49-F238E27FC236}">
                <a16:creationId xmlns:a16="http://schemas.microsoft.com/office/drawing/2014/main" id="{A0EB82DD-1DC6-12B0-2607-C2229675C6C8}"/>
              </a:ext>
            </a:extLst>
          </p:cNvPr>
          <p:cNvPicPr>
            <a:picLocks noChangeAspect="1"/>
          </p:cNvPicPr>
          <p:nvPr/>
        </p:nvPicPr>
        <p:blipFill>
          <a:blip r:embed="rId8"/>
          <a:stretch>
            <a:fillRect/>
          </a:stretch>
        </p:blipFill>
        <p:spPr>
          <a:xfrm>
            <a:off x="2862143" y="4078812"/>
            <a:ext cx="1837176" cy="2613859"/>
          </a:xfrm>
          <a:prstGeom prst="rect">
            <a:avLst/>
          </a:prstGeom>
          <a:ln w="3175">
            <a:solidFill>
              <a:schemeClr val="bg1">
                <a:lumMod val="75000"/>
              </a:schemeClr>
            </a:solidFill>
          </a:ln>
        </p:spPr>
      </p:pic>
      <p:pic>
        <p:nvPicPr>
          <p:cNvPr id="11" name="Picture 11" descr="Text&#10;&#10;Description automatically generated">
            <a:extLst>
              <a:ext uri="{FF2B5EF4-FFF2-40B4-BE49-F238E27FC236}">
                <a16:creationId xmlns:a16="http://schemas.microsoft.com/office/drawing/2014/main" id="{64C87769-1CAF-7251-B2BA-AFA63DE8D471}"/>
              </a:ext>
            </a:extLst>
          </p:cNvPr>
          <p:cNvPicPr>
            <a:picLocks noChangeAspect="1"/>
          </p:cNvPicPr>
          <p:nvPr/>
        </p:nvPicPr>
        <p:blipFill>
          <a:blip r:embed="rId9"/>
          <a:stretch>
            <a:fillRect/>
          </a:stretch>
        </p:blipFill>
        <p:spPr>
          <a:xfrm>
            <a:off x="111576" y="4033894"/>
            <a:ext cx="2687582" cy="2687582"/>
          </a:xfrm>
          <a:prstGeom prst="rect">
            <a:avLst/>
          </a:prstGeom>
        </p:spPr>
      </p:pic>
      <p:pic>
        <p:nvPicPr>
          <p:cNvPr id="13" name="Picture 13" descr="A picture containing text&#10;&#10;Description automatically generated">
            <a:extLst>
              <a:ext uri="{FF2B5EF4-FFF2-40B4-BE49-F238E27FC236}">
                <a16:creationId xmlns:a16="http://schemas.microsoft.com/office/drawing/2014/main" id="{A9884B49-D5DA-A17C-011E-5384D592B50B}"/>
              </a:ext>
            </a:extLst>
          </p:cNvPr>
          <p:cNvPicPr>
            <a:picLocks noChangeAspect="1"/>
          </p:cNvPicPr>
          <p:nvPr/>
        </p:nvPicPr>
        <p:blipFill rotWithShape="1">
          <a:blip r:embed="rId10"/>
          <a:srcRect l="13155" r="2978"/>
          <a:stretch/>
        </p:blipFill>
        <p:spPr>
          <a:xfrm>
            <a:off x="9671300" y="247734"/>
            <a:ext cx="2392472" cy="3697691"/>
          </a:xfrm>
          <a:prstGeom prst="rect">
            <a:avLst/>
          </a:prstGeom>
        </p:spPr>
      </p:pic>
    </p:spTree>
    <p:extLst>
      <p:ext uri="{BB962C8B-B14F-4D97-AF65-F5344CB8AC3E}">
        <p14:creationId xmlns:p14="http://schemas.microsoft.com/office/powerpoint/2010/main" val="1217234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D1AC67-AED6-6387-D935-3AE06FD8B870}"/>
              </a:ext>
            </a:extLst>
          </p:cNvPr>
          <p:cNvSpPr>
            <a:spLocks noGrp="1"/>
          </p:cNvSpPr>
          <p:nvPr>
            <p:ph type="sldNum" sz="quarter" idx="12"/>
          </p:nvPr>
        </p:nvSpPr>
        <p:spPr/>
        <p:txBody>
          <a:bodyPr/>
          <a:lstStyle/>
          <a:p>
            <a:fld id="{B9B2A3DE-D7C7-F247-B28D-74CB4DA19506}" type="slidenum">
              <a:rPr lang="en-US" smtClean="0"/>
              <a:t>41</a:t>
            </a:fld>
            <a:endParaRPr lang="en-US"/>
          </a:p>
        </p:txBody>
      </p:sp>
      <p:pic>
        <p:nvPicPr>
          <p:cNvPr id="5" name="Picture 5" descr="A picture containing text, sky, road, outdoor&#10;&#10;Description automatically generated">
            <a:extLst>
              <a:ext uri="{FF2B5EF4-FFF2-40B4-BE49-F238E27FC236}">
                <a16:creationId xmlns:a16="http://schemas.microsoft.com/office/drawing/2014/main" id="{ADFCFB11-6DAF-4A63-59B7-FABDFE8940A2}"/>
              </a:ext>
            </a:extLst>
          </p:cNvPr>
          <p:cNvPicPr>
            <a:picLocks noChangeAspect="1"/>
          </p:cNvPicPr>
          <p:nvPr/>
        </p:nvPicPr>
        <p:blipFill rotWithShape="1">
          <a:blip r:embed="rId3"/>
          <a:srcRect t="15279" r="-266" b="27321"/>
          <a:stretch/>
        </p:blipFill>
        <p:spPr>
          <a:xfrm>
            <a:off x="1236371" y="449737"/>
            <a:ext cx="3937862" cy="2256874"/>
          </a:xfrm>
          <a:prstGeom prst="rect">
            <a:avLst/>
          </a:prstGeom>
        </p:spPr>
      </p:pic>
      <p:pic>
        <p:nvPicPr>
          <p:cNvPr id="6" name="Picture 6">
            <a:extLst>
              <a:ext uri="{FF2B5EF4-FFF2-40B4-BE49-F238E27FC236}">
                <a16:creationId xmlns:a16="http://schemas.microsoft.com/office/drawing/2014/main" id="{2D906221-4CB5-36A6-E57C-64DEFCE6A67A}"/>
              </a:ext>
            </a:extLst>
          </p:cNvPr>
          <p:cNvPicPr>
            <a:picLocks noChangeAspect="1"/>
          </p:cNvPicPr>
          <p:nvPr/>
        </p:nvPicPr>
        <p:blipFill rotWithShape="1">
          <a:blip r:embed="rId4"/>
          <a:srcRect t="6789" r="329" b="11227"/>
          <a:stretch/>
        </p:blipFill>
        <p:spPr>
          <a:xfrm>
            <a:off x="1236551" y="2805554"/>
            <a:ext cx="3376525" cy="3564278"/>
          </a:xfrm>
          <a:prstGeom prst="rect">
            <a:avLst/>
          </a:prstGeom>
        </p:spPr>
      </p:pic>
      <p:pic>
        <p:nvPicPr>
          <p:cNvPr id="8" name="Picture 8" descr="A picture containing grass, sky, truck, outdoor&#10;&#10;Description automatically generated">
            <a:extLst>
              <a:ext uri="{FF2B5EF4-FFF2-40B4-BE49-F238E27FC236}">
                <a16:creationId xmlns:a16="http://schemas.microsoft.com/office/drawing/2014/main" id="{2B3A48DA-3244-C474-8A6D-A263B8313B4F}"/>
              </a:ext>
            </a:extLst>
          </p:cNvPr>
          <p:cNvPicPr>
            <a:picLocks noChangeAspect="1"/>
          </p:cNvPicPr>
          <p:nvPr/>
        </p:nvPicPr>
        <p:blipFill rotWithShape="1">
          <a:blip r:embed="rId5"/>
          <a:srcRect t="15825" r="-1003" b="19192"/>
          <a:stretch/>
        </p:blipFill>
        <p:spPr>
          <a:xfrm>
            <a:off x="8527500" y="449737"/>
            <a:ext cx="3473308" cy="2256028"/>
          </a:xfrm>
          <a:prstGeom prst="rect">
            <a:avLst/>
          </a:prstGeom>
        </p:spPr>
      </p:pic>
      <p:pic>
        <p:nvPicPr>
          <p:cNvPr id="9" name="Picture 9" descr="A picture containing text, car, vehicle, van&#10;&#10;Description automatically generated">
            <a:extLst>
              <a:ext uri="{FF2B5EF4-FFF2-40B4-BE49-F238E27FC236}">
                <a16:creationId xmlns:a16="http://schemas.microsoft.com/office/drawing/2014/main" id="{2EF8C1B4-1A79-98BD-E0D4-569F02684364}"/>
              </a:ext>
            </a:extLst>
          </p:cNvPr>
          <p:cNvPicPr>
            <a:picLocks noChangeAspect="1"/>
          </p:cNvPicPr>
          <p:nvPr/>
        </p:nvPicPr>
        <p:blipFill rotWithShape="1">
          <a:blip r:embed="rId6"/>
          <a:srcRect t="10117" r="-389" b="19879"/>
          <a:stretch/>
        </p:blipFill>
        <p:spPr>
          <a:xfrm>
            <a:off x="5232974" y="449737"/>
            <a:ext cx="3234040" cy="2260895"/>
          </a:xfrm>
          <a:prstGeom prst="rect">
            <a:avLst/>
          </a:prstGeom>
        </p:spPr>
      </p:pic>
      <p:sp>
        <p:nvSpPr>
          <p:cNvPr id="10" name="Footer Placeholder 3">
            <a:extLst>
              <a:ext uri="{FF2B5EF4-FFF2-40B4-BE49-F238E27FC236}">
                <a16:creationId xmlns:a16="http://schemas.microsoft.com/office/drawing/2014/main" id="{EE33DFE2-DD27-47C0-AF97-C2FDA5559F9E}"/>
              </a:ext>
            </a:extLst>
          </p:cNvPr>
          <p:cNvSpPr txBox="1">
            <a:spLocks/>
          </p:cNvSpPr>
          <p:nvPr/>
        </p:nvSpPr>
        <p:spPr>
          <a:xfrm>
            <a:off x="1922379" y="6508751"/>
            <a:ext cx="5136063" cy="365125"/>
          </a:xfrm>
          <a:prstGeom prst="rect">
            <a:avLst/>
          </a:prstGeom>
        </p:spPr>
        <p:txBody>
          <a:bodyPr vert="horz" lIns="0" tIns="0" rIns="0" bIns="0" rtlCol="0" anchor="t" anchorCtr="0"/>
          <a:lstStyle>
            <a:defPPr>
              <a:defRPr lang="en-US"/>
            </a:defPPr>
            <a:lvl1pPr marL="0" algn="l" defTabSz="457200" rtl="0" eaLnBrk="1" latinLnBrk="0" hangingPunct="1">
              <a:defRPr lang="en-GB" sz="800" b="0" i="0" u="none" strike="noStrike" kern="1200" baseline="0" smtClean="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National Cervical Screening Programme </a:t>
            </a:r>
          </a:p>
        </p:txBody>
      </p:sp>
      <p:pic>
        <p:nvPicPr>
          <p:cNvPr id="2" name="Picture 6">
            <a:extLst>
              <a:ext uri="{FF2B5EF4-FFF2-40B4-BE49-F238E27FC236}">
                <a16:creationId xmlns:a16="http://schemas.microsoft.com/office/drawing/2014/main" id="{9BA95726-4147-360E-177E-946653EF7C88}"/>
              </a:ext>
            </a:extLst>
          </p:cNvPr>
          <p:cNvPicPr>
            <a:picLocks noChangeAspect="1"/>
          </p:cNvPicPr>
          <p:nvPr/>
        </p:nvPicPr>
        <p:blipFill>
          <a:blip r:embed="rId7"/>
          <a:stretch>
            <a:fillRect/>
          </a:stretch>
        </p:blipFill>
        <p:spPr>
          <a:xfrm>
            <a:off x="4692800" y="2793335"/>
            <a:ext cx="7301604" cy="3600257"/>
          </a:xfrm>
          <a:prstGeom prst="rect">
            <a:avLst/>
          </a:prstGeom>
        </p:spPr>
      </p:pic>
    </p:spTree>
    <p:extLst>
      <p:ext uri="{BB962C8B-B14F-4D97-AF65-F5344CB8AC3E}">
        <p14:creationId xmlns:p14="http://schemas.microsoft.com/office/powerpoint/2010/main" val="2141675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8" descr="Diagram&#10;&#10;Description automatically generated">
            <a:extLst>
              <a:ext uri="{FF2B5EF4-FFF2-40B4-BE49-F238E27FC236}">
                <a16:creationId xmlns:a16="http://schemas.microsoft.com/office/drawing/2014/main" id="{1B70E3E7-2E89-8DCB-56F8-01E57F81DCBB}"/>
              </a:ext>
            </a:extLst>
          </p:cNvPr>
          <p:cNvPicPr>
            <a:picLocks noChangeAspect="1"/>
          </p:cNvPicPr>
          <p:nvPr/>
        </p:nvPicPr>
        <p:blipFill>
          <a:blip r:embed="rId3"/>
          <a:stretch>
            <a:fillRect/>
          </a:stretch>
        </p:blipFill>
        <p:spPr>
          <a:xfrm>
            <a:off x="1556646" y="604293"/>
            <a:ext cx="9992071" cy="5767609"/>
          </a:xfrm>
          <a:prstGeom prst="rect">
            <a:avLst/>
          </a:prstGeom>
          <a:noFill/>
        </p:spPr>
      </p:pic>
      <p:sp>
        <p:nvSpPr>
          <p:cNvPr id="3" name="Slide Number Placeholder 3">
            <a:extLst>
              <a:ext uri="{FF2B5EF4-FFF2-40B4-BE49-F238E27FC236}">
                <a16:creationId xmlns:a16="http://schemas.microsoft.com/office/drawing/2014/main" id="{8E4F0A98-0811-497D-9200-720002C708AF}"/>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42</a:t>
            </a:fld>
            <a:endParaRPr lang="en-US" sz="1200">
              <a:solidFill>
                <a:schemeClr val="bg1"/>
              </a:solidFill>
            </a:endParaRPr>
          </a:p>
        </p:txBody>
      </p:sp>
      <p:sp>
        <p:nvSpPr>
          <p:cNvPr id="5" name="TextBox 4">
            <a:extLst>
              <a:ext uri="{FF2B5EF4-FFF2-40B4-BE49-F238E27FC236}">
                <a16:creationId xmlns:a16="http://schemas.microsoft.com/office/drawing/2014/main" id="{01EF7F2A-93BB-2CFE-F90A-1C86C7158111}"/>
              </a:ext>
            </a:extLst>
          </p:cNvPr>
          <p:cNvSpPr txBox="1"/>
          <p:nvPr/>
        </p:nvSpPr>
        <p:spPr>
          <a:xfrm>
            <a:off x="6939516" y="6354725"/>
            <a:ext cx="484313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hlinkClick r:id="rId4"/>
              </a:rPr>
              <a:t>Screening Support Services | National Screening Unit (nsu.govt.nz)</a:t>
            </a:r>
            <a:endParaRPr lang="en-US" sz="1200">
              <a:cs typeface="Arial"/>
            </a:endParaRPr>
          </a:p>
        </p:txBody>
      </p:sp>
    </p:spTree>
    <p:extLst>
      <p:ext uri="{BB962C8B-B14F-4D97-AF65-F5344CB8AC3E}">
        <p14:creationId xmlns:p14="http://schemas.microsoft.com/office/powerpoint/2010/main" val="2233622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2">
            <a:extLst>
              <a:ext uri="{FF2B5EF4-FFF2-40B4-BE49-F238E27FC236}">
                <a16:creationId xmlns:a16="http://schemas.microsoft.com/office/drawing/2014/main" id="{7F00489F-E2E5-414B-9BB9-764DB617147A}"/>
              </a:ext>
            </a:extLst>
          </p:cNvPr>
          <p:cNvGraphicFramePr>
            <a:graphicFrameLocks noGrp="1"/>
          </p:cNvGraphicFramePr>
          <p:nvPr>
            <p:extLst>
              <p:ext uri="{D42A27DB-BD31-4B8C-83A1-F6EECF244321}">
                <p14:modId xmlns:p14="http://schemas.microsoft.com/office/powerpoint/2010/main" val="3568133126"/>
              </p:ext>
            </p:extLst>
          </p:nvPr>
        </p:nvGraphicFramePr>
        <p:xfrm>
          <a:off x="2213210" y="4780380"/>
          <a:ext cx="9663112" cy="914400"/>
        </p:xfrm>
        <a:graphic>
          <a:graphicData uri="http://schemas.openxmlformats.org/drawingml/2006/table">
            <a:tbl>
              <a:tblPr firstRow="1" bandRow="1"/>
              <a:tblGrid>
                <a:gridCol w="695773">
                  <a:extLst>
                    <a:ext uri="{9D8B030D-6E8A-4147-A177-3AD203B41FA5}">
                      <a16:colId xmlns:a16="http://schemas.microsoft.com/office/drawing/2014/main" val="392347201"/>
                    </a:ext>
                  </a:extLst>
                </a:gridCol>
                <a:gridCol w="3910566">
                  <a:extLst>
                    <a:ext uri="{9D8B030D-6E8A-4147-A177-3AD203B41FA5}">
                      <a16:colId xmlns:a16="http://schemas.microsoft.com/office/drawing/2014/main" val="1248799994"/>
                    </a:ext>
                  </a:extLst>
                </a:gridCol>
                <a:gridCol w="2860160">
                  <a:extLst>
                    <a:ext uri="{9D8B030D-6E8A-4147-A177-3AD203B41FA5}">
                      <a16:colId xmlns:a16="http://schemas.microsoft.com/office/drawing/2014/main" val="1008919994"/>
                    </a:ext>
                  </a:extLst>
                </a:gridCol>
                <a:gridCol w="2196613">
                  <a:extLst>
                    <a:ext uri="{9D8B030D-6E8A-4147-A177-3AD203B41FA5}">
                      <a16:colId xmlns:a16="http://schemas.microsoft.com/office/drawing/2014/main" val="1564231385"/>
                    </a:ext>
                  </a:extLst>
                </a:gridCol>
              </a:tblGrid>
              <a:tr h="81441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NZ" sz="1000" b="0">
                        <a:solidFill>
                          <a:schemeClr val="tx1"/>
                        </a:solidFill>
                        <a:latin typeface="+mn-lt"/>
                      </a:endParaRPr>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AE9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00" b="1" kern="1200" dirty="0">
                          <a:solidFill>
                            <a:schemeClr val="bg1"/>
                          </a:solidFill>
                          <a:latin typeface="Calibri" panose="020F0502020204030204"/>
                          <a:ea typeface="+mn-ea"/>
                          <a:cs typeface="+mn-cs"/>
                        </a:rPr>
                        <a:t>We have completed our training and are confident in promoting, providing advice on, and supporting new choices for screening, with particular focus on priority groups. Our accredited screen-takers will be trained in HPV primary screening and will be able to access patient data to stay informed. We understand the role everyone has to play in the new pathways.</a:t>
                      </a:r>
                    </a:p>
                  </a:txBody>
                  <a:tcPr marL="68580" marR="68580"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AE9B"/>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NZ" sz="800" b="0" kern="1200">
                          <a:solidFill>
                            <a:schemeClr val="tx1"/>
                          </a:solidFill>
                          <a:latin typeface="Calibri" panose="020F0502020204030204"/>
                          <a:ea typeface="+mn-ea"/>
                          <a:cs typeface="+mn-cs"/>
                        </a:rPr>
                        <a:t>We now have more notification services and will be able to access up-to-date information on participants and their journey. </a:t>
                      </a:r>
                      <a:r>
                        <a:rPr lang="en-NZ" sz="800" b="0" kern="1200" noProof="0">
                          <a:solidFill>
                            <a:schemeClr val="tx1"/>
                          </a:solidFill>
                          <a:latin typeface="Calibri"/>
                          <a:ea typeface="+mn-ea"/>
                          <a:cs typeface="Calibri"/>
                        </a:rPr>
                        <a:t>We will be able to access reporting on the population and screening. More effective use of our non-clinical staff, such as Kai</a:t>
                      </a:r>
                      <a:r>
                        <a:rPr lang="en-NZ" sz="800" b="0" kern="1200">
                          <a:solidFill>
                            <a:schemeClr val="tx1"/>
                          </a:solidFill>
                          <a:latin typeface="Calibri"/>
                          <a:ea typeface="+mn-ea"/>
                          <a:cs typeface="Calibri"/>
                        </a:rPr>
                        <a:t>ā</a:t>
                      </a:r>
                      <a:r>
                        <a:rPr lang="en-NZ" sz="800" b="0" kern="1200" noProof="0">
                          <a:solidFill>
                            <a:schemeClr val="tx1"/>
                          </a:solidFill>
                          <a:latin typeface="Calibri"/>
                          <a:ea typeface="+mn-ea"/>
                          <a:cs typeface="Calibri"/>
                        </a:rPr>
                        <a:t>whina, in the delivery of the HPV project will be scoped by central teams.</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b="0" dirty="0">
                          <a:latin typeface="Calibri"/>
                          <a:ea typeface="Calibri"/>
                          <a:cs typeface="Calibri"/>
                        </a:rPr>
                        <a:t>We have the ability to proactively reach our most unscreened populations. We are working towards building up our workforce through training in the HPV primary screening process.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79941343"/>
                  </a:ext>
                </a:extLst>
              </a:tr>
            </a:tbl>
          </a:graphicData>
        </a:graphic>
      </p:graphicFrame>
      <p:sp>
        <p:nvSpPr>
          <p:cNvPr id="2" name="Title 1">
            <a:extLst>
              <a:ext uri="{FF2B5EF4-FFF2-40B4-BE49-F238E27FC236}">
                <a16:creationId xmlns:a16="http://schemas.microsoft.com/office/drawing/2014/main" id="{F9E26058-5151-4092-A44F-5CAAAD07B31D}"/>
              </a:ext>
            </a:extLst>
          </p:cNvPr>
          <p:cNvSpPr>
            <a:spLocks noGrp="1"/>
          </p:cNvSpPr>
          <p:nvPr>
            <p:ph type="title"/>
          </p:nvPr>
        </p:nvSpPr>
        <p:spPr/>
        <p:txBody>
          <a:bodyPr/>
          <a:lstStyle/>
          <a:p>
            <a:r>
              <a:rPr lang="en-NZ" b="1" kern="1200">
                <a:solidFill>
                  <a:prstClr val="black"/>
                </a:solidFill>
                <a:latin typeface="Century Gothic"/>
                <a:ea typeface="+mn-ea"/>
                <a:cs typeface="+mn-cs"/>
              </a:rPr>
              <a:t>HPV Primary Screening Delivery Roadmap </a:t>
            </a:r>
            <a:endParaRPr lang="en-NZ"/>
          </a:p>
        </p:txBody>
      </p:sp>
      <p:graphicFrame>
        <p:nvGraphicFramePr>
          <p:cNvPr id="6" name="Table 2">
            <a:extLst>
              <a:ext uri="{FF2B5EF4-FFF2-40B4-BE49-F238E27FC236}">
                <a16:creationId xmlns:a16="http://schemas.microsoft.com/office/drawing/2014/main" id="{FBBD3E85-0C2E-4CDE-9792-AC198214CA92}"/>
              </a:ext>
            </a:extLst>
          </p:cNvPr>
          <p:cNvGraphicFramePr>
            <a:graphicFrameLocks noGrp="1"/>
          </p:cNvGraphicFramePr>
          <p:nvPr>
            <p:extLst>
              <p:ext uri="{D42A27DB-BD31-4B8C-83A1-F6EECF244321}">
                <p14:modId xmlns:p14="http://schemas.microsoft.com/office/powerpoint/2010/main" val="1327494823"/>
              </p:ext>
            </p:extLst>
          </p:nvPr>
        </p:nvGraphicFramePr>
        <p:xfrm>
          <a:off x="2189613" y="1226708"/>
          <a:ext cx="9686709" cy="790963"/>
        </p:xfrm>
        <a:graphic>
          <a:graphicData uri="http://schemas.openxmlformats.org/drawingml/2006/table">
            <a:tbl>
              <a:tblPr firstRow="1" bandRow="1"/>
              <a:tblGrid>
                <a:gridCol w="651605">
                  <a:extLst>
                    <a:ext uri="{9D8B030D-6E8A-4147-A177-3AD203B41FA5}">
                      <a16:colId xmlns:a16="http://schemas.microsoft.com/office/drawing/2014/main" val="392347201"/>
                    </a:ext>
                  </a:extLst>
                </a:gridCol>
                <a:gridCol w="3978682">
                  <a:extLst>
                    <a:ext uri="{9D8B030D-6E8A-4147-A177-3AD203B41FA5}">
                      <a16:colId xmlns:a16="http://schemas.microsoft.com/office/drawing/2014/main" val="1248799994"/>
                    </a:ext>
                  </a:extLst>
                </a:gridCol>
                <a:gridCol w="2739736">
                  <a:extLst>
                    <a:ext uri="{9D8B030D-6E8A-4147-A177-3AD203B41FA5}">
                      <a16:colId xmlns:a16="http://schemas.microsoft.com/office/drawing/2014/main" val="3991193893"/>
                    </a:ext>
                  </a:extLst>
                </a:gridCol>
                <a:gridCol w="2316686">
                  <a:extLst>
                    <a:ext uri="{9D8B030D-6E8A-4147-A177-3AD203B41FA5}">
                      <a16:colId xmlns:a16="http://schemas.microsoft.com/office/drawing/2014/main" val="2972843863"/>
                    </a:ext>
                  </a:extLst>
                </a:gridCol>
              </a:tblGrid>
              <a:tr h="790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NZ" sz="1000" b="0">
                        <a:solidFill>
                          <a:schemeClr val="tx1"/>
                        </a:solidFill>
                      </a:endParaRPr>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61F6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rtl="0" eaLnBrk="1" fontAlgn="auto" latinLnBrk="0" hangingPunct="1">
                        <a:lnSpc>
                          <a:spcPct val="100000"/>
                        </a:lnSpc>
                        <a:spcBef>
                          <a:spcPts val="0"/>
                        </a:spcBef>
                        <a:spcAft>
                          <a:spcPts val="0"/>
                        </a:spcAft>
                        <a:buClrTx/>
                        <a:buSzTx/>
                        <a:buFontTx/>
                        <a:buNone/>
                      </a:pPr>
                      <a:r>
                        <a:rPr lang="en-NZ" sz="1000" b="1">
                          <a:solidFill>
                            <a:schemeClr val="bg1"/>
                          </a:solidFill>
                        </a:rPr>
                        <a:t>I now have new choices for screening, including the ability to self-test for the HPV virus. I may be offered the opportunity to take the test at home. I will continue to receive notifications from my Primary Care provider. </a:t>
                      </a:r>
                      <a:endParaRPr lang="en-NZ" sz="1000" b="0">
                        <a:solidFill>
                          <a:srgbClr val="FF0000"/>
                        </a:solidFill>
                      </a:endParaRPr>
                    </a:p>
                  </a:txBody>
                  <a:tcPr marL="90932" marR="90932" marT="45466" marB="45466"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61F6C"/>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rtl="0" eaLnBrk="1" fontAlgn="auto" latinLnBrk="0" hangingPunct="1">
                        <a:lnSpc>
                          <a:spcPct val="100000"/>
                        </a:lnSpc>
                        <a:spcBef>
                          <a:spcPts val="0"/>
                        </a:spcBef>
                        <a:spcAft>
                          <a:spcPts val="0"/>
                        </a:spcAft>
                        <a:buClrTx/>
                        <a:buSzTx/>
                        <a:buFontTx/>
                        <a:buNone/>
                      </a:pPr>
                      <a:r>
                        <a:rPr lang="en-NZ" sz="800" b="0">
                          <a:solidFill>
                            <a:schemeClr val="tx1"/>
                          </a:solidFill>
                        </a:rPr>
                        <a:t>I will continue to receive notifications from my Primary Care provider. However, if I am not enrolled in Primary Care – I will now be notified if under- or unscreened. Māori and Pacific participants will be proactively encouraged to screen. </a:t>
                      </a:r>
                    </a:p>
                  </a:txBody>
                  <a:tcPr marL="90932" marR="90932" marT="45466" marB="4546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dirty="0">
                          <a:solidFill>
                            <a:schemeClr val="tx1"/>
                          </a:solidFill>
                        </a:rPr>
                        <a:t>I feel empowered through choices, feel supported to make these decisions, have been actively notified of changes and have a wide variety of test locations close to my community, including testing at home.</a:t>
                      </a:r>
                    </a:p>
                  </a:txBody>
                  <a:tcPr marL="90932" marR="90932" marT="45466" marB="4546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879941343"/>
                  </a:ext>
                </a:extLst>
              </a:tr>
            </a:tbl>
          </a:graphicData>
        </a:graphic>
      </p:graphicFrame>
      <p:graphicFrame>
        <p:nvGraphicFramePr>
          <p:cNvPr id="8" name="Table 2">
            <a:extLst>
              <a:ext uri="{FF2B5EF4-FFF2-40B4-BE49-F238E27FC236}">
                <a16:creationId xmlns:a16="http://schemas.microsoft.com/office/drawing/2014/main" id="{D1D08CAE-A2E8-46E4-A3C4-6DEBC1C08C6A}"/>
              </a:ext>
            </a:extLst>
          </p:cNvPr>
          <p:cNvGraphicFramePr>
            <a:graphicFrameLocks noGrp="1"/>
          </p:cNvGraphicFramePr>
          <p:nvPr>
            <p:extLst>
              <p:ext uri="{D42A27DB-BD31-4B8C-83A1-F6EECF244321}">
                <p14:modId xmlns:p14="http://schemas.microsoft.com/office/powerpoint/2010/main" val="4055368822"/>
              </p:ext>
            </p:extLst>
          </p:nvPr>
        </p:nvGraphicFramePr>
        <p:xfrm>
          <a:off x="2201984" y="2978135"/>
          <a:ext cx="9686708" cy="853440"/>
        </p:xfrm>
        <a:graphic>
          <a:graphicData uri="http://schemas.openxmlformats.org/drawingml/2006/table">
            <a:tbl>
              <a:tblPr firstRow="1" bandRow="1"/>
              <a:tblGrid>
                <a:gridCol w="712946">
                  <a:extLst>
                    <a:ext uri="{9D8B030D-6E8A-4147-A177-3AD203B41FA5}">
                      <a16:colId xmlns:a16="http://schemas.microsoft.com/office/drawing/2014/main" val="392347201"/>
                    </a:ext>
                  </a:extLst>
                </a:gridCol>
                <a:gridCol w="3913108">
                  <a:extLst>
                    <a:ext uri="{9D8B030D-6E8A-4147-A177-3AD203B41FA5}">
                      <a16:colId xmlns:a16="http://schemas.microsoft.com/office/drawing/2014/main" val="1248799994"/>
                    </a:ext>
                  </a:extLst>
                </a:gridCol>
                <a:gridCol w="5060654">
                  <a:extLst>
                    <a:ext uri="{9D8B030D-6E8A-4147-A177-3AD203B41FA5}">
                      <a16:colId xmlns:a16="http://schemas.microsoft.com/office/drawing/2014/main" val="3881151125"/>
                    </a:ext>
                  </a:extLst>
                </a:gridCol>
              </a:tblGrid>
              <a:tr h="78579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NZ" sz="1000" b="0">
                        <a:solidFill>
                          <a:schemeClr val="tx1"/>
                        </a:solidFill>
                        <a:latin typeface="Calibri" panose="020F0502020204030204" pitchFamily="34" charset="0"/>
                        <a:cs typeface="Calibri" panose="020F0502020204030204" pitchFamily="34" charset="0"/>
                      </a:endParaRPr>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553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lgn="l">
                        <a:buNone/>
                      </a:pPr>
                      <a:r>
                        <a:rPr lang="en-NZ" sz="1000">
                          <a:effectLst/>
                          <a:latin typeface="Calibri" panose="020F0502020204030204" pitchFamily="34" charset="0"/>
                          <a:ea typeface="Calibri" panose="020F0502020204030204" pitchFamily="34" charset="0"/>
                          <a:cs typeface="Calibri" panose="020F0502020204030204" pitchFamily="34" charset="0"/>
                        </a:rPr>
                        <a:t>We are confident, understand the guidelines and have planned to accommodate the variation in volume that might arise for Colposcopy with the introduction of HPV primary screening.  We have transitioned to Gynae+ v11 and can access and interact with information from the new NCSP-Register.</a:t>
                      </a: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553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b="0" kern="1200" noProof="0">
                          <a:solidFill>
                            <a:schemeClr val="tx1"/>
                          </a:solidFill>
                          <a:latin typeface="Calibri" panose="020F0502020204030204" pitchFamily="34" charset="0"/>
                          <a:ea typeface="+mn-ea"/>
                          <a:cs typeface="Calibri" panose="020F0502020204030204" pitchFamily="34" charset="0"/>
                        </a:rPr>
                        <a:t>We will be working with central support teams to deliver all reporting and monitoring relating to Colposcopy services.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9941343"/>
                  </a:ext>
                </a:extLst>
              </a:tr>
            </a:tbl>
          </a:graphicData>
        </a:graphic>
      </p:graphicFrame>
      <p:graphicFrame>
        <p:nvGraphicFramePr>
          <p:cNvPr id="10" name="Table 2">
            <a:extLst>
              <a:ext uri="{FF2B5EF4-FFF2-40B4-BE49-F238E27FC236}">
                <a16:creationId xmlns:a16="http://schemas.microsoft.com/office/drawing/2014/main" id="{A7DA3417-9297-4E9D-AE5A-EB114626B335}"/>
              </a:ext>
            </a:extLst>
          </p:cNvPr>
          <p:cNvGraphicFramePr>
            <a:graphicFrameLocks noGrp="1"/>
          </p:cNvGraphicFramePr>
          <p:nvPr>
            <p:extLst>
              <p:ext uri="{D42A27DB-BD31-4B8C-83A1-F6EECF244321}">
                <p14:modId xmlns:p14="http://schemas.microsoft.com/office/powerpoint/2010/main" val="2770592014"/>
              </p:ext>
            </p:extLst>
          </p:nvPr>
        </p:nvGraphicFramePr>
        <p:xfrm>
          <a:off x="2189613" y="3913126"/>
          <a:ext cx="9688062" cy="790963"/>
        </p:xfrm>
        <a:graphic>
          <a:graphicData uri="http://schemas.openxmlformats.org/drawingml/2006/table">
            <a:tbl>
              <a:tblPr firstRow="1" bandRow="1"/>
              <a:tblGrid>
                <a:gridCol w="647979">
                  <a:extLst>
                    <a:ext uri="{9D8B030D-6E8A-4147-A177-3AD203B41FA5}">
                      <a16:colId xmlns:a16="http://schemas.microsoft.com/office/drawing/2014/main" val="392347201"/>
                    </a:ext>
                  </a:extLst>
                </a:gridCol>
                <a:gridCol w="3978075">
                  <a:extLst>
                    <a:ext uri="{9D8B030D-6E8A-4147-A177-3AD203B41FA5}">
                      <a16:colId xmlns:a16="http://schemas.microsoft.com/office/drawing/2014/main" val="1248799994"/>
                    </a:ext>
                  </a:extLst>
                </a:gridCol>
                <a:gridCol w="5062008">
                  <a:extLst>
                    <a:ext uri="{9D8B030D-6E8A-4147-A177-3AD203B41FA5}">
                      <a16:colId xmlns:a16="http://schemas.microsoft.com/office/drawing/2014/main" val="3881151125"/>
                    </a:ext>
                  </a:extLst>
                </a:gridCol>
              </a:tblGrid>
              <a:tr h="790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l" defTabSz="914400" rtl="0" eaLnBrk="1" latinLnBrk="0" hangingPunct="1"/>
                      <a:endParaRPr lang="en-NZ" sz="1100" b="0" kern="1200">
                        <a:solidFill>
                          <a:schemeClr val="tx1"/>
                        </a:solidFill>
                        <a:latin typeface="Calibri" panose="020F0502020204030204"/>
                        <a:ea typeface="+mn-ea"/>
                        <a:cs typeface="+mn-cs"/>
                      </a:endParaRPr>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693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lvl="0" algn="l" defTabSz="914400" rtl="0" eaLnBrk="1" latinLnBrk="0" hangingPunct="1">
                        <a:buNone/>
                      </a:pPr>
                      <a:r>
                        <a:rPr lang="en-NZ" sz="1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We have completed our training and understand the new HPV primary screening process and usage of the new recommendation codes. We are equipped to provide HPV primary screening tests to accredited sample takers (e.g. Primary Care) and test for both HPV and cytology. </a:t>
                      </a:r>
                      <a:endParaRPr lang="en-NZ" sz="1000" b="1" kern="1200" dirty="0">
                        <a:solidFill>
                          <a:schemeClr val="bg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693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We will continue to work with the NSCP programme around improvements to the monitoring system and implementation of KPIs. We continue to report using updated clinical practice guidelines. Each histology lab will have agreed transition plans for new SNOMED-CT codes.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9941343"/>
                  </a:ext>
                </a:extLst>
              </a:tr>
            </a:tbl>
          </a:graphicData>
        </a:graphic>
      </p:graphicFrame>
      <p:graphicFrame>
        <p:nvGraphicFramePr>
          <p:cNvPr id="11" name="Table 2">
            <a:extLst>
              <a:ext uri="{FF2B5EF4-FFF2-40B4-BE49-F238E27FC236}">
                <a16:creationId xmlns:a16="http://schemas.microsoft.com/office/drawing/2014/main" id="{05432C5A-11B0-4F6B-884D-BC947FF17DB5}"/>
              </a:ext>
            </a:extLst>
          </p:cNvPr>
          <p:cNvGraphicFramePr>
            <a:graphicFrameLocks noGrp="1"/>
          </p:cNvGraphicFramePr>
          <p:nvPr>
            <p:extLst>
              <p:ext uri="{D42A27DB-BD31-4B8C-83A1-F6EECF244321}">
                <p14:modId xmlns:p14="http://schemas.microsoft.com/office/powerpoint/2010/main" val="2405787976"/>
              </p:ext>
            </p:extLst>
          </p:nvPr>
        </p:nvGraphicFramePr>
        <p:xfrm>
          <a:off x="2194131" y="5779304"/>
          <a:ext cx="9686708" cy="805422"/>
        </p:xfrm>
        <a:graphic>
          <a:graphicData uri="http://schemas.openxmlformats.org/drawingml/2006/table">
            <a:tbl>
              <a:tblPr firstRow="1" bandRow="1"/>
              <a:tblGrid>
                <a:gridCol w="711845">
                  <a:extLst>
                    <a:ext uri="{9D8B030D-6E8A-4147-A177-3AD203B41FA5}">
                      <a16:colId xmlns:a16="http://schemas.microsoft.com/office/drawing/2014/main" val="392347201"/>
                    </a:ext>
                  </a:extLst>
                </a:gridCol>
                <a:gridCol w="3910460">
                  <a:extLst>
                    <a:ext uri="{9D8B030D-6E8A-4147-A177-3AD203B41FA5}">
                      <a16:colId xmlns:a16="http://schemas.microsoft.com/office/drawing/2014/main" val="1248799994"/>
                    </a:ext>
                  </a:extLst>
                </a:gridCol>
                <a:gridCol w="2854037">
                  <a:extLst>
                    <a:ext uri="{9D8B030D-6E8A-4147-A177-3AD203B41FA5}">
                      <a16:colId xmlns:a16="http://schemas.microsoft.com/office/drawing/2014/main" val="2454372457"/>
                    </a:ext>
                  </a:extLst>
                </a:gridCol>
                <a:gridCol w="2210366">
                  <a:extLst>
                    <a:ext uri="{9D8B030D-6E8A-4147-A177-3AD203B41FA5}">
                      <a16:colId xmlns:a16="http://schemas.microsoft.com/office/drawing/2014/main" val="903663234"/>
                    </a:ext>
                  </a:extLst>
                </a:gridCol>
              </a:tblGrid>
              <a:tr h="80542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NZ" sz="1100"/>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9A98"/>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rtl="0" eaLnBrk="1" fontAlgn="auto" latinLnBrk="0" hangingPunct="1">
                        <a:lnSpc>
                          <a:spcPct val="100000"/>
                        </a:lnSpc>
                        <a:spcBef>
                          <a:spcPts val="0"/>
                        </a:spcBef>
                        <a:spcAft>
                          <a:spcPts val="0"/>
                        </a:spcAft>
                        <a:buClrTx/>
                        <a:buSzTx/>
                        <a:buFontTx/>
                        <a:buNone/>
                      </a:pPr>
                      <a:r>
                        <a:rPr lang="en-NZ" sz="1000" b="1" kern="1200" dirty="0">
                          <a:solidFill>
                            <a:schemeClr val="bg1"/>
                          </a:solidFill>
                          <a:latin typeface="Calibri" panose="020F0502020204030204"/>
                          <a:ea typeface="+mn-ea"/>
                          <a:cs typeface="+mn-cs"/>
                        </a:rPr>
                        <a:t>We will use the NCSP-Register user guide and complete the training to continue to manage data on the new NCSP-Register. Across the teams, we will ensure data consistency and robustness, ensuring integration between the different NCSP-Register users and provide resolution to complex data and clinical issues. </a:t>
                      </a:r>
                    </a:p>
                  </a:txBody>
                  <a:tcPr marL="68580" marR="68580"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9A9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effectLst/>
                          <a:uLnTx/>
                          <a:uFillTx/>
                          <a:latin typeface="Calibri"/>
                          <a:ea typeface="+mn-ea"/>
                          <a:cs typeface="Calibri"/>
                        </a:rPr>
                        <a:t>We will support the notification process for the overdue and under-screened, including those priority groups.</a:t>
                      </a:r>
                      <a:endParaRPr lang="en-NZ" sz="1000" b="1" kern="1200">
                        <a:latin typeface="Calibri"/>
                        <a:ea typeface="+mn-ea"/>
                        <a:cs typeface="Calibri"/>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dirty="0">
                          <a:ln>
                            <a:noFill/>
                          </a:ln>
                          <a:effectLst/>
                          <a:uLnTx/>
                          <a:uFillTx/>
                          <a:latin typeface="Calibri"/>
                          <a:ea typeface="Calibri"/>
                          <a:cs typeface="Calibri"/>
                        </a:rPr>
                        <a:t>We will support the ability to proactively reach all our participants via notifications.</a:t>
                      </a:r>
                      <a:endParaRPr lang="en-NZ" sz="1000" b="1" kern="1200" dirty="0">
                        <a:latin typeface="Calibri"/>
                        <a:ea typeface="+mn-ea"/>
                        <a:cs typeface="Calibri"/>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79941343"/>
                  </a:ext>
                </a:extLst>
              </a:tr>
            </a:tbl>
          </a:graphicData>
        </a:graphic>
      </p:graphicFrame>
      <p:graphicFrame>
        <p:nvGraphicFramePr>
          <p:cNvPr id="14" name="Table 2">
            <a:extLst>
              <a:ext uri="{FF2B5EF4-FFF2-40B4-BE49-F238E27FC236}">
                <a16:creationId xmlns:a16="http://schemas.microsoft.com/office/drawing/2014/main" id="{7EBC9C86-2576-402D-9D5A-714234BDD340}"/>
              </a:ext>
            </a:extLst>
          </p:cNvPr>
          <p:cNvGraphicFramePr>
            <a:graphicFrameLocks noGrp="1"/>
          </p:cNvGraphicFramePr>
          <p:nvPr>
            <p:extLst>
              <p:ext uri="{D42A27DB-BD31-4B8C-83A1-F6EECF244321}">
                <p14:modId xmlns:p14="http://schemas.microsoft.com/office/powerpoint/2010/main" val="624538991"/>
              </p:ext>
            </p:extLst>
          </p:nvPr>
        </p:nvGraphicFramePr>
        <p:xfrm>
          <a:off x="2201984" y="2109433"/>
          <a:ext cx="9686708" cy="785794"/>
        </p:xfrm>
        <a:graphic>
          <a:graphicData uri="http://schemas.openxmlformats.org/drawingml/2006/table">
            <a:tbl>
              <a:tblPr firstRow="1" bandRow="1"/>
              <a:tblGrid>
                <a:gridCol w="697472">
                  <a:extLst>
                    <a:ext uri="{9D8B030D-6E8A-4147-A177-3AD203B41FA5}">
                      <a16:colId xmlns:a16="http://schemas.microsoft.com/office/drawing/2014/main" val="392347201"/>
                    </a:ext>
                  </a:extLst>
                </a:gridCol>
                <a:gridCol w="3920115">
                  <a:extLst>
                    <a:ext uri="{9D8B030D-6E8A-4147-A177-3AD203B41FA5}">
                      <a16:colId xmlns:a16="http://schemas.microsoft.com/office/drawing/2014/main" val="1248799994"/>
                    </a:ext>
                  </a:extLst>
                </a:gridCol>
                <a:gridCol w="2749302">
                  <a:extLst>
                    <a:ext uri="{9D8B030D-6E8A-4147-A177-3AD203B41FA5}">
                      <a16:colId xmlns:a16="http://schemas.microsoft.com/office/drawing/2014/main" val="1008919994"/>
                    </a:ext>
                  </a:extLst>
                </a:gridCol>
                <a:gridCol w="2319819">
                  <a:extLst>
                    <a:ext uri="{9D8B030D-6E8A-4147-A177-3AD203B41FA5}">
                      <a16:colId xmlns:a16="http://schemas.microsoft.com/office/drawing/2014/main" val="1564231385"/>
                    </a:ext>
                  </a:extLst>
                </a:gridCol>
              </a:tblGrid>
              <a:tr h="78579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NZ" sz="1000" b="0">
                        <a:solidFill>
                          <a:schemeClr val="tx1"/>
                        </a:solidFill>
                        <a:latin typeface="+mn-lt"/>
                      </a:endParaRPr>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CD5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lgn="l">
                        <a:buNone/>
                      </a:pPr>
                      <a:r>
                        <a:rPr lang="en-NZ" sz="1000" dirty="0">
                          <a:effectLst/>
                          <a:latin typeface="Calibri"/>
                          <a:ea typeface="Calibri" panose="020F0502020204030204" pitchFamily="34" charset="0"/>
                          <a:cs typeface="Arial"/>
                        </a:rPr>
                        <a:t>We have completed our training on HPV primary screening and are confident in the new pathways, including supporting people through informed consent and the new HPV primary screening tests.</a:t>
                      </a:r>
                      <a:endParaRPr lang="en-NZ" sz="1000" b="1" dirty="0">
                        <a:solidFill>
                          <a:schemeClr val="bg1"/>
                        </a:solidFill>
                        <a:latin typeface="Calibri"/>
                        <a:cs typeface="Arial"/>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CD5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kern="1200">
                          <a:solidFill>
                            <a:schemeClr val="tx1"/>
                          </a:solidFill>
                          <a:latin typeface="Calibri"/>
                          <a:ea typeface="+mn-ea"/>
                          <a:cs typeface="Calibri"/>
                        </a:rPr>
                        <a:t>We have the ability to easily access screening history and have received training. </a:t>
                      </a:r>
                      <a:r>
                        <a:rPr lang="en-NZ" sz="800" b="0" kern="1200" noProof="0">
                          <a:solidFill>
                            <a:schemeClr val="tx1"/>
                          </a:solidFill>
                          <a:latin typeface="Calibri"/>
                          <a:ea typeface="+mn-ea"/>
                          <a:cs typeface="Calibri"/>
                        </a:rPr>
                        <a:t>We can use the NCSP-Register to improve communication and/or referrals with laboratories and all participants.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dirty="0">
                          <a:latin typeface="Calibri"/>
                          <a:ea typeface="Calibri"/>
                          <a:cs typeface="Calibri"/>
                        </a:rPr>
                        <a:t>We have the ability to proactively reach our most unscreened populations. We are working towards building up our workforce through training in the HPV primary screening process.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79941343"/>
                  </a:ext>
                </a:extLst>
              </a:tr>
            </a:tbl>
          </a:graphicData>
        </a:graphic>
      </p:graphicFrame>
      <p:sp>
        <p:nvSpPr>
          <p:cNvPr id="15" name="Rectangle 14">
            <a:extLst>
              <a:ext uri="{FF2B5EF4-FFF2-40B4-BE49-F238E27FC236}">
                <a16:creationId xmlns:a16="http://schemas.microsoft.com/office/drawing/2014/main" id="{30F0010C-F868-4221-9AAD-741C656DC365}"/>
              </a:ext>
            </a:extLst>
          </p:cNvPr>
          <p:cNvSpPr/>
          <p:nvPr/>
        </p:nvSpPr>
        <p:spPr>
          <a:xfrm>
            <a:off x="2606508" y="923368"/>
            <a:ext cx="3090031" cy="291468"/>
          </a:xfrm>
          <a:prstGeom prst="rect">
            <a:avLst/>
          </a:prstGeom>
          <a:noFill/>
          <a:ln w="12700" cap="flat" cmpd="sng" algn="ctr">
            <a:noFill/>
            <a:prstDash val="solid"/>
            <a:miter lim="800000"/>
          </a:ln>
          <a:effectLst/>
        </p:spPr>
        <p:txBody>
          <a:bodyPr lIns="91440" tIns="45720" rIns="91440" bIns="45720" rtlCol="0" anchor="ctr"/>
          <a:lstStyle/>
          <a:p>
            <a:pPr algn="ctr" defTabSz="914400">
              <a:defRPr/>
            </a:pPr>
            <a:r>
              <a:rPr lang="en-NZ" sz="900" b="1" kern="0" dirty="0">
                <a:solidFill>
                  <a:prstClr val="black"/>
                </a:solidFill>
                <a:latin typeface="Calibri" panose="020F0502020204030204"/>
              </a:rPr>
              <a:t>PHASE ONE: FOUNDATIONAL STEP - 26 JULY 2023</a:t>
            </a:r>
            <a:endParaRPr lang="en-US" sz="900" b="1" kern="0" dirty="0">
              <a:solidFill>
                <a:prstClr val="black"/>
              </a:solidFill>
              <a:latin typeface="Calibri" panose="020F0502020204030204"/>
            </a:endParaRPr>
          </a:p>
        </p:txBody>
      </p:sp>
      <p:sp>
        <p:nvSpPr>
          <p:cNvPr id="36" name="AutoShape 6">
            <a:extLst>
              <a:ext uri="{FF2B5EF4-FFF2-40B4-BE49-F238E27FC236}">
                <a16:creationId xmlns:a16="http://schemas.microsoft.com/office/drawing/2014/main" id="{41D83431-194E-410C-ACB6-7ECD263D07C4}"/>
              </a:ext>
            </a:extLst>
          </p:cNvPr>
          <p:cNvSpPr>
            <a:spLocks noChangeAspect="1" noChangeArrowheads="1"/>
          </p:cNvSpPr>
          <p:nvPr/>
        </p:nvSpPr>
        <p:spPr bwMode="auto">
          <a:xfrm>
            <a:off x="6732685" y="337270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NZ">
              <a:solidFill>
                <a:prstClr val="black"/>
              </a:solidFill>
              <a:latin typeface="Calibri" panose="020F0502020204030204"/>
            </a:endParaRPr>
          </a:p>
        </p:txBody>
      </p:sp>
      <p:sp>
        <p:nvSpPr>
          <p:cNvPr id="43" name="Rectangle 42">
            <a:extLst>
              <a:ext uri="{FF2B5EF4-FFF2-40B4-BE49-F238E27FC236}">
                <a16:creationId xmlns:a16="http://schemas.microsoft.com/office/drawing/2014/main" id="{5275C623-E6D5-4C26-BD7A-54AF1912195D}"/>
              </a:ext>
            </a:extLst>
          </p:cNvPr>
          <p:cNvSpPr/>
          <p:nvPr/>
        </p:nvSpPr>
        <p:spPr>
          <a:xfrm>
            <a:off x="6820279" y="911278"/>
            <a:ext cx="2554629" cy="222746"/>
          </a:xfrm>
          <a:prstGeom prst="rect">
            <a:avLst/>
          </a:prstGeom>
          <a:noFill/>
          <a:ln w="12700" cap="flat" cmpd="sng" algn="ctr">
            <a:noFill/>
            <a:prstDash val="solid"/>
            <a:miter lim="800000"/>
          </a:ln>
          <a:effectLst/>
        </p:spPr>
        <p:txBody>
          <a:bodyPr lIns="91440" tIns="45720" rIns="91440" bIns="45720" rtlCol="0" anchor="ctr"/>
          <a:lstStyle/>
          <a:p>
            <a:pPr defTabSz="914400">
              <a:defRPr/>
            </a:pPr>
            <a:r>
              <a:rPr lang="en-NZ" sz="900" b="1" kern="0" dirty="0">
                <a:solidFill>
                  <a:prstClr val="black"/>
                </a:solidFill>
                <a:latin typeface="Calibri" panose="020F0502020204030204"/>
              </a:rPr>
              <a:t>PHASE TWO: EXPANDING REACH – Aug to Dec ‘23</a:t>
            </a:r>
            <a:endParaRPr lang="en-US" dirty="0">
              <a:solidFill>
                <a:prstClr val="black"/>
              </a:solidFill>
              <a:latin typeface="Calibri" panose="020F0502020204030204"/>
            </a:endParaRPr>
          </a:p>
        </p:txBody>
      </p:sp>
      <p:sp>
        <p:nvSpPr>
          <p:cNvPr id="44" name="Rectangle 43">
            <a:extLst>
              <a:ext uri="{FF2B5EF4-FFF2-40B4-BE49-F238E27FC236}">
                <a16:creationId xmlns:a16="http://schemas.microsoft.com/office/drawing/2014/main" id="{65B9658B-BA96-4E04-8754-D5C0ED282D60}"/>
              </a:ext>
            </a:extLst>
          </p:cNvPr>
          <p:cNvSpPr/>
          <p:nvPr/>
        </p:nvSpPr>
        <p:spPr>
          <a:xfrm>
            <a:off x="9557823" y="919438"/>
            <a:ext cx="2460177" cy="222746"/>
          </a:xfrm>
          <a:prstGeom prst="rect">
            <a:avLst/>
          </a:prstGeom>
          <a:noFill/>
          <a:ln w="12700" cap="flat" cmpd="sng" algn="ctr">
            <a:noFill/>
            <a:prstDash val="solid"/>
            <a:miter lim="800000"/>
          </a:ln>
          <a:effectLst/>
        </p:spPr>
        <p:txBody>
          <a:bodyPr lIns="91440" tIns="45720" rIns="91440" bIns="45720" rtlCol="0" anchor="ctr"/>
          <a:lstStyle/>
          <a:p>
            <a:pPr defTabSz="914400">
              <a:defRPr/>
            </a:pPr>
            <a:r>
              <a:rPr lang="en-NZ" sz="900" b="1" kern="0" dirty="0">
                <a:solidFill>
                  <a:prstClr val="black"/>
                </a:solidFill>
                <a:latin typeface="Calibri" panose="020F0502020204030204"/>
              </a:rPr>
              <a:t>PHASE THREE: FULL BENEFIT – Dec to Mar ‘24 </a:t>
            </a:r>
            <a:endParaRPr lang="en-US"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6E0143E2-162C-4BBE-B49D-6DB212932267}"/>
              </a:ext>
            </a:extLst>
          </p:cNvPr>
          <p:cNvSpPr txBox="1"/>
          <p:nvPr/>
        </p:nvSpPr>
        <p:spPr>
          <a:xfrm rot="16200000">
            <a:off x="939379" y="1505406"/>
            <a:ext cx="1104559" cy="234222"/>
          </a:xfrm>
          <a:prstGeom prst="rect">
            <a:avLst/>
          </a:prstGeom>
        </p:spPr>
        <p:txBody>
          <a:bodyPr vert="horz" wrap="square" lIns="91440" tIns="45720" rIns="91440" bIns="45720" rtlCol="0">
            <a:noAutofit/>
          </a:bodyPr>
          <a:lstStyle>
            <a:defPPr>
              <a:defRPr lang="en-US"/>
            </a:defPPr>
            <a:lvl1pPr>
              <a:lnSpc>
                <a:spcPct val="150000"/>
              </a:lnSpc>
              <a:spcBef>
                <a:spcPts val="0"/>
              </a:spcBef>
            </a:lvl1pPr>
          </a:lstStyle>
          <a:p>
            <a:pPr algn="ctr" defTabSz="914400">
              <a:lnSpc>
                <a:spcPct val="100000"/>
              </a:lnSpc>
              <a:defRPr/>
            </a:pPr>
            <a:r>
              <a:rPr lang="mi-NZ" sz="1000" b="1" kern="0" dirty="0">
                <a:solidFill>
                  <a:prstClr val="black"/>
                </a:solidFill>
                <a:latin typeface="Calibri" panose="020F0502020204030204"/>
              </a:rPr>
              <a:t>PARTICIPANTS</a:t>
            </a:r>
            <a:endParaRPr lang="en-NZ" sz="1000" b="1" kern="0" dirty="0">
              <a:solidFill>
                <a:prstClr val="black"/>
              </a:solidFill>
              <a:latin typeface="Calibri" panose="020F0502020204030204"/>
            </a:endParaRPr>
          </a:p>
        </p:txBody>
      </p:sp>
      <p:sp>
        <p:nvSpPr>
          <p:cNvPr id="16" name="Oval 15">
            <a:extLst>
              <a:ext uri="{FF2B5EF4-FFF2-40B4-BE49-F238E27FC236}">
                <a16:creationId xmlns:a16="http://schemas.microsoft.com/office/drawing/2014/main" id="{7A846661-929A-4758-80FD-AF71BAE8FACB}"/>
              </a:ext>
            </a:extLst>
          </p:cNvPr>
          <p:cNvSpPr/>
          <p:nvPr/>
        </p:nvSpPr>
        <p:spPr>
          <a:xfrm>
            <a:off x="1825834" y="1142438"/>
            <a:ext cx="940923" cy="9253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32" name="Oval 31">
            <a:extLst>
              <a:ext uri="{FF2B5EF4-FFF2-40B4-BE49-F238E27FC236}">
                <a16:creationId xmlns:a16="http://schemas.microsoft.com/office/drawing/2014/main" id="{D90ABC21-C074-4FFA-BE53-219B0503320D}"/>
              </a:ext>
            </a:extLst>
          </p:cNvPr>
          <p:cNvSpPr/>
          <p:nvPr/>
        </p:nvSpPr>
        <p:spPr>
          <a:xfrm>
            <a:off x="1923373" y="1228475"/>
            <a:ext cx="768007" cy="751140"/>
          </a:xfrm>
          <a:prstGeom prst="ellipse">
            <a:avLst/>
          </a:prstGeom>
          <a:solidFill>
            <a:srgbClr val="B61F6C"/>
          </a:solidFill>
          <a:ln w="57150">
            <a:solidFill>
              <a:srgbClr val="ED97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39" name="TextBox 38">
            <a:extLst>
              <a:ext uri="{FF2B5EF4-FFF2-40B4-BE49-F238E27FC236}">
                <a16:creationId xmlns:a16="http://schemas.microsoft.com/office/drawing/2014/main" id="{CDA2CB42-505C-456A-BF3A-4A962C74171C}"/>
              </a:ext>
            </a:extLst>
          </p:cNvPr>
          <p:cNvSpPr txBox="1"/>
          <p:nvPr/>
        </p:nvSpPr>
        <p:spPr>
          <a:xfrm rot="16200000">
            <a:off x="863947" y="4993956"/>
            <a:ext cx="1206509" cy="425444"/>
          </a:xfrm>
          <a:prstGeom prst="rect">
            <a:avLst/>
          </a:prstGeom>
        </p:spPr>
        <p:txBody>
          <a:bodyPr vert="horz" wrap="square" lIns="91440" tIns="45720" rIns="91440" bIns="45720" rtlCol="0">
            <a:noAutofit/>
          </a:bodyPr>
          <a:lstStyle>
            <a:defPPr>
              <a:defRPr lang="en-US"/>
            </a:defPPr>
            <a:lvl1pPr>
              <a:lnSpc>
                <a:spcPct val="150000"/>
              </a:lnSpc>
              <a:spcBef>
                <a:spcPts val="0"/>
              </a:spcBef>
            </a:lvl1pPr>
          </a:lstStyle>
          <a:p>
            <a:pPr algn="ctr" defTabSz="914400">
              <a:lnSpc>
                <a:spcPct val="100000"/>
              </a:lnSpc>
              <a:defRPr/>
            </a:pPr>
            <a:r>
              <a:rPr lang="en-NZ" sz="900" b="1" kern="0" dirty="0">
                <a:solidFill>
                  <a:prstClr val="black"/>
                </a:solidFill>
                <a:latin typeface="Calibri" panose="020F0502020204030204"/>
              </a:rPr>
              <a:t>REGIONAL CO-ORDINATION &amp; SUPPORT TO SCREEN </a:t>
            </a:r>
          </a:p>
        </p:txBody>
      </p:sp>
      <p:sp>
        <p:nvSpPr>
          <p:cNvPr id="40" name="Oval 39">
            <a:extLst>
              <a:ext uri="{FF2B5EF4-FFF2-40B4-BE49-F238E27FC236}">
                <a16:creationId xmlns:a16="http://schemas.microsoft.com/office/drawing/2014/main" id="{59A05B6A-EECA-4538-9C89-7DD564A9BEC7}"/>
              </a:ext>
            </a:extLst>
          </p:cNvPr>
          <p:cNvSpPr/>
          <p:nvPr/>
        </p:nvSpPr>
        <p:spPr>
          <a:xfrm>
            <a:off x="1791152" y="4771415"/>
            <a:ext cx="982080" cy="9373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42" name="Oval 41">
            <a:extLst>
              <a:ext uri="{FF2B5EF4-FFF2-40B4-BE49-F238E27FC236}">
                <a16:creationId xmlns:a16="http://schemas.microsoft.com/office/drawing/2014/main" id="{35EC1A04-3DFC-4595-8703-429E7B176921}"/>
              </a:ext>
            </a:extLst>
          </p:cNvPr>
          <p:cNvSpPr/>
          <p:nvPr/>
        </p:nvSpPr>
        <p:spPr>
          <a:xfrm>
            <a:off x="1945561" y="4871071"/>
            <a:ext cx="740564" cy="732176"/>
          </a:xfrm>
          <a:prstGeom prst="ellipse">
            <a:avLst/>
          </a:prstGeom>
          <a:solidFill>
            <a:srgbClr val="F9AE9B"/>
          </a:solidFill>
          <a:ln w="57150">
            <a:solidFill>
              <a:srgbClr val="FCD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9" name="TextBox 8">
            <a:extLst>
              <a:ext uri="{FF2B5EF4-FFF2-40B4-BE49-F238E27FC236}">
                <a16:creationId xmlns:a16="http://schemas.microsoft.com/office/drawing/2014/main" id="{212F508D-BEEE-46BF-9934-A76621CE3C1C}"/>
              </a:ext>
            </a:extLst>
          </p:cNvPr>
          <p:cNvSpPr txBox="1"/>
          <p:nvPr/>
        </p:nvSpPr>
        <p:spPr>
          <a:xfrm rot="16200000">
            <a:off x="965384" y="4122440"/>
            <a:ext cx="1155838" cy="337512"/>
          </a:xfrm>
          <a:prstGeom prst="rect">
            <a:avLst/>
          </a:prstGeom>
        </p:spPr>
        <p:txBody>
          <a:bodyPr vert="horz" wrap="square" lIns="91440" tIns="45720" rIns="91440" bIns="45720" rtlCol="0">
            <a:noAutofit/>
          </a:bodyPr>
          <a:lstStyle>
            <a:defPPr>
              <a:defRPr lang="en-US"/>
            </a:defPPr>
            <a:lvl1pPr>
              <a:lnSpc>
                <a:spcPct val="150000"/>
              </a:lnSpc>
              <a:spcBef>
                <a:spcPts val="0"/>
              </a:spcBef>
            </a:lvl1pPr>
          </a:lstStyle>
          <a:p>
            <a:pPr algn="ctr" defTabSz="914400">
              <a:lnSpc>
                <a:spcPct val="100000"/>
              </a:lnSpc>
              <a:defRPr/>
            </a:pPr>
            <a:r>
              <a:rPr lang="mi-NZ" sz="1000" b="1" kern="0">
                <a:solidFill>
                  <a:prstClr val="black"/>
                </a:solidFill>
                <a:latin typeface="Calibri" panose="020F0502020204030204"/>
              </a:rPr>
              <a:t>LABORATORIES</a:t>
            </a:r>
            <a:endParaRPr lang="en-NZ" sz="1000" b="1" kern="0">
              <a:solidFill>
                <a:prstClr val="black"/>
              </a:solidFill>
              <a:latin typeface="Calibri" panose="020F0502020204030204"/>
            </a:endParaRPr>
          </a:p>
        </p:txBody>
      </p:sp>
      <p:sp>
        <p:nvSpPr>
          <p:cNvPr id="20" name="Oval 19">
            <a:extLst>
              <a:ext uri="{FF2B5EF4-FFF2-40B4-BE49-F238E27FC236}">
                <a16:creationId xmlns:a16="http://schemas.microsoft.com/office/drawing/2014/main" id="{27B6039A-C118-43F8-B40C-A285C701FE05}"/>
              </a:ext>
            </a:extLst>
          </p:cNvPr>
          <p:cNvSpPr/>
          <p:nvPr/>
        </p:nvSpPr>
        <p:spPr>
          <a:xfrm>
            <a:off x="1833630" y="3861548"/>
            <a:ext cx="925974" cy="8970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26" name="Oval 25">
            <a:extLst>
              <a:ext uri="{FF2B5EF4-FFF2-40B4-BE49-F238E27FC236}">
                <a16:creationId xmlns:a16="http://schemas.microsoft.com/office/drawing/2014/main" id="{AC2C3B06-577E-4733-9C1A-C49D5DFD76AC}"/>
              </a:ext>
            </a:extLst>
          </p:cNvPr>
          <p:cNvSpPr/>
          <p:nvPr/>
        </p:nvSpPr>
        <p:spPr>
          <a:xfrm>
            <a:off x="1937094" y="3944553"/>
            <a:ext cx="740564" cy="732177"/>
          </a:xfrm>
          <a:prstGeom prst="ellipse">
            <a:avLst/>
          </a:prstGeom>
          <a:solidFill>
            <a:srgbClr val="F16939"/>
          </a:solidFill>
          <a:ln w="57150">
            <a:solidFill>
              <a:srgbClr val="F69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13" name="TextBox 12">
            <a:extLst>
              <a:ext uri="{FF2B5EF4-FFF2-40B4-BE49-F238E27FC236}">
                <a16:creationId xmlns:a16="http://schemas.microsoft.com/office/drawing/2014/main" id="{45D86D45-85A2-4905-BE4A-FFF4E001A789}"/>
              </a:ext>
            </a:extLst>
          </p:cNvPr>
          <p:cNvSpPr txBox="1"/>
          <p:nvPr/>
        </p:nvSpPr>
        <p:spPr>
          <a:xfrm rot="16200000">
            <a:off x="1124475" y="2338778"/>
            <a:ext cx="896606" cy="396464"/>
          </a:xfrm>
          <a:prstGeom prst="rect">
            <a:avLst/>
          </a:prstGeom>
        </p:spPr>
        <p:txBody>
          <a:bodyPr vert="horz" wrap="square" lIns="91440" tIns="45720" rIns="91440" bIns="45720" rtlCol="0">
            <a:noAutofit/>
          </a:bodyPr>
          <a:lstStyle>
            <a:defPPr>
              <a:defRPr lang="en-US"/>
            </a:defPPr>
            <a:lvl1pPr>
              <a:lnSpc>
                <a:spcPct val="150000"/>
              </a:lnSpc>
              <a:spcBef>
                <a:spcPts val="0"/>
              </a:spcBef>
            </a:lvl1pPr>
          </a:lstStyle>
          <a:p>
            <a:pPr algn="ctr" defTabSz="914400">
              <a:lnSpc>
                <a:spcPct val="100000"/>
              </a:lnSpc>
              <a:defRPr/>
            </a:pPr>
            <a:r>
              <a:rPr lang="en-NZ" sz="1000" b="1" kern="0" dirty="0">
                <a:solidFill>
                  <a:prstClr val="black"/>
                </a:solidFill>
                <a:latin typeface="Calibri" panose="020F0502020204030204"/>
                <a:cs typeface="Arial" panose="020B0604020202020204" pitchFamily="34" charset="0"/>
              </a:rPr>
              <a:t>PRIMARY CARE</a:t>
            </a:r>
            <a:endParaRPr lang="en-NZ" sz="1000" b="1" kern="0" dirty="0">
              <a:solidFill>
                <a:prstClr val="black"/>
              </a:solidFill>
              <a:latin typeface="Calibri" panose="020F0502020204030204"/>
            </a:endParaRPr>
          </a:p>
        </p:txBody>
      </p:sp>
      <p:sp>
        <p:nvSpPr>
          <p:cNvPr id="17" name="Oval 16">
            <a:extLst>
              <a:ext uri="{FF2B5EF4-FFF2-40B4-BE49-F238E27FC236}">
                <a16:creationId xmlns:a16="http://schemas.microsoft.com/office/drawing/2014/main" id="{5E6A7CA4-7394-4337-A480-5FE01B56F1A7}"/>
              </a:ext>
            </a:extLst>
          </p:cNvPr>
          <p:cNvSpPr/>
          <p:nvPr/>
        </p:nvSpPr>
        <p:spPr>
          <a:xfrm>
            <a:off x="1840783" y="2048644"/>
            <a:ext cx="925974" cy="8970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35" name="Oval 34">
            <a:extLst>
              <a:ext uri="{FF2B5EF4-FFF2-40B4-BE49-F238E27FC236}">
                <a16:creationId xmlns:a16="http://schemas.microsoft.com/office/drawing/2014/main" id="{C4020F8A-A6D4-4401-ABD4-364C4AA4DAFB}"/>
              </a:ext>
            </a:extLst>
          </p:cNvPr>
          <p:cNvSpPr/>
          <p:nvPr/>
        </p:nvSpPr>
        <p:spPr>
          <a:xfrm>
            <a:off x="1923536" y="2136243"/>
            <a:ext cx="767680" cy="758984"/>
          </a:xfrm>
          <a:prstGeom prst="ellipse">
            <a:avLst/>
          </a:prstGeom>
          <a:solidFill>
            <a:srgbClr val="FFDD40"/>
          </a:solidFill>
          <a:ln w="57150">
            <a:solidFill>
              <a:srgbClr val="FEEA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7" name="TextBox 6">
            <a:extLst>
              <a:ext uri="{FF2B5EF4-FFF2-40B4-BE49-F238E27FC236}">
                <a16:creationId xmlns:a16="http://schemas.microsoft.com/office/drawing/2014/main" id="{36A90034-6D31-4DC2-91F4-04BE6D9D617A}"/>
              </a:ext>
            </a:extLst>
          </p:cNvPr>
          <p:cNvSpPr txBox="1"/>
          <p:nvPr/>
        </p:nvSpPr>
        <p:spPr>
          <a:xfrm rot="16200000">
            <a:off x="1105467" y="3091895"/>
            <a:ext cx="1104559" cy="566399"/>
          </a:xfrm>
          <a:prstGeom prst="rect">
            <a:avLst/>
          </a:prstGeom>
        </p:spPr>
        <p:txBody>
          <a:bodyPr vert="horz" wrap="square" lIns="91440" tIns="45720" rIns="91440" bIns="45720" rtlCol="0">
            <a:noAutofit/>
          </a:bodyPr>
          <a:lstStyle>
            <a:defPPr>
              <a:defRPr lang="en-US"/>
            </a:defPPr>
            <a:lvl1pPr>
              <a:lnSpc>
                <a:spcPct val="150000"/>
              </a:lnSpc>
              <a:spcBef>
                <a:spcPts val="0"/>
              </a:spcBef>
            </a:lvl1pPr>
          </a:lstStyle>
          <a:p>
            <a:pPr algn="ctr" defTabSz="914400">
              <a:lnSpc>
                <a:spcPct val="100000"/>
              </a:lnSpc>
              <a:defRPr/>
            </a:pPr>
            <a:r>
              <a:rPr lang="en-NZ" sz="1000" b="1" kern="0" dirty="0">
                <a:solidFill>
                  <a:prstClr val="black"/>
                </a:solidFill>
                <a:latin typeface="Calibri" panose="020F0502020204030204"/>
                <a:cs typeface="Arial" panose="020B0604020202020204" pitchFamily="34" charset="0"/>
              </a:rPr>
              <a:t>COLPOSCOPY CLINICS</a:t>
            </a:r>
            <a:endParaRPr lang="en-NZ" sz="1000" b="1" kern="0" dirty="0">
              <a:solidFill>
                <a:prstClr val="black"/>
              </a:solidFill>
              <a:latin typeface="Calibri" panose="020F0502020204030204"/>
            </a:endParaRPr>
          </a:p>
        </p:txBody>
      </p:sp>
      <p:sp>
        <p:nvSpPr>
          <p:cNvPr id="19" name="Oval 18">
            <a:extLst>
              <a:ext uri="{FF2B5EF4-FFF2-40B4-BE49-F238E27FC236}">
                <a16:creationId xmlns:a16="http://schemas.microsoft.com/office/drawing/2014/main" id="{87169588-8C1A-487A-AB88-2EC1234FC021}"/>
              </a:ext>
            </a:extLst>
          </p:cNvPr>
          <p:cNvSpPr/>
          <p:nvPr/>
        </p:nvSpPr>
        <p:spPr>
          <a:xfrm>
            <a:off x="1843537" y="2959719"/>
            <a:ext cx="925974" cy="8970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23" name="Oval 22">
            <a:extLst>
              <a:ext uri="{FF2B5EF4-FFF2-40B4-BE49-F238E27FC236}">
                <a16:creationId xmlns:a16="http://schemas.microsoft.com/office/drawing/2014/main" id="{3E6168C2-4176-4926-81B6-A626664AF0B9}"/>
              </a:ext>
            </a:extLst>
          </p:cNvPr>
          <p:cNvSpPr/>
          <p:nvPr/>
        </p:nvSpPr>
        <p:spPr>
          <a:xfrm>
            <a:off x="1915674" y="3035619"/>
            <a:ext cx="760926" cy="752308"/>
          </a:xfrm>
          <a:prstGeom prst="ellipse">
            <a:avLst/>
          </a:prstGeom>
          <a:solidFill>
            <a:srgbClr val="E05538"/>
          </a:solidFill>
          <a:ln w="57150">
            <a:solidFill>
              <a:srgbClr val="EC9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18" name="Oval 17">
            <a:extLst>
              <a:ext uri="{FF2B5EF4-FFF2-40B4-BE49-F238E27FC236}">
                <a16:creationId xmlns:a16="http://schemas.microsoft.com/office/drawing/2014/main" id="{C244A3C4-08A9-40E0-A774-5E67B7D6B578}"/>
              </a:ext>
            </a:extLst>
          </p:cNvPr>
          <p:cNvSpPr/>
          <p:nvPr/>
        </p:nvSpPr>
        <p:spPr>
          <a:xfrm>
            <a:off x="1792856" y="5697838"/>
            <a:ext cx="973624" cy="943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a:solidFill>
                  <a:prstClr val="white"/>
                </a:solidFill>
                <a:latin typeface="Calibri" panose="020F0502020204030204"/>
              </a:rPr>
              <a:t> </a:t>
            </a:r>
          </a:p>
        </p:txBody>
      </p:sp>
      <p:sp>
        <p:nvSpPr>
          <p:cNvPr id="41" name="TextBox 40">
            <a:extLst>
              <a:ext uri="{FF2B5EF4-FFF2-40B4-BE49-F238E27FC236}">
                <a16:creationId xmlns:a16="http://schemas.microsoft.com/office/drawing/2014/main" id="{9C6E5311-5638-4221-85A6-924FC5D6C16D}"/>
              </a:ext>
            </a:extLst>
          </p:cNvPr>
          <p:cNvSpPr txBox="1"/>
          <p:nvPr/>
        </p:nvSpPr>
        <p:spPr>
          <a:xfrm rot="16200000">
            <a:off x="1054493" y="5885911"/>
            <a:ext cx="1206508" cy="566399"/>
          </a:xfrm>
          <a:prstGeom prst="rect">
            <a:avLst/>
          </a:prstGeom>
        </p:spPr>
        <p:txBody>
          <a:bodyPr vert="horz" wrap="square" lIns="91440" tIns="45720" rIns="91440" bIns="45720" rtlCol="0">
            <a:noAutofit/>
          </a:bodyPr>
          <a:lstStyle>
            <a:defPPr>
              <a:defRPr lang="en-US"/>
            </a:defPPr>
            <a:lvl1pPr>
              <a:lnSpc>
                <a:spcPct val="150000"/>
              </a:lnSpc>
              <a:spcBef>
                <a:spcPts val="0"/>
              </a:spcBef>
            </a:lvl1pPr>
          </a:lstStyle>
          <a:p>
            <a:pPr algn="ctr" defTabSz="914400">
              <a:lnSpc>
                <a:spcPct val="100000"/>
              </a:lnSpc>
              <a:defRPr/>
            </a:pPr>
            <a:r>
              <a:rPr lang="mi-NZ" sz="900" b="1" kern="0">
                <a:solidFill>
                  <a:prstClr val="black"/>
                </a:solidFill>
                <a:latin typeface="Calibri" panose="020F0502020204030204"/>
              </a:rPr>
              <a:t>CENTRAL REGISTER TEAM</a:t>
            </a:r>
          </a:p>
        </p:txBody>
      </p:sp>
      <p:grpSp>
        <p:nvGrpSpPr>
          <p:cNvPr id="1025" name="Group 1024">
            <a:extLst>
              <a:ext uri="{FF2B5EF4-FFF2-40B4-BE49-F238E27FC236}">
                <a16:creationId xmlns:a16="http://schemas.microsoft.com/office/drawing/2014/main" id="{B39689F5-D416-4B9A-8B01-5A5973FE2242}"/>
              </a:ext>
            </a:extLst>
          </p:cNvPr>
          <p:cNvGrpSpPr/>
          <p:nvPr/>
        </p:nvGrpSpPr>
        <p:grpSpPr>
          <a:xfrm>
            <a:off x="1788377" y="5795161"/>
            <a:ext cx="1016480" cy="747898"/>
            <a:chOff x="1788377" y="5856326"/>
            <a:chExt cx="1016480" cy="747898"/>
          </a:xfrm>
        </p:grpSpPr>
        <p:sp>
          <p:nvSpPr>
            <p:cNvPr id="29" name="Oval 28">
              <a:extLst>
                <a:ext uri="{FF2B5EF4-FFF2-40B4-BE49-F238E27FC236}">
                  <a16:creationId xmlns:a16="http://schemas.microsoft.com/office/drawing/2014/main" id="{BF6C13A8-0DE8-4F92-9217-57583E7FEB2A}"/>
                </a:ext>
              </a:extLst>
            </p:cNvPr>
            <p:cNvSpPr/>
            <p:nvPr/>
          </p:nvSpPr>
          <p:spPr>
            <a:xfrm>
              <a:off x="1933249" y="5856326"/>
              <a:ext cx="756466" cy="747898"/>
            </a:xfrm>
            <a:prstGeom prst="ellipse">
              <a:avLst/>
            </a:prstGeom>
            <a:solidFill>
              <a:srgbClr val="CD9A98"/>
            </a:solidFill>
            <a:ln w="57150">
              <a:solidFill>
                <a:srgbClr val="F5C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pic>
          <p:nvPicPr>
            <p:cNvPr id="53" name="Picture 52">
              <a:extLst>
                <a:ext uri="{FF2B5EF4-FFF2-40B4-BE49-F238E27FC236}">
                  <a16:creationId xmlns:a16="http://schemas.microsoft.com/office/drawing/2014/main" id="{EE64B00E-A246-47BC-BA8E-2BA43BC57940}"/>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88377" y="5874988"/>
              <a:ext cx="1016480" cy="720000"/>
            </a:xfrm>
            <a:prstGeom prst="rect">
              <a:avLst/>
            </a:prstGeom>
          </p:spPr>
        </p:pic>
      </p:grpSp>
      <p:sp>
        <p:nvSpPr>
          <p:cNvPr id="46" name="Oval 45">
            <a:extLst>
              <a:ext uri="{FF2B5EF4-FFF2-40B4-BE49-F238E27FC236}">
                <a16:creationId xmlns:a16="http://schemas.microsoft.com/office/drawing/2014/main" id="{92646E0E-732B-4544-9A50-A08CC81114F8}"/>
              </a:ext>
            </a:extLst>
          </p:cNvPr>
          <p:cNvSpPr/>
          <p:nvPr/>
        </p:nvSpPr>
        <p:spPr>
          <a:xfrm>
            <a:off x="1946579" y="1272690"/>
            <a:ext cx="678086" cy="661001"/>
          </a:xfrm>
          <a:prstGeom prst="ellipse">
            <a:avLst/>
          </a:prstGeom>
          <a:solidFill>
            <a:srgbClr val="B61F6C"/>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pic>
        <p:nvPicPr>
          <p:cNvPr id="47" name="Picture 173">
            <a:extLst>
              <a:ext uri="{FF2B5EF4-FFF2-40B4-BE49-F238E27FC236}">
                <a16:creationId xmlns:a16="http://schemas.microsoft.com/office/drawing/2014/main" id="{DF5947F4-B0A2-4F38-A34B-0A37E38436E4}"/>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5935" y="1312431"/>
            <a:ext cx="720665" cy="54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6E4C6557-E1F5-4BC0-91BE-024583EB3B94}"/>
              </a:ext>
            </a:extLst>
          </p:cNvPr>
          <p:cNvPicPr>
            <a:picLocks noChangeAspect="1"/>
          </p:cNvPicPr>
          <p:nvPr/>
        </p:nvPicPr>
        <p:blipFill>
          <a:blip r:embed="rId5">
            <a:clrChange>
              <a:clrFrom>
                <a:srgbClr val="FFDD40"/>
              </a:clrFrom>
              <a:clrTo>
                <a:srgbClr val="FFDD40">
                  <a:alpha val="0"/>
                </a:srgbClr>
              </a:clrTo>
            </a:clrChange>
          </a:blip>
          <a:stretch>
            <a:fillRect/>
          </a:stretch>
        </p:blipFill>
        <p:spPr>
          <a:xfrm>
            <a:off x="1987091" y="2183821"/>
            <a:ext cx="658353" cy="658353"/>
          </a:xfrm>
          <a:prstGeom prst="rect">
            <a:avLst/>
          </a:prstGeom>
        </p:spPr>
      </p:pic>
      <p:pic>
        <p:nvPicPr>
          <p:cNvPr id="4" name="Picture 3">
            <a:extLst>
              <a:ext uri="{FF2B5EF4-FFF2-40B4-BE49-F238E27FC236}">
                <a16:creationId xmlns:a16="http://schemas.microsoft.com/office/drawing/2014/main" id="{AEE95269-5B31-4F28-A79E-94C9F5B241B4}"/>
              </a:ext>
            </a:extLst>
          </p:cNvPr>
          <p:cNvPicPr>
            <a:picLocks noChangeAspect="1"/>
          </p:cNvPicPr>
          <p:nvPr/>
        </p:nvPicPr>
        <p:blipFill>
          <a:blip r:embed="rId6"/>
          <a:stretch>
            <a:fillRect/>
          </a:stretch>
        </p:blipFill>
        <p:spPr>
          <a:xfrm>
            <a:off x="2042119" y="4953027"/>
            <a:ext cx="633407" cy="633407"/>
          </a:xfrm>
          <a:prstGeom prst="rect">
            <a:avLst/>
          </a:prstGeom>
        </p:spPr>
      </p:pic>
      <p:pic>
        <p:nvPicPr>
          <p:cNvPr id="1026" name="Picture 2" descr="Colposcope - Free medical icons">
            <a:extLst>
              <a:ext uri="{FF2B5EF4-FFF2-40B4-BE49-F238E27FC236}">
                <a16:creationId xmlns:a16="http://schemas.microsoft.com/office/drawing/2014/main" id="{4FF7249D-174C-4877-A090-7E1B758C501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9416" y="3155299"/>
            <a:ext cx="519828" cy="51982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6083804-5DE0-4A5A-BE9C-A60A8BE5B146}"/>
              </a:ext>
            </a:extLst>
          </p:cNvPr>
          <p:cNvPicPr>
            <a:picLocks noChangeAspect="1"/>
          </p:cNvPicPr>
          <p:nvPr/>
        </p:nvPicPr>
        <p:blipFill>
          <a:blip r:embed="rId8"/>
          <a:stretch>
            <a:fillRect/>
          </a:stretch>
        </p:blipFill>
        <p:spPr>
          <a:xfrm>
            <a:off x="2036507" y="3987507"/>
            <a:ext cx="574011" cy="574011"/>
          </a:xfrm>
          <a:prstGeom prst="rect">
            <a:avLst/>
          </a:prstGeom>
        </p:spPr>
      </p:pic>
    </p:spTree>
    <p:extLst>
      <p:ext uri="{BB962C8B-B14F-4D97-AF65-F5344CB8AC3E}">
        <p14:creationId xmlns:p14="http://schemas.microsoft.com/office/powerpoint/2010/main" val="4076079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9B3F1FE-E75F-4C49-92CA-DFA7336CBEC6}"/>
              </a:ext>
            </a:extLst>
          </p:cNvPr>
          <p:cNvSpPr>
            <a:spLocks noGrp="1"/>
          </p:cNvSpPr>
          <p:nvPr>
            <p:ph type="sldNum" sz="quarter" idx="12"/>
          </p:nvPr>
        </p:nvSpPr>
        <p:spPr/>
        <p:txBody>
          <a:bodyPr/>
          <a:lstStyle/>
          <a:p>
            <a:fld id="{B9B2A3DE-D7C7-F247-B28D-74CB4DA19506}" type="slidenum">
              <a:rPr lang="en-US" smtClean="0">
                <a:latin typeface="Calibri" panose="020F0502020204030204" pitchFamily="34" charset="0"/>
                <a:cs typeface="Calibri" panose="020F0502020204030204" pitchFamily="34" charset="0"/>
              </a:rPr>
              <a:t>44</a:t>
            </a:fld>
            <a:endParaRPr lang="en-US">
              <a:latin typeface="Calibri" panose="020F050202020403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14104F2D-E08C-4C20-8BF9-B71D7D2509A3}"/>
              </a:ext>
            </a:extLst>
          </p:cNvPr>
          <p:cNvSpPr/>
          <p:nvPr/>
        </p:nvSpPr>
        <p:spPr>
          <a:xfrm>
            <a:off x="-3468" y="0"/>
            <a:ext cx="3948425" cy="6858000"/>
          </a:xfrm>
          <a:prstGeom prst="rect">
            <a:avLst/>
          </a:prstGeom>
          <a:solidFill>
            <a:srgbClr val="FEF2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8" name="Arrow: Right 7">
            <a:extLst>
              <a:ext uri="{FF2B5EF4-FFF2-40B4-BE49-F238E27FC236}">
                <a16:creationId xmlns:a16="http://schemas.microsoft.com/office/drawing/2014/main" id="{6926ABB9-6D97-42BE-BA10-194D325546FF}"/>
              </a:ext>
            </a:extLst>
          </p:cNvPr>
          <p:cNvSpPr/>
          <p:nvPr/>
        </p:nvSpPr>
        <p:spPr>
          <a:xfrm>
            <a:off x="4115679" y="6224526"/>
            <a:ext cx="7523856" cy="309363"/>
          </a:xfrm>
          <a:prstGeom prst="rightArrow">
            <a:avLst/>
          </a:prstGeom>
          <a:gradFill>
            <a:gsLst>
              <a:gs pos="100000">
                <a:srgbClr val="F17F26"/>
              </a:gs>
              <a:gs pos="0">
                <a:srgbClr val="FFF9F7"/>
              </a:gs>
            </a:gsLst>
            <a:lin ang="0" scaled="1"/>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2">
                    <a:lumMod val="50000"/>
                  </a:schemeClr>
                </a:solidFill>
                <a:latin typeface="Calibri" panose="020F0502020204030204" pitchFamily="34" charset="0"/>
                <a:ea typeface="Open Sans" panose="020B0606030504020204" pitchFamily="34" charset="0"/>
                <a:cs typeface="Calibri" panose="020F0502020204030204" pitchFamily="34" charset="0"/>
              </a:rPr>
              <a:t>Implementation Progression</a:t>
            </a:r>
          </a:p>
        </p:txBody>
      </p:sp>
      <p:sp>
        <p:nvSpPr>
          <p:cNvPr id="9" name="Rectangle 8">
            <a:extLst>
              <a:ext uri="{FF2B5EF4-FFF2-40B4-BE49-F238E27FC236}">
                <a16:creationId xmlns:a16="http://schemas.microsoft.com/office/drawing/2014/main" id="{AC8FC78D-E616-48D5-A808-980B383EAC52}"/>
              </a:ext>
            </a:extLst>
          </p:cNvPr>
          <p:cNvSpPr/>
          <p:nvPr/>
        </p:nvSpPr>
        <p:spPr>
          <a:xfrm>
            <a:off x="4115678" y="4101085"/>
            <a:ext cx="2338936" cy="2142807"/>
          </a:xfrm>
          <a:prstGeom prst="rect">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2">
                  <a:lumMod val="50000"/>
                </a:schemeClr>
              </a:solidFill>
              <a:latin typeface="Calibri" panose="020F0502020204030204" pitchFamily="34" charset="0"/>
              <a:ea typeface="Open Sans" panose="020B0606030504020204" pitchFamily="34" charset="0"/>
              <a:cs typeface="Calibri" panose="020F0502020204030204" pitchFamily="34" charset="0"/>
            </a:endParaRPr>
          </a:p>
        </p:txBody>
      </p:sp>
      <p:sp>
        <p:nvSpPr>
          <p:cNvPr id="10" name="Oval 9">
            <a:extLst>
              <a:ext uri="{FF2B5EF4-FFF2-40B4-BE49-F238E27FC236}">
                <a16:creationId xmlns:a16="http://schemas.microsoft.com/office/drawing/2014/main" id="{64A05E14-355E-4D80-8062-E77C1AD26F2D}"/>
              </a:ext>
            </a:extLst>
          </p:cNvPr>
          <p:cNvSpPr/>
          <p:nvPr/>
        </p:nvSpPr>
        <p:spPr>
          <a:xfrm>
            <a:off x="4172159" y="3428748"/>
            <a:ext cx="537402" cy="538524"/>
          </a:xfrm>
          <a:prstGeom prst="ellipse">
            <a:avLst/>
          </a:prstGeom>
          <a:noFill/>
          <a:ln w="28575">
            <a:solidFill>
              <a:srgbClr val="FDE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54" fontAlgn="base">
              <a:spcBef>
                <a:spcPct val="0"/>
              </a:spcBef>
              <a:spcAft>
                <a:spcPct val="0"/>
              </a:spcAft>
              <a:defRPr/>
            </a:pPr>
            <a:endParaRPr lang="en-US" sz="1100">
              <a:solidFill>
                <a:schemeClr val="tx2">
                  <a:lumMod val="75000"/>
                </a:schemeClr>
              </a:solidFill>
              <a:latin typeface="Calibri" panose="020F0502020204030204" pitchFamily="34" charset="0"/>
              <a:ea typeface="Open Sans" panose="020B0606030504020204" pitchFamily="34" charset="0"/>
              <a:cs typeface="Calibri" panose="020F0502020204030204" pitchFamily="34" charset="0"/>
            </a:endParaRPr>
          </a:p>
        </p:txBody>
      </p:sp>
      <p:sp>
        <p:nvSpPr>
          <p:cNvPr id="11" name="Arc 10">
            <a:extLst>
              <a:ext uri="{FF2B5EF4-FFF2-40B4-BE49-F238E27FC236}">
                <a16:creationId xmlns:a16="http://schemas.microsoft.com/office/drawing/2014/main" id="{71429904-6FA6-4D5E-811A-2182F15A5AA4}"/>
              </a:ext>
            </a:extLst>
          </p:cNvPr>
          <p:cNvSpPr/>
          <p:nvPr/>
        </p:nvSpPr>
        <p:spPr>
          <a:xfrm>
            <a:off x="4102796" y="3360535"/>
            <a:ext cx="682643" cy="684068"/>
          </a:xfrm>
          <a:prstGeom prst="arc">
            <a:avLst>
              <a:gd name="adj1" fmla="val 16200000"/>
              <a:gd name="adj2" fmla="val 8536680"/>
            </a:avLst>
          </a:prstGeom>
          <a:noFill/>
          <a:ln w="15875">
            <a:solidFill>
              <a:srgbClr val="FDEADA"/>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7054" fontAlgn="base">
              <a:spcBef>
                <a:spcPct val="0"/>
              </a:spcBef>
              <a:spcAft>
                <a:spcPct val="0"/>
              </a:spcAft>
              <a:defRPr/>
            </a:pPr>
            <a:endParaRPr lang="en-US" sz="1100">
              <a:solidFill>
                <a:schemeClr val="tx2">
                  <a:lumMod val="75000"/>
                </a:schemeClr>
              </a:solidFill>
              <a:latin typeface="Calibri" panose="020F0502020204030204" pitchFamily="34" charset="0"/>
              <a:ea typeface="Open Sans" panose="020B0606030504020204" pitchFamily="34" charset="0"/>
              <a:cs typeface="Calibri" panose="020F0502020204030204" pitchFamily="34" charset="0"/>
            </a:endParaRPr>
          </a:p>
        </p:txBody>
      </p:sp>
      <p:sp>
        <p:nvSpPr>
          <p:cNvPr id="12" name="Arc 11">
            <a:extLst>
              <a:ext uri="{FF2B5EF4-FFF2-40B4-BE49-F238E27FC236}">
                <a16:creationId xmlns:a16="http://schemas.microsoft.com/office/drawing/2014/main" id="{97C7A747-B3A4-4FD0-87DD-83DE90D7256D}"/>
              </a:ext>
            </a:extLst>
          </p:cNvPr>
          <p:cNvSpPr/>
          <p:nvPr/>
        </p:nvSpPr>
        <p:spPr>
          <a:xfrm>
            <a:off x="4130568" y="3387721"/>
            <a:ext cx="620584" cy="621879"/>
          </a:xfrm>
          <a:prstGeom prst="arc">
            <a:avLst>
              <a:gd name="adj1" fmla="val 16200000"/>
              <a:gd name="adj2" fmla="val 13076531"/>
            </a:avLst>
          </a:prstGeom>
          <a:noFill/>
          <a:ln w="15875">
            <a:solidFill>
              <a:srgbClr val="FDEADA"/>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7054" fontAlgn="base">
              <a:spcBef>
                <a:spcPct val="0"/>
              </a:spcBef>
              <a:spcAft>
                <a:spcPct val="0"/>
              </a:spcAft>
              <a:defRPr/>
            </a:pPr>
            <a:endParaRPr lang="en-US" sz="1100">
              <a:solidFill>
                <a:schemeClr val="tx2">
                  <a:lumMod val="75000"/>
                </a:schemeClr>
              </a:solidFill>
              <a:latin typeface="Calibri" panose="020F0502020204030204" pitchFamily="34" charset="0"/>
              <a:ea typeface="Open Sans" panose="020B0606030504020204" pitchFamily="34" charset="0"/>
              <a:cs typeface="Calibri" panose="020F0502020204030204" pitchFamily="34" charset="0"/>
            </a:endParaRPr>
          </a:p>
        </p:txBody>
      </p:sp>
      <p:sp>
        <p:nvSpPr>
          <p:cNvPr id="13" name="Arc 12">
            <a:extLst>
              <a:ext uri="{FF2B5EF4-FFF2-40B4-BE49-F238E27FC236}">
                <a16:creationId xmlns:a16="http://schemas.microsoft.com/office/drawing/2014/main" id="{39963DC9-B607-4BCD-BEE6-BB6F06FAE51C}"/>
              </a:ext>
            </a:extLst>
          </p:cNvPr>
          <p:cNvSpPr/>
          <p:nvPr/>
        </p:nvSpPr>
        <p:spPr>
          <a:xfrm>
            <a:off x="4069050" y="3325946"/>
            <a:ext cx="750907" cy="752475"/>
          </a:xfrm>
          <a:prstGeom prst="arc">
            <a:avLst>
              <a:gd name="adj1" fmla="val 16200000"/>
              <a:gd name="adj2" fmla="val 1413461"/>
            </a:avLst>
          </a:prstGeom>
          <a:noFill/>
          <a:ln w="15875">
            <a:solidFill>
              <a:srgbClr val="FDEADA"/>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7054" fontAlgn="base">
              <a:spcBef>
                <a:spcPct val="0"/>
              </a:spcBef>
              <a:spcAft>
                <a:spcPct val="0"/>
              </a:spcAft>
              <a:defRPr/>
            </a:pPr>
            <a:endParaRPr lang="en-US" sz="1100">
              <a:solidFill>
                <a:schemeClr val="tx2">
                  <a:lumMod val="75000"/>
                </a:schemeClr>
              </a:solidFill>
              <a:latin typeface="Calibri" panose="020F0502020204030204" pitchFamily="34" charset="0"/>
              <a:ea typeface="Open Sans" panose="020B060603050402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85EBB110-81CF-478A-BFEC-07F492D269B4}"/>
              </a:ext>
            </a:extLst>
          </p:cNvPr>
          <p:cNvSpPr/>
          <p:nvPr/>
        </p:nvSpPr>
        <p:spPr>
          <a:xfrm>
            <a:off x="4114203" y="4760750"/>
            <a:ext cx="2218326" cy="1446550"/>
          </a:xfrm>
          <a:prstGeom prst="rect">
            <a:avLst/>
          </a:prstGeom>
        </p:spPr>
        <p:txBody>
          <a:bodyPr wrap="square" lIns="91440" tIns="45720" rIns="91440" bIns="45720" anchor="t">
            <a:spAutoFit/>
          </a:bodyPr>
          <a:lstStyle/>
          <a:p>
            <a:pPr defTabSz="914400">
              <a:defRPr/>
            </a:pPr>
            <a:r>
              <a:rPr lang="en-NZ" sz="1100" dirty="0">
                <a:solidFill>
                  <a:schemeClr val="bg1">
                    <a:lumMod val="50000"/>
                  </a:schemeClr>
                </a:solidFill>
                <a:latin typeface="Calibri"/>
                <a:cs typeface="Calibri"/>
              </a:rPr>
              <a:t>New clinical pathways and NCSP-Register rolled out. Participants will be able to choose self- or-clinician-supervised HPV screening test, with the focus on Māori and Pacific participants and increasing screening in the under- or unscreened populations.</a:t>
            </a:r>
          </a:p>
        </p:txBody>
      </p:sp>
      <p:sp>
        <p:nvSpPr>
          <p:cNvPr id="15" name="Rectangle 14">
            <a:extLst>
              <a:ext uri="{FF2B5EF4-FFF2-40B4-BE49-F238E27FC236}">
                <a16:creationId xmlns:a16="http://schemas.microsoft.com/office/drawing/2014/main" id="{FE619402-171F-4881-9946-2D22D3079DB6}"/>
              </a:ext>
            </a:extLst>
          </p:cNvPr>
          <p:cNvSpPr/>
          <p:nvPr/>
        </p:nvSpPr>
        <p:spPr>
          <a:xfrm>
            <a:off x="4163283" y="4125183"/>
            <a:ext cx="2218326" cy="641651"/>
          </a:xfrm>
          <a:prstGeom prst="rect">
            <a:avLst/>
          </a:prstGeom>
        </p:spPr>
        <p:txBody>
          <a:bodyPr wrap="square">
            <a:spAutoFit/>
          </a:bodyPr>
          <a:lstStyle/>
          <a:p>
            <a:pPr marL="0" marR="0" lvl="0" indent="0" algn="l" defTabSz="912813" rtl="0" eaLnBrk="1" fontAlgn="base" latinLnBrk="0" hangingPunct="1">
              <a:lnSpc>
                <a:spcPct val="110000"/>
              </a:lnSpc>
              <a:spcBef>
                <a:spcPct val="0"/>
              </a:spcBef>
              <a:spcAft>
                <a:spcPct val="0"/>
              </a:spcAft>
              <a:buClrTx/>
              <a:buSzTx/>
              <a:buFontTx/>
              <a:buNone/>
              <a:tabLst/>
              <a:defRPr/>
            </a:pPr>
            <a:r>
              <a:rPr lang="en-NZ" sz="1100" b="1" i="1">
                <a:solidFill>
                  <a:srgbClr val="F16939"/>
                </a:solidFill>
                <a:latin typeface="Calibri" panose="020F0502020204030204" pitchFamily="34" charset="0"/>
                <a:cs typeface="Calibri" panose="020F0502020204030204" pitchFamily="34" charset="0"/>
              </a:rPr>
              <a:t>Participants able to choose self- or clinician-supervised HPV primary screening test, or a speculum test</a:t>
            </a:r>
            <a:endParaRPr kumimoji="0" lang="en-US" sz="1100" b="1" i="0" u="none" strike="noStrike" kern="1200" cap="none" spc="0" normalizeH="0" baseline="30000" noProof="0">
              <a:ln>
                <a:noFill/>
              </a:ln>
              <a:solidFill>
                <a:schemeClr val="bg2">
                  <a:lumMod val="50000"/>
                </a:schemeClr>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AFF2B19F-E2C4-4AAE-8648-7AE7F1BCD424}"/>
              </a:ext>
            </a:extLst>
          </p:cNvPr>
          <p:cNvSpPr/>
          <p:nvPr/>
        </p:nvSpPr>
        <p:spPr>
          <a:xfrm>
            <a:off x="4831501" y="3351143"/>
            <a:ext cx="1917637" cy="566187"/>
          </a:xfrm>
          <a:prstGeom prst="rect">
            <a:avLst/>
          </a:prstGeom>
          <a:ln>
            <a:noFill/>
          </a:ln>
        </p:spPr>
        <p:txBody>
          <a:bodyPr vert="horz" lIns="91440" tIns="45720" rIns="91440" bIns="91440" rtlCol="0" anchor="t">
            <a:no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400" b="1" i="0" u="none" strike="noStrike" kern="1200" cap="all" spc="200" normalizeH="0" baseline="0" noProof="0">
                <a:ln>
                  <a:noFill/>
                </a:ln>
                <a:solidFill>
                  <a:schemeClr val="tx2">
                    <a:lumMod val="50000"/>
                  </a:schemeClr>
                </a:solidFill>
                <a:effectLst/>
                <a:uLnTx/>
                <a:uFillTx/>
                <a:latin typeface="Calibri" panose="020F0502020204030204" pitchFamily="34" charset="0"/>
                <a:ea typeface="Open Sans" panose="020B0606030504020204" pitchFamily="34" charset="0"/>
                <a:cs typeface="Calibri" panose="020F0502020204030204" pitchFamily="34" charset="0"/>
              </a:rPr>
              <a:t>FOUNDATIONAL STEP</a:t>
            </a:r>
          </a:p>
        </p:txBody>
      </p:sp>
      <p:sp>
        <p:nvSpPr>
          <p:cNvPr id="17" name="Rectangle 16">
            <a:extLst>
              <a:ext uri="{FF2B5EF4-FFF2-40B4-BE49-F238E27FC236}">
                <a16:creationId xmlns:a16="http://schemas.microsoft.com/office/drawing/2014/main" id="{CEC87056-E4E0-4274-86D4-D68DEF742F83}"/>
              </a:ext>
            </a:extLst>
          </p:cNvPr>
          <p:cNvSpPr/>
          <p:nvPr/>
        </p:nvSpPr>
        <p:spPr>
          <a:xfrm>
            <a:off x="6720839" y="3778183"/>
            <a:ext cx="2313536" cy="2458496"/>
          </a:xfrm>
          <a:prstGeom prst="rect">
            <a:avLst/>
          </a:prstGeom>
          <a:solidFill>
            <a:srgbClr val="FAC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90597E1C-E129-4896-A005-D9B4951FB414}"/>
              </a:ext>
            </a:extLst>
          </p:cNvPr>
          <p:cNvSpPr/>
          <p:nvPr/>
        </p:nvSpPr>
        <p:spPr>
          <a:xfrm>
            <a:off x="6743042" y="4241439"/>
            <a:ext cx="2218326" cy="938719"/>
          </a:xfrm>
          <a:prstGeom prst="rect">
            <a:avLst/>
          </a:prstGeom>
        </p:spPr>
        <p:txBody>
          <a:bodyPr wrap="square">
            <a:spAutoFit/>
          </a:bodyPr>
          <a:lstStyle/>
          <a:p>
            <a:r>
              <a:rPr lang="en-NZ" sz="11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rPr>
              <a:t>Increasing reach through notifications, including under- and unscreened populations not enrolled in primary care. NCSP-Register rolled out to primary care.</a:t>
            </a:r>
            <a:endParaRPr lang="en-US" sz="110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9589A13F-FAE2-4B6E-980C-10CFBFD9B852}"/>
              </a:ext>
            </a:extLst>
          </p:cNvPr>
          <p:cNvSpPr/>
          <p:nvPr/>
        </p:nvSpPr>
        <p:spPr>
          <a:xfrm>
            <a:off x="7366236" y="3029543"/>
            <a:ext cx="1586665" cy="671402"/>
          </a:xfrm>
          <a:prstGeom prst="rect">
            <a:avLst/>
          </a:prstGeom>
          <a:ln>
            <a:noFill/>
          </a:ln>
        </p:spPr>
        <p:txBody>
          <a:bodyPr vert="horz" lIns="91440" tIns="45720" rIns="91440" bIns="91440" rtlCol="0" anchor="t">
            <a:no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US" sz="1400" b="1" i="0" u="none" strike="noStrike" kern="1200" cap="all" spc="200" normalizeH="0" baseline="0" noProof="0">
                <a:ln>
                  <a:noFill/>
                </a:ln>
                <a:solidFill>
                  <a:schemeClr val="tx2">
                    <a:lumMod val="50000"/>
                  </a:schemeClr>
                </a:solidFill>
                <a:effectLst/>
                <a:uLnTx/>
                <a:uFillTx/>
                <a:latin typeface="Calibri" panose="020F0502020204030204" pitchFamily="34" charset="0"/>
                <a:ea typeface="Open Sans" panose="020B0606030504020204" pitchFamily="34" charset="0"/>
                <a:cs typeface="Calibri" panose="020F0502020204030204" pitchFamily="34" charset="0"/>
              </a:rPr>
              <a:t>Phase 2: Expanding reach</a:t>
            </a:r>
          </a:p>
        </p:txBody>
      </p:sp>
      <p:grpSp>
        <p:nvGrpSpPr>
          <p:cNvPr id="21" name="Group 20">
            <a:extLst>
              <a:ext uri="{FF2B5EF4-FFF2-40B4-BE49-F238E27FC236}">
                <a16:creationId xmlns:a16="http://schemas.microsoft.com/office/drawing/2014/main" id="{73E9E216-B6A9-4BB4-B733-74214B7F468E}"/>
              </a:ext>
            </a:extLst>
          </p:cNvPr>
          <p:cNvGrpSpPr/>
          <p:nvPr/>
        </p:nvGrpSpPr>
        <p:grpSpPr>
          <a:xfrm>
            <a:off x="6585900" y="3021577"/>
            <a:ext cx="750908" cy="752477"/>
            <a:chOff x="1000149" y="2021323"/>
            <a:chExt cx="1277683" cy="1277683"/>
          </a:xfrm>
        </p:grpSpPr>
        <p:sp>
          <p:nvSpPr>
            <p:cNvPr id="22" name="Oval 21">
              <a:extLst>
                <a:ext uri="{FF2B5EF4-FFF2-40B4-BE49-F238E27FC236}">
                  <a16:creationId xmlns:a16="http://schemas.microsoft.com/office/drawing/2014/main" id="{4EB5CCFC-7104-4AE8-A870-24F295410EF7}"/>
                </a:ext>
              </a:extLst>
            </p:cNvPr>
            <p:cNvSpPr/>
            <p:nvPr/>
          </p:nvSpPr>
          <p:spPr>
            <a:xfrm>
              <a:off x="1181790" y="2202964"/>
              <a:ext cx="914400" cy="914400"/>
            </a:xfrm>
            <a:prstGeom prst="ellipse">
              <a:avLst/>
            </a:prstGeom>
            <a:solidFill>
              <a:schemeClr val="bg1"/>
            </a:solidFill>
            <a:ln w="28575">
              <a:solidFill>
                <a:srgbClr val="FAC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54" fontAlgn="base">
                <a:spcBef>
                  <a:spcPct val="0"/>
                </a:spcBef>
                <a:spcAft>
                  <a:spcPct val="0"/>
                </a:spcAft>
                <a:defRPr/>
              </a:pPr>
              <a:endParaRPr lang="en-US" sz="1100">
                <a:solidFill>
                  <a:schemeClr val="tx2">
                    <a:lumMod val="75000"/>
                  </a:schemeClr>
                </a:solidFill>
                <a:latin typeface="Calibri" panose="020F0502020204030204" pitchFamily="34" charset="0"/>
                <a:ea typeface="Open Sans" panose="020B0606030504020204" pitchFamily="34" charset="0"/>
                <a:cs typeface="Calibri" panose="020F0502020204030204" pitchFamily="34" charset="0"/>
              </a:endParaRPr>
            </a:p>
          </p:txBody>
        </p:sp>
        <p:sp>
          <p:nvSpPr>
            <p:cNvPr id="23" name="Arc 22">
              <a:extLst>
                <a:ext uri="{FF2B5EF4-FFF2-40B4-BE49-F238E27FC236}">
                  <a16:creationId xmlns:a16="http://schemas.microsoft.com/office/drawing/2014/main" id="{D4066465-08E7-4BE6-81DB-5D28BD501150}"/>
                </a:ext>
              </a:extLst>
            </p:cNvPr>
            <p:cNvSpPr/>
            <p:nvPr/>
          </p:nvSpPr>
          <p:spPr>
            <a:xfrm>
              <a:off x="1058225" y="2079399"/>
              <a:ext cx="1161530" cy="1161530"/>
            </a:xfrm>
            <a:prstGeom prst="arc">
              <a:avLst>
                <a:gd name="adj1" fmla="val 16200000"/>
                <a:gd name="adj2" fmla="val 8536680"/>
              </a:avLst>
            </a:prstGeom>
            <a:ln w="15875">
              <a:solidFill>
                <a:srgbClr val="FAC9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7054" fontAlgn="base">
                <a:spcBef>
                  <a:spcPct val="0"/>
                </a:spcBef>
                <a:spcAft>
                  <a:spcPct val="0"/>
                </a:spcAft>
                <a:defRPr/>
              </a:pPr>
              <a:endParaRPr lang="en-US" sz="1100">
                <a:solidFill>
                  <a:schemeClr val="tx2">
                    <a:lumMod val="75000"/>
                  </a:schemeClr>
                </a:solidFill>
                <a:latin typeface="Calibri" panose="020F0502020204030204" pitchFamily="34" charset="0"/>
                <a:ea typeface="Open Sans" panose="020B0606030504020204" pitchFamily="34" charset="0"/>
                <a:cs typeface="Calibri" panose="020F0502020204030204" pitchFamily="34" charset="0"/>
              </a:endParaRPr>
            </a:p>
          </p:txBody>
        </p:sp>
        <p:sp>
          <p:nvSpPr>
            <p:cNvPr id="24" name="Arc 23">
              <a:extLst>
                <a:ext uri="{FF2B5EF4-FFF2-40B4-BE49-F238E27FC236}">
                  <a16:creationId xmlns:a16="http://schemas.microsoft.com/office/drawing/2014/main" id="{7EFAFEBC-E2D3-426E-B9DF-070A55CFA1A1}"/>
                </a:ext>
              </a:extLst>
            </p:cNvPr>
            <p:cNvSpPr/>
            <p:nvPr/>
          </p:nvSpPr>
          <p:spPr>
            <a:xfrm>
              <a:off x="1111022" y="2132195"/>
              <a:ext cx="1055936" cy="1055935"/>
            </a:xfrm>
            <a:prstGeom prst="arc">
              <a:avLst>
                <a:gd name="adj1" fmla="val 16200000"/>
                <a:gd name="adj2" fmla="val 13076531"/>
              </a:avLst>
            </a:prstGeom>
            <a:ln w="15875">
              <a:solidFill>
                <a:srgbClr val="FAC9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7054" fontAlgn="base">
                <a:spcBef>
                  <a:spcPct val="0"/>
                </a:spcBef>
                <a:spcAft>
                  <a:spcPct val="0"/>
                </a:spcAft>
                <a:defRPr/>
              </a:pPr>
              <a:endParaRPr lang="en-US" sz="1100">
                <a:solidFill>
                  <a:schemeClr val="tx2">
                    <a:lumMod val="75000"/>
                  </a:schemeClr>
                </a:solidFill>
                <a:latin typeface="Calibri" panose="020F0502020204030204" pitchFamily="34" charset="0"/>
                <a:ea typeface="Open Sans" panose="020B0606030504020204" pitchFamily="34" charset="0"/>
                <a:cs typeface="Calibri" panose="020F0502020204030204" pitchFamily="34" charset="0"/>
              </a:endParaRPr>
            </a:p>
          </p:txBody>
        </p:sp>
        <p:sp>
          <p:nvSpPr>
            <p:cNvPr id="25" name="Arc 24">
              <a:extLst>
                <a:ext uri="{FF2B5EF4-FFF2-40B4-BE49-F238E27FC236}">
                  <a16:creationId xmlns:a16="http://schemas.microsoft.com/office/drawing/2014/main" id="{2DD7A781-46AB-4474-8402-BF9E92D82830}"/>
                </a:ext>
              </a:extLst>
            </p:cNvPr>
            <p:cNvSpPr/>
            <p:nvPr/>
          </p:nvSpPr>
          <p:spPr>
            <a:xfrm>
              <a:off x="1000149" y="2021323"/>
              <a:ext cx="1277683" cy="1277683"/>
            </a:xfrm>
            <a:prstGeom prst="arc">
              <a:avLst>
                <a:gd name="adj1" fmla="val 16200000"/>
                <a:gd name="adj2" fmla="val 1413461"/>
              </a:avLst>
            </a:prstGeom>
            <a:ln w="15875">
              <a:solidFill>
                <a:srgbClr val="FAC9A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7054" fontAlgn="base">
                <a:spcBef>
                  <a:spcPct val="0"/>
                </a:spcBef>
                <a:spcAft>
                  <a:spcPct val="0"/>
                </a:spcAft>
                <a:defRPr/>
              </a:pPr>
              <a:endParaRPr lang="en-US" sz="1100">
                <a:solidFill>
                  <a:schemeClr val="tx2">
                    <a:lumMod val="75000"/>
                  </a:schemeClr>
                </a:solidFill>
                <a:latin typeface="Calibri" panose="020F0502020204030204" pitchFamily="34" charset="0"/>
                <a:ea typeface="Open Sans" panose="020B0606030504020204" pitchFamily="34" charset="0"/>
                <a:cs typeface="Calibri" panose="020F0502020204030204" pitchFamily="34" charset="0"/>
              </a:endParaRPr>
            </a:p>
          </p:txBody>
        </p:sp>
      </p:grpSp>
      <p:sp>
        <p:nvSpPr>
          <p:cNvPr id="26" name="Rectangle 25">
            <a:extLst>
              <a:ext uri="{FF2B5EF4-FFF2-40B4-BE49-F238E27FC236}">
                <a16:creationId xmlns:a16="http://schemas.microsoft.com/office/drawing/2014/main" id="{EDFE4F52-112D-4148-82EB-E643C1E074D1}"/>
              </a:ext>
            </a:extLst>
          </p:cNvPr>
          <p:cNvSpPr/>
          <p:nvPr/>
        </p:nvSpPr>
        <p:spPr>
          <a:xfrm>
            <a:off x="9300599" y="3477774"/>
            <a:ext cx="2313536" cy="2754644"/>
          </a:xfrm>
          <a:prstGeom prst="rect">
            <a:avLst/>
          </a:prstGeom>
          <a:solidFill>
            <a:srgbClr val="F58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Calibri" panose="020F0502020204030204" pitchFamily="34" charset="0"/>
              <a:ea typeface="Open Sans" panose="020B060603050402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4CC4A295-48C9-4A3F-A502-D228347B53FC}"/>
              </a:ext>
            </a:extLst>
          </p:cNvPr>
          <p:cNvSpPr/>
          <p:nvPr/>
        </p:nvSpPr>
        <p:spPr>
          <a:xfrm>
            <a:off x="9300599" y="3777376"/>
            <a:ext cx="2218326" cy="2462213"/>
          </a:xfrm>
          <a:prstGeom prst="rect">
            <a:avLst/>
          </a:prstGeom>
        </p:spPr>
        <p:txBody>
          <a:bodyPr wrap="square" lIns="91440" tIns="45720" rIns="91440" bIns="45720" anchor="t">
            <a:spAutoFit/>
          </a:bodyPr>
          <a:lstStyle/>
          <a:p>
            <a:r>
              <a:rPr lang="en-NZ" sz="1100">
                <a:solidFill>
                  <a:schemeClr val="bg1"/>
                </a:solidFill>
                <a:latin typeface="Calibri"/>
                <a:ea typeface="Calibri"/>
                <a:cs typeface="Calibri"/>
              </a:rPr>
              <a:t>A more complete pool of participants are encouraged into screening, increasing our screening coverage, </a:t>
            </a:r>
            <a:r>
              <a:rPr lang="en-NZ" sz="1100">
                <a:solidFill>
                  <a:schemeClr val="bg1"/>
                </a:solidFill>
                <a:latin typeface="Calibri"/>
                <a:cs typeface="Calibri"/>
              </a:rPr>
              <a:t>patient experience and whānau satisfaction. Participants can choose to self-test at home or in a wide variety of settings that work for them. Our workforce feels empowered through training and accreditation to advise and support participants through the new pathways. </a:t>
            </a:r>
            <a:r>
              <a:rPr lang="en-NZ" sz="1100">
                <a:solidFill>
                  <a:schemeClr val="bg1"/>
                </a:solidFill>
                <a:latin typeface="Calibri"/>
                <a:ea typeface="Calibri"/>
                <a:cs typeface="Calibri"/>
              </a:rPr>
              <a:t>The new NCSP-Register is embedded into our ways of working.</a:t>
            </a:r>
            <a:endParaRPr lang="en-US" sz="1100" b="1">
              <a:solidFill>
                <a:schemeClr val="bg1"/>
              </a:solidFill>
              <a:latin typeface="Calibri"/>
              <a:ea typeface="Open Sans" panose="020B0606030504020204" pitchFamily="34" charset="0"/>
              <a:cs typeface="Calibri"/>
            </a:endParaRPr>
          </a:p>
        </p:txBody>
      </p:sp>
      <p:sp>
        <p:nvSpPr>
          <p:cNvPr id="29" name="Rectangle 28">
            <a:extLst>
              <a:ext uri="{FF2B5EF4-FFF2-40B4-BE49-F238E27FC236}">
                <a16:creationId xmlns:a16="http://schemas.microsoft.com/office/drawing/2014/main" id="{5B3CB26F-369A-4B86-86D3-74B0330B27DC}"/>
              </a:ext>
            </a:extLst>
          </p:cNvPr>
          <p:cNvSpPr/>
          <p:nvPr/>
        </p:nvSpPr>
        <p:spPr>
          <a:xfrm>
            <a:off x="9930861" y="2739136"/>
            <a:ext cx="1532145" cy="667639"/>
          </a:xfrm>
          <a:prstGeom prst="rect">
            <a:avLst/>
          </a:prstGeom>
          <a:ln>
            <a:noFill/>
          </a:ln>
        </p:spPr>
        <p:txBody>
          <a:bodyPr vert="horz" lIns="91440" tIns="45720" rIns="91440" bIns="91440" rtlCol="0" anchor="t">
            <a:no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lang="en-US" sz="1400" b="1" cap="all" spc="200">
                <a:solidFill>
                  <a:schemeClr val="tx2">
                    <a:lumMod val="50000"/>
                  </a:schemeClr>
                </a:solidFill>
                <a:latin typeface="Calibri" panose="020F0502020204030204" pitchFamily="34" charset="0"/>
                <a:ea typeface="Open Sans" panose="020B0606030504020204" pitchFamily="34" charset="0"/>
                <a:cs typeface="Calibri" panose="020F0502020204030204" pitchFamily="34" charset="0"/>
              </a:rPr>
              <a:t>PHASE 3: Full benefit</a:t>
            </a:r>
            <a:endParaRPr kumimoji="0" lang="en-US" sz="1400" b="1" i="0" u="none" strike="noStrike" kern="1200" cap="all" spc="200" normalizeH="0" baseline="0" noProof="0">
              <a:ln>
                <a:noFill/>
              </a:ln>
              <a:solidFill>
                <a:schemeClr val="tx2">
                  <a:lumMod val="50000"/>
                </a:schemeClr>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870CC7E2-4DF6-4BB9-BB5E-698492F2A2FD}"/>
              </a:ext>
            </a:extLst>
          </p:cNvPr>
          <p:cNvGrpSpPr/>
          <p:nvPr/>
        </p:nvGrpSpPr>
        <p:grpSpPr>
          <a:xfrm>
            <a:off x="9157195" y="2719134"/>
            <a:ext cx="750908" cy="752478"/>
            <a:chOff x="1000149" y="2021323"/>
            <a:chExt cx="1277683" cy="1277683"/>
          </a:xfrm>
        </p:grpSpPr>
        <p:sp>
          <p:nvSpPr>
            <p:cNvPr id="31" name="Oval 30">
              <a:extLst>
                <a:ext uri="{FF2B5EF4-FFF2-40B4-BE49-F238E27FC236}">
                  <a16:creationId xmlns:a16="http://schemas.microsoft.com/office/drawing/2014/main" id="{ACE70DBA-E823-4681-8C2B-1365B3840633}"/>
                </a:ext>
              </a:extLst>
            </p:cNvPr>
            <p:cNvSpPr/>
            <p:nvPr/>
          </p:nvSpPr>
          <p:spPr>
            <a:xfrm>
              <a:off x="1181790" y="2202964"/>
              <a:ext cx="914400" cy="914400"/>
            </a:xfrm>
            <a:prstGeom prst="ellipse">
              <a:avLst/>
            </a:prstGeom>
            <a:solidFill>
              <a:schemeClr val="bg1"/>
            </a:solidFill>
            <a:ln w="28575">
              <a:solidFill>
                <a:srgbClr val="F58E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054" fontAlgn="base">
                <a:spcBef>
                  <a:spcPct val="0"/>
                </a:spcBef>
                <a:spcAft>
                  <a:spcPct val="0"/>
                </a:spcAft>
                <a:defRPr/>
              </a:pPr>
              <a:endParaRPr lang="en-US" sz="1100">
                <a:solidFill>
                  <a:srgbClr val="F7F5F3"/>
                </a:solidFill>
                <a:latin typeface="Calibri" panose="020F0502020204030204" pitchFamily="34" charset="0"/>
                <a:ea typeface="Open Sans" panose="020B0606030504020204" pitchFamily="34" charset="0"/>
                <a:cs typeface="Calibri" panose="020F0502020204030204" pitchFamily="34" charset="0"/>
              </a:endParaRPr>
            </a:p>
          </p:txBody>
        </p:sp>
        <p:sp>
          <p:nvSpPr>
            <p:cNvPr id="32" name="Arc 31">
              <a:extLst>
                <a:ext uri="{FF2B5EF4-FFF2-40B4-BE49-F238E27FC236}">
                  <a16:creationId xmlns:a16="http://schemas.microsoft.com/office/drawing/2014/main" id="{453AAADD-F57B-40AE-83C9-2DC365A3EE39}"/>
                </a:ext>
              </a:extLst>
            </p:cNvPr>
            <p:cNvSpPr/>
            <p:nvPr/>
          </p:nvSpPr>
          <p:spPr>
            <a:xfrm>
              <a:off x="1058225" y="2079399"/>
              <a:ext cx="1161530" cy="1161530"/>
            </a:xfrm>
            <a:prstGeom prst="arc">
              <a:avLst>
                <a:gd name="adj1" fmla="val 16200000"/>
                <a:gd name="adj2" fmla="val 8536680"/>
              </a:avLst>
            </a:prstGeom>
            <a:ln w="15875">
              <a:solidFill>
                <a:srgbClr val="F58E3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7054" fontAlgn="base">
                <a:spcBef>
                  <a:spcPct val="0"/>
                </a:spcBef>
                <a:spcAft>
                  <a:spcPct val="0"/>
                </a:spcAft>
                <a:defRPr/>
              </a:pPr>
              <a:endParaRPr lang="en-US" sz="110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sp>
          <p:nvSpPr>
            <p:cNvPr id="33" name="Arc 32">
              <a:extLst>
                <a:ext uri="{FF2B5EF4-FFF2-40B4-BE49-F238E27FC236}">
                  <a16:creationId xmlns:a16="http://schemas.microsoft.com/office/drawing/2014/main" id="{DC7558C0-837C-48A7-B607-00F6234E63C4}"/>
                </a:ext>
              </a:extLst>
            </p:cNvPr>
            <p:cNvSpPr/>
            <p:nvPr/>
          </p:nvSpPr>
          <p:spPr>
            <a:xfrm>
              <a:off x="1111022" y="2132196"/>
              <a:ext cx="1055936" cy="1055936"/>
            </a:xfrm>
            <a:prstGeom prst="arc">
              <a:avLst>
                <a:gd name="adj1" fmla="val 16200000"/>
                <a:gd name="adj2" fmla="val 13076531"/>
              </a:avLst>
            </a:prstGeom>
            <a:ln w="15875">
              <a:solidFill>
                <a:srgbClr val="F58E3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7054" fontAlgn="base">
                <a:spcBef>
                  <a:spcPct val="0"/>
                </a:spcBef>
                <a:spcAft>
                  <a:spcPct val="0"/>
                </a:spcAft>
                <a:defRPr/>
              </a:pPr>
              <a:endParaRPr lang="en-US" sz="110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sp>
          <p:nvSpPr>
            <p:cNvPr id="34" name="Arc 33">
              <a:extLst>
                <a:ext uri="{FF2B5EF4-FFF2-40B4-BE49-F238E27FC236}">
                  <a16:creationId xmlns:a16="http://schemas.microsoft.com/office/drawing/2014/main" id="{069C96BD-F699-421E-8835-7A67A62DC042}"/>
                </a:ext>
              </a:extLst>
            </p:cNvPr>
            <p:cNvSpPr/>
            <p:nvPr/>
          </p:nvSpPr>
          <p:spPr>
            <a:xfrm>
              <a:off x="1000149" y="2021323"/>
              <a:ext cx="1277683" cy="1277683"/>
            </a:xfrm>
            <a:prstGeom prst="arc">
              <a:avLst>
                <a:gd name="adj1" fmla="val 16200000"/>
                <a:gd name="adj2" fmla="val 1413461"/>
              </a:avLst>
            </a:prstGeom>
            <a:ln w="15875">
              <a:solidFill>
                <a:srgbClr val="F58E39"/>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7054" fontAlgn="base">
                <a:spcBef>
                  <a:spcPct val="0"/>
                </a:spcBef>
                <a:spcAft>
                  <a:spcPct val="0"/>
                </a:spcAft>
                <a:defRPr/>
              </a:pPr>
              <a:endParaRPr lang="en-US" sz="110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grpSp>
      <p:sp>
        <p:nvSpPr>
          <p:cNvPr id="35" name="Rectangle 34">
            <a:extLst>
              <a:ext uri="{FF2B5EF4-FFF2-40B4-BE49-F238E27FC236}">
                <a16:creationId xmlns:a16="http://schemas.microsoft.com/office/drawing/2014/main" id="{DAC2E4B7-631B-4D26-B182-C67008583789}"/>
              </a:ext>
            </a:extLst>
          </p:cNvPr>
          <p:cNvSpPr/>
          <p:nvPr/>
        </p:nvSpPr>
        <p:spPr>
          <a:xfrm>
            <a:off x="4065287" y="6490539"/>
            <a:ext cx="2397387" cy="261610"/>
          </a:xfrm>
          <a:prstGeom prst="rect">
            <a:avLst/>
          </a:prstGeom>
        </p:spPr>
        <p:txBody>
          <a:bodyPr wrap="none">
            <a:spAutoFit/>
          </a:bodyPr>
          <a:lstStyle/>
          <a:p>
            <a:pPr algn="ctr"/>
            <a:r>
              <a:rPr kumimoji="0" lang="en-US" sz="1100" b="1" i="0" u="none" strike="noStrike" kern="1200" cap="all" spc="200" normalizeH="0" baseline="0" noProof="0">
                <a:ln>
                  <a:noFill/>
                </a:ln>
                <a:solidFill>
                  <a:schemeClr val="tx2">
                    <a:lumMod val="50000"/>
                  </a:schemeClr>
                </a:solidFill>
                <a:effectLst/>
                <a:uLnTx/>
                <a:uFillTx/>
                <a:latin typeface="Calibri" panose="020F0502020204030204" pitchFamily="34" charset="0"/>
                <a:ea typeface="Open Sans" panose="020B0606030504020204" pitchFamily="34" charset="0"/>
                <a:cs typeface="Calibri" panose="020F0502020204030204" pitchFamily="34" charset="0"/>
              </a:rPr>
              <a:t>Initial Rollout 26</a:t>
            </a:r>
            <a:r>
              <a:rPr kumimoji="0" lang="en-US" sz="1100" b="1" i="0" u="none" strike="noStrike" kern="1200" cap="all" spc="200" normalizeH="0" baseline="30000" noProof="0">
                <a:ln>
                  <a:noFill/>
                </a:ln>
                <a:solidFill>
                  <a:schemeClr val="tx2">
                    <a:lumMod val="50000"/>
                  </a:schemeClr>
                </a:solidFill>
                <a:effectLst/>
                <a:uLnTx/>
                <a:uFillTx/>
                <a:latin typeface="Calibri" panose="020F0502020204030204" pitchFamily="34" charset="0"/>
                <a:ea typeface="Open Sans" panose="020B0606030504020204" pitchFamily="34" charset="0"/>
                <a:cs typeface="Calibri" panose="020F0502020204030204" pitchFamily="34" charset="0"/>
              </a:rPr>
              <a:t>th</a:t>
            </a:r>
            <a:r>
              <a:rPr kumimoji="0" lang="en-US" sz="1100" b="1" i="0" u="none" strike="noStrike" kern="1200" cap="all" spc="200" normalizeH="0" baseline="0" noProof="0">
                <a:ln>
                  <a:noFill/>
                </a:ln>
                <a:solidFill>
                  <a:schemeClr val="tx2">
                    <a:lumMod val="50000"/>
                  </a:schemeClr>
                </a:solidFill>
                <a:effectLst/>
                <a:uLnTx/>
                <a:uFillTx/>
                <a:latin typeface="Calibri" panose="020F0502020204030204" pitchFamily="34" charset="0"/>
                <a:ea typeface="Open Sans" panose="020B0606030504020204" pitchFamily="34" charset="0"/>
                <a:cs typeface="Calibri" panose="020F0502020204030204" pitchFamily="34" charset="0"/>
              </a:rPr>
              <a:t> July</a:t>
            </a:r>
            <a:endParaRPr lang="en-US" sz="1100" b="1" spc="300">
              <a:solidFill>
                <a:schemeClr val="tx2">
                  <a:lumMod val="50000"/>
                </a:schemeClr>
              </a:solidFill>
              <a:latin typeface="Calibri" panose="020F0502020204030204" pitchFamily="34" charset="0"/>
              <a:ea typeface="Open Sans" panose="020B060603050402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id="{A8819EDD-121D-4B8E-A9ED-2A0ED4FE355C}"/>
              </a:ext>
            </a:extLst>
          </p:cNvPr>
          <p:cNvSpPr/>
          <p:nvPr/>
        </p:nvSpPr>
        <p:spPr>
          <a:xfrm>
            <a:off x="7234085" y="6498147"/>
            <a:ext cx="1136850" cy="261610"/>
          </a:xfrm>
          <a:prstGeom prst="rect">
            <a:avLst/>
          </a:prstGeom>
        </p:spPr>
        <p:txBody>
          <a:bodyPr wrap="none">
            <a:spAutoFit/>
          </a:bodyPr>
          <a:lstStyle/>
          <a:p>
            <a:r>
              <a:rPr lang="en-US" sz="1100" b="1" spc="300">
                <a:solidFill>
                  <a:schemeClr val="tx2">
                    <a:lumMod val="50000"/>
                  </a:schemeClr>
                </a:solidFill>
                <a:latin typeface="Calibri" panose="020F0502020204030204" pitchFamily="34" charset="0"/>
                <a:ea typeface="Open Sans" panose="020B0606030504020204" pitchFamily="34" charset="0"/>
                <a:cs typeface="Calibri" panose="020F0502020204030204" pitchFamily="34" charset="0"/>
              </a:rPr>
              <a:t>AUG - DEC</a:t>
            </a:r>
          </a:p>
        </p:txBody>
      </p:sp>
      <p:sp>
        <p:nvSpPr>
          <p:cNvPr id="37" name="Rectangle 36">
            <a:extLst>
              <a:ext uri="{FF2B5EF4-FFF2-40B4-BE49-F238E27FC236}">
                <a16:creationId xmlns:a16="http://schemas.microsoft.com/office/drawing/2014/main" id="{4C522EED-ACAD-48DA-B70B-B151D0705057}"/>
              </a:ext>
            </a:extLst>
          </p:cNvPr>
          <p:cNvSpPr/>
          <p:nvPr/>
        </p:nvSpPr>
        <p:spPr>
          <a:xfrm>
            <a:off x="9907948" y="6490539"/>
            <a:ext cx="1455848" cy="261610"/>
          </a:xfrm>
          <a:prstGeom prst="rect">
            <a:avLst/>
          </a:prstGeom>
        </p:spPr>
        <p:txBody>
          <a:bodyPr wrap="none">
            <a:spAutoFit/>
          </a:bodyPr>
          <a:lstStyle/>
          <a:p>
            <a:r>
              <a:rPr lang="en-US" sz="1100" b="1" spc="300">
                <a:solidFill>
                  <a:schemeClr val="tx2">
                    <a:lumMod val="50000"/>
                  </a:schemeClr>
                </a:solidFill>
                <a:latin typeface="Calibri" panose="020F0502020204030204" pitchFamily="34" charset="0"/>
                <a:ea typeface="Open Sans" panose="020B0606030504020204" pitchFamily="34" charset="0"/>
                <a:cs typeface="Calibri" panose="020F0502020204030204" pitchFamily="34" charset="0"/>
              </a:rPr>
              <a:t>DEC- MAR ‘24</a:t>
            </a:r>
          </a:p>
        </p:txBody>
      </p:sp>
      <p:sp>
        <p:nvSpPr>
          <p:cNvPr id="44" name="Rectangle 43">
            <a:extLst>
              <a:ext uri="{FF2B5EF4-FFF2-40B4-BE49-F238E27FC236}">
                <a16:creationId xmlns:a16="http://schemas.microsoft.com/office/drawing/2014/main" id="{8180C2CE-1F6A-45BB-8C19-9E1972C45E90}"/>
              </a:ext>
            </a:extLst>
          </p:cNvPr>
          <p:cNvSpPr/>
          <p:nvPr/>
        </p:nvSpPr>
        <p:spPr>
          <a:xfrm>
            <a:off x="6723738" y="3785139"/>
            <a:ext cx="2313536" cy="455446"/>
          </a:xfrm>
          <a:prstGeom prst="rect">
            <a:avLst/>
          </a:prstGeom>
        </p:spPr>
        <p:txBody>
          <a:bodyPr wrap="square">
            <a:spAutoFit/>
          </a:bodyPr>
          <a:lstStyle/>
          <a:p>
            <a:pPr marL="0" marR="0" lvl="0" indent="0" algn="l" defTabSz="912813" rtl="0" eaLnBrk="1" fontAlgn="base" latinLnBrk="0" hangingPunct="1">
              <a:lnSpc>
                <a:spcPct val="110000"/>
              </a:lnSpc>
              <a:spcBef>
                <a:spcPct val="0"/>
              </a:spcBef>
              <a:spcAft>
                <a:spcPct val="0"/>
              </a:spcAft>
              <a:buClrTx/>
              <a:buSzTx/>
              <a:buFontTx/>
              <a:buNone/>
              <a:tabLst/>
              <a:defRPr/>
            </a:pPr>
            <a:r>
              <a:rPr lang="en-NZ" sz="1100" b="1" i="1">
                <a:solidFill>
                  <a:srgbClr val="F16939"/>
                </a:solidFill>
                <a:latin typeface="Calibri" panose="020F0502020204030204" pitchFamily="34" charset="0"/>
                <a:cs typeface="Calibri" panose="020F0502020204030204" pitchFamily="34" charset="0"/>
              </a:rPr>
              <a:t>Focus on increasing uptake through notifications</a:t>
            </a:r>
            <a:endParaRPr kumimoji="0" lang="en-US" sz="1100" b="1" i="0" u="none" strike="noStrike" kern="1200" cap="none" spc="0" normalizeH="0" baseline="30000" noProof="0">
              <a:ln>
                <a:noFill/>
              </a:ln>
              <a:solidFill>
                <a:schemeClr val="bg2">
                  <a:lumMod val="50000"/>
                </a:schemeClr>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sp>
        <p:nvSpPr>
          <p:cNvPr id="45" name="Rectangle 44">
            <a:extLst>
              <a:ext uri="{FF2B5EF4-FFF2-40B4-BE49-F238E27FC236}">
                <a16:creationId xmlns:a16="http://schemas.microsoft.com/office/drawing/2014/main" id="{B47FAC13-9A57-4204-BD74-4FDB779E8BCB}"/>
              </a:ext>
            </a:extLst>
          </p:cNvPr>
          <p:cNvSpPr/>
          <p:nvPr/>
        </p:nvSpPr>
        <p:spPr>
          <a:xfrm>
            <a:off x="9286566" y="3486621"/>
            <a:ext cx="2313536" cy="269241"/>
          </a:xfrm>
          <a:prstGeom prst="rect">
            <a:avLst/>
          </a:prstGeom>
        </p:spPr>
        <p:txBody>
          <a:bodyPr wrap="square">
            <a:spAutoFit/>
          </a:bodyPr>
          <a:lstStyle/>
          <a:p>
            <a:pPr marL="0" marR="0" lvl="0" indent="0" algn="l" defTabSz="912813" rtl="0" eaLnBrk="1" fontAlgn="base" latinLnBrk="0" hangingPunct="1">
              <a:lnSpc>
                <a:spcPct val="110000"/>
              </a:lnSpc>
              <a:spcBef>
                <a:spcPct val="0"/>
              </a:spcBef>
              <a:spcAft>
                <a:spcPct val="0"/>
              </a:spcAft>
              <a:buClrTx/>
              <a:buSzTx/>
              <a:buFontTx/>
              <a:buNone/>
              <a:tabLst/>
              <a:defRPr/>
            </a:pPr>
            <a:r>
              <a:rPr lang="en-NZ" sz="1100" b="1" i="1">
                <a:solidFill>
                  <a:schemeClr val="bg1"/>
                </a:solidFill>
                <a:latin typeface="Calibri" panose="020F0502020204030204" pitchFamily="34" charset="0"/>
                <a:cs typeface="Calibri" panose="020F0502020204030204" pitchFamily="34" charset="0"/>
              </a:rPr>
              <a:t>Achieving the future vision</a:t>
            </a:r>
            <a:endParaRPr kumimoji="0" lang="en-US" sz="1100" b="1" i="0" u="none" strike="noStrike" kern="1200" cap="none" spc="0" normalizeH="0" baseline="30000" noProof="0">
              <a:ln>
                <a:noFill/>
              </a:ln>
              <a:solidFill>
                <a:schemeClr val="bg1"/>
              </a:solidFill>
              <a:effectLst/>
              <a:uLnTx/>
              <a:uFillTx/>
              <a:latin typeface="Calibri" panose="020F0502020204030204" pitchFamily="34" charset="0"/>
              <a:ea typeface="Open Sans" panose="020B0606030504020204" pitchFamily="34" charset="0"/>
              <a:cs typeface="Calibri" panose="020F0502020204030204" pitchFamily="34" charset="0"/>
            </a:endParaRPr>
          </a:p>
        </p:txBody>
      </p:sp>
      <p:grpSp>
        <p:nvGrpSpPr>
          <p:cNvPr id="69" name="Group 68">
            <a:extLst>
              <a:ext uri="{FF2B5EF4-FFF2-40B4-BE49-F238E27FC236}">
                <a16:creationId xmlns:a16="http://schemas.microsoft.com/office/drawing/2014/main" id="{9BC5B906-EB8F-42B2-997A-7164D80F8BCE}"/>
              </a:ext>
            </a:extLst>
          </p:cNvPr>
          <p:cNvGrpSpPr/>
          <p:nvPr/>
        </p:nvGrpSpPr>
        <p:grpSpPr>
          <a:xfrm>
            <a:off x="141560" y="227406"/>
            <a:ext cx="3779648" cy="3972716"/>
            <a:chOff x="178504" y="1761407"/>
            <a:chExt cx="3779648" cy="3972716"/>
          </a:xfrm>
        </p:grpSpPr>
        <p:grpSp>
          <p:nvGrpSpPr>
            <p:cNvPr id="48" name="Group 47">
              <a:extLst>
                <a:ext uri="{FF2B5EF4-FFF2-40B4-BE49-F238E27FC236}">
                  <a16:creationId xmlns:a16="http://schemas.microsoft.com/office/drawing/2014/main" id="{0EB200E3-D17B-4D34-9710-2C02D2A25030}"/>
                </a:ext>
              </a:extLst>
            </p:cNvPr>
            <p:cNvGrpSpPr/>
            <p:nvPr/>
          </p:nvGrpSpPr>
          <p:grpSpPr>
            <a:xfrm>
              <a:off x="509426" y="1761407"/>
              <a:ext cx="2797987" cy="1400981"/>
              <a:chOff x="763444" y="3553319"/>
              <a:chExt cx="2797987" cy="1400981"/>
            </a:xfrm>
          </p:grpSpPr>
          <p:pic>
            <p:nvPicPr>
              <p:cNvPr id="60" name="Picture 59">
                <a:extLst>
                  <a:ext uri="{FF2B5EF4-FFF2-40B4-BE49-F238E27FC236}">
                    <a16:creationId xmlns:a16="http://schemas.microsoft.com/office/drawing/2014/main" id="{3312F44F-8695-4592-9E35-AF748A56D790}"/>
                  </a:ext>
                </a:extLst>
              </p:cNvPr>
              <p:cNvPicPr>
                <a:picLocks noChangeAspect="1"/>
              </p:cNvPicPr>
              <p:nvPr/>
            </p:nvPicPr>
            <p:blipFill>
              <a:blip r:embed="rId3">
                <a:duotone>
                  <a:schemeClr val="accent6">
                    <a:shade val="45000"/>
                    <a:satMod val="135000"/>
                  </a:schemeClr>
                  <a:prstClr val="white"/>
                </a:duotone>
              </a:blip>
              <a:stretch>
                <a:fillRect/>
              </a:stretch>
            </p:blipFill>
            <p:spPr>
              <a:xfrm>
                <a:off x="1951120" y="3553319"/>
                <a:ext cx="641719" cy="641719"/>
              </a:xfrm>
              <a:prstGeom prst="rect">
                <a:avLst/>
              </a:prstGeom>
            </p:spPr>
          </p:pic>
          <p:sp>
            <p:nvSpPr>
              <p:cNvPr id="61" name="TextBox 60">
                <a:extLst>
                  <a:ext uri="{FF2B5EF4-FFF2-40B4-BE49-F238E27FC236}">
                    <a16:creationId xmlns:a16="http://schemas.microsoft.com/office/drawing/2014/main" id="{D5E0D5D1-C8FC-41E0-A77D-70F717C7458E}"/>
                  </a:ext>
                </a:extLst>
              </p:cNvPr>
              <p:cNvSpPr txBox="1"/>
              <p:nvPr/>
            </p:nvSpPr>
            <p:spPr>
              <a:xfrm>
                <a:off x="763444" y="4523413"/>
                <a:ext cx="2797987" cy="430887"/>
              </a:xfrm>
              <a:prstGeom prst="rect">
                <a:avLst/>
              </a:prstGeom>
              <a:noFill/>
            </p:spPr>
            <p:txBody>
              <a:bodyPr wrap="square" rtlCol="0">
                <a:spAutoFit/>
              </a:bodyPr>
              <a:lstStyle/>
              <a:p>
                <a:pPr algn="ctr"/>
                <a:r>
                  <a:rPr lang="en-NZ" sz="1100" b="1">
                    <a:solidFill>
                      <a:srgbClr val="F58E39"/>
                    </a:solidFill>
                    <a:latin typeface="Calibri" panose="020F0502020204030204" pitchFamily="34" charset="0"/>
                    <a:cs typeface="Calibri" panose="020F0502020204030204" pitchFamily="34" charset="0"/>
                  </a:rPr>
                  <a:t>Reaching more participants in their own communities </a:t>
                </a:r>
                <a:r>
                  <a:rPr lang="en-NZ" sz="1100" b="1">
                    <a:solidFill>
                      <a:schemeClr val="bg1">
                        <a:lumMod val="50000"/>
                      </a:schemeClr>
                    </a:solidFill>
                    <a:latin typeface="Calibri" panose="020F0502020204030204" pitchFamily="34" charset="0"/>
                    <a:cs typeface="Calibri" panose="020F0502020204030204" pitchFamily="34" charset="0"/>
                  </a:rPr>
                  <a:t>through:</a:t>
                </a:r>
                <a:endParaRPr lang="en-NZ" sz="1100">
                  <a:solidFill>
                    <a:schemeClr val="bg1">
                      <a:lumMod val="50000"/>
                    </a:schemeClr>
                  </a:solidFill>
                  <a:latin typeface="Calibri" panose="020F0502020204030204" pitchFamily="34" charset="0"/>
                  <a:cs typeface="Calibri" panose="020F0502020204030204" pitchFamily="34" charset="0"/>
                </a:endParaRPr>
              </a:p>
            </p:txBody>
          </p:sp>
        </p:grpSp>
        <p:pic>
          <p:nvPicPr>
            <p:cNvPr id="50" name="Picture 49">
              <a:extLst>
                <a:ext uri="{FF2B5EF4-FFF2-40B4-BE49-F238E27FC236}">
                  <a16:creationId xmlns:a16="http://schemas.microsoft.com/office/drawing/2014/main" id="{496D9C08-662A-422E-82CF-C9AFC1FFA80D}"/>
                </a:ext>
              </a:extLst>
            </p:cNvPr>
            <p:cNvPicPr>
              <a:picLocks noChangeAspect="1"/>
            </p:cNvPicPr>
            <p:nvPr/>
          </p:nvPicPr>
          <p:blipFill>
            <a:blip r:embed="rId4">
              <a:duotone>
                <a:schemeClr val="accent6">
                  <a:shade val="45000"/>
                  <a:satMod val="135000"/>
                </a:schemeClr>
                <a:prstClr val="white"/>
              </a:duotone>
            </a:blip>
            <a:stretch>
              <a:fillRect/>
            </a:stretch>
          </p:blipFill>
          <p:spPr>
            <a:xfrm>
              <a:off x="622520" y="3183063"/>
              <a:ext cx="382668" cy="382667"/>
            </a:xfrm>
            <a:prstGeom prst="rect">
              <a:avLst/>
            </a:prstGeom>
          </p:spPr>
        </p:pic>
        <p:sp>
          <p:nvSpPr>
            <p:cNvPr id="51" name="TextBox 50">
              <a:extLst>
                <a:ext uri="{FF2B5EF4-FFF2-40B4-BE49-F238E27FC236}">
                  <a16:creationId xmlns:a16="http://schemas.microsoft.com/office/drawing/2014/main" id="{123D0B56-AC8F-4068-94C9-9292E5BADBB9}"/>
                </a:ext>
              </a:extLst>
            </p:cNvPr>
            <p:cNvSpPr txBox="1"/>
            <p:nvPr/>
          </p:nvSpPr>
          <p:spPr>
            <a:xfrm>
              <a:off x="1282533" y="3136523"/>
              <a:ext cx="2500830" cy="600164"/>
            </a:xfrm>
            <a:prstGeom prst="rect">
              <a:avLst/>
            </a:prstGeom>
            <a:noFill/>
          </p:spPr>
          <p:txBody>
            <a:bodyPr wrap="square" rtlCol="0">
              <a:spAutoFit/>
            </a:bodyPr>
            <a:lstStyle/>
            <a:p>
              <a:r>
                <a:rPr lang="en-NZ" sz="1100">
                  <a:solidFill>
                    <a:schemeClr val="bg1">
                      <a:lumMod val="50000"/>
                    </a:schemeClr>
                  </a:solidFill>
                  <a:latin typeface="Calibri" panose="020F0502020204030204" pitchFamily="34" charset="0"/>
                  <a:cs typeface="Calibri" panose="020F0502020204030204" pitchFamily="34" charset="0"/>
                </a:rPr>
                <a:t>Empowering participants with greater consumer choice about what and how they can participate.</a:t>
              </a:r>
            </a:p>
          </p:txBody>
        </p:sp>
        <p:grpSp>
          <p:nvGrpSpPr>
            <p:cNvPr id="52" name="Group 51">
              <a:extLst>
                <a:ext uri="{FF2B5EF4-FFF2-40B4-BE49-F238E27FC236}">
                  <a16:creationId xmlns:a16="http://schemas.microsoft.com/office/drawing/2014/main" id="{13083288-07BA-4F7E-8E6C-B216751B333E}"/>
                </a:ext>
              </a:extLst>
            </p:cNvPr>
            <p:cNvGrpSpPr/>
            <p:nvPr/>
          </p:nvGrpSpPr>
          <p:grpSpPr>
            <a:xfrm>
              <a:off x="551495" y="4717826"/>
              <a:ext cx="476524" cy="453471"/>
              <a:chOff x="-1608956" y="2328272"/>
              <a:chExt cx="1141647" cy="1086416"/>
            </a:xfrm>
          </p:grpSpPr>
          <p:pic>
            <p:nvPicPr>
              <p:cNvPr id="57" name="Picture 56">
                <a:extLst>
                  <a:ext uri="{FF2B5EF4-FFF2-40B4-BE49-F238E27FC236}">
                    <a16:creationId xmlns:a16="http://schemas.microsoft.com/office/drawing/2014/main" id="{C182B2FE-7D5E-40BC-9476-5ECE22A711B3}"/>
                  </a:ext>
                </a:extLst>
              </p:cNvPr>
              <p:cNvPicPr>
                <a:picLocks noChangeAspect="1"/>
              </p:cNvPicPr>
              <p:nvPr/>
            </p:nvPicPr>
            <p:blipFill>
              <a:blip r:embed="rId5">
                <a:duotone>
                  <a:schemeClr val="accent6">
                    <a:shade val="45000"/>
                    <a:satMod val="135000"/>
                  </a:schemeClr>
                  <a:prstClr val="white"/>
                </a:duotone>
              </a:blip>
              <a:stretch>
                <a:fillRect/>
              </a:stretch>
            </p:blipFill>
            <p:spPr>
              <a:xfrm>
                <a:off x="-1608956" y="2368363"/>
                <a:ext cx="658353" cy="658353"/>
              </a:xfrm>
              <a:prstGeom prst="rect">
                <a:avLst/>
              </a:prstGeom>
            </p:spPr>
          </p:pic>
          <p:pic>
            <p:nvPicPr>
              <p:cNvPr id="58" name="Picture 57">
                <a:extLst>
                  <a:ext uri="{FF2B5EF4-FFF2-40B4-BE49-F238E27FC236}">
                    <a16:creationId xmlns:a16="http://schemas.microsoft.com/office/drawing/2014/main" id="{995DD34E-2420-465C-83F8-FAD1E1CD91C3}"/>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598424" y="2694687"/>
                <a:ext cx="1016479" cy="720001"/>
              </a:xfrm>
              <a:prstGeom prst="rect">
                <a:avLst/>
              </a:prstGeom>
            </p:spPr>
          </p:pic>
          <p:pic>
            <p:nvPicPr>
              <p:cNvPr id="59" name="Picture 58">
                <a:extLst>
                  <a:ext uri="{FF2B5EF4-FFF2-40B4-BE49-F238E27FC236}">
                    <a16:creationId xmlns:a16="http://schemas.microsoft.com/office/drawing/2014/main" id="{EF6A96D7-3320-4601-81B7-70C77B57E795}"/>
                  </a:ext>
                </a:extLst>
              </p:cNvPr>
              <p:cNvPicPr>
                <a:picLocks noChangeAspect="1"/>
              </p:cNvPicPr>
              <p:nvPr/>
            </p:nvPicPr>
            <p:blipFill>
              <a:blip r:embed="rId7">
                <a:duotone>
                  <a:schemeClr val="accent6">
                    <a:shade val="45000"/>
                    <a:satMod val="135000"/>
                  </a:schemeClr>
                  <a:prstClr val="white"/>
                </a:duotone>
              </a:blip>
              <a:stretch>
                <a:fillRect/>
              </a:stretch>
            </p:blipFill>
            <p:spPr>
              <a:xfrm>
                <a:off x="-1100715" y="2328272"/>
                <a:ext cx="633406" cy="633408"/>
              </a:xfrm>
              <a:prstGeom prst="rect">
                <a:avLst/>
              </a:prstGeom>
            </p:spPr>
          </p:pic>
        </p:grpSp>
        <p:sp>
          <p:nvSpPr>
            <p:cNvPr id="53" name="TextBox 52">
              <a:extLst>
                <a:ext uri="{FF2B5EF4-FFF2-40B4-BE49-F238E27FC236}">
                  <a16:creationId xmlns:a16="http://schemas.microsoft.com/office/drawing/2014/main" id="{C3947F2E-4CD5-4E13-B745-9363150F8EC3}"/>
                </a:ext>
              </a:extLst>
            </p:cNvPr>
            <p:cNvSpPr txBox="1"/>
            <p:nvPr/>
          </p:nvSpPr>
          <p:spPr>
            <a:xfrm>
              <a:off x="1282533" y="4744508"/>
              <a:ext cx="2500830" cy="430887"/>
            </a:xfrm>
            <a:prstGeom prst="rect">
              <a:avLst/>
            </a:prstGeom>
            <a:noFill/>
          </p:spPr>
          <p:txBody>
            <a:bodyPr wrap="square" rtlCol="0">
              <a:spAutoFit/>
            </a:bodyPr>
            <a:lstStyle/>
            <a:p>
              <a:r>
                <a:rPr lang="en-NZ" sz="1100">
                  <a:solidFill>
                    <a:schemeClr val="bg1">
                      <a:lumMod val="50000"/>
                    </a:schemeClr>
                  </a:solidFill>
                  <a:latin typeface="Calibri" panose="020F0502020204030204" pitchFamily="34" charset="0"/>
                  <a:cs typeface="Calibri" panose="020F0502020204030204" pitchFamily="34" charset="0"/>
                </a:rPr>
                <a:t>Bringing together the services around the community and consumer.</a:t>
              </a:r>
            </a:p>
          </p:txBody>
        </p:sp>
        <p:sp>
          <p:nvSpPr>
            <p:cNvPr id="54" name="TextBox 53">
              <a:extLst>
                <a:ext uri="{FF2B5EF4-FFF2-40B4-BE49-F238E27FC236}">
                  <a16:creationId xmlns:a16="http://schemas.microsoft.com/office/drawing/2014/main" id="{6B9B8A84-7CE6-4C6A-8255-FEA927CD8D7F}"/>
                </a:ext>
              </a:extLst>
            </p:cNvPr>
            <p:cNvSpPr txBox="1"/>
            <p:nvPr/>
          </p:nvSpPr>
          <p:spPr>
            <a:xfrm>
              <a:off x="1282533" y="3749937"/>
              <a:ext cx="2500830" cy="430887"/>
            </a:xfrm>
            <a:prstGeom prst="rect">
              <a:avLst/>
            </a:prstGeom>
            <a:noFill/>
          </p:spPr>
          <p:txBody>
            <a:bodyPr wrap="square" rtlCol="0">
              <a:spAutoFit/>
            </a:bodyPr>
            <a:lstStyle/>
            <a:p>
              <a:r>
                <a:rPr lang="en-NZ" sz="1100">
                  <a:solidFill>
                    <a:schemeClr val="bg1">
                      <a:lumMod val="50000"/>
                    </a:schemeClr>
                  </a:solidFill>
                  <a:latin typeface="Calibri" panose="020F0502020204030204" pitchFamily="34" charset="0"/>
                  <a:cs typeface="Calibri" panose="020F0502020204030204" pitchFamily="34" charset="0"/>
                </a:rPr>
                <a:t>Driving equitable outcomes for Māori and Pacific people.</a:t>
              </a:r>
            </a:p>
          </p:txBody>
        </p:sp>
        <p:sp>
          <p:nvSpPr>
            <p:cNvPr id="55" name="TextBox 54">
              <a:extLst>
                <a:ext uri="{FF2B5EF4-FFF2-40B4-BE49-F238E27FC236}">
                  <a16:creationId xmlns:a16="http://schemas.microsoft.com/office/drawing/2014/main" id="{5CEFEFB9-FF70-4E11-8728-C0B697BAE00B}"/>
                </a:ext>
              </a:extLst>
            </p:cNvPr>
            <p:cNvSpPr txBox="1"/>
            <p:nvPr/>
          </p:nvSpPr>
          <p:spPr>
            <a:xfrm>
              <a:off x="1282533" y="4135578"/>
              <a:ext cx="2500830" cy="600164"/>
            </a:xfrm>
            <a:prstGeom prst="rect">
              <a:avLst/>
            </a:prstGeom>
            <a:noFill/>
          </p:spPr>
          <p:txBody>
            <a:bodyPr wrap="square" rtlCol="0">
              <a:spAutoFit/>
            </a:bodyPr>
            <a:lstStyle/>
            <a:p>
              <a:r>
                <a:rPr lang="en-NZ" sz="1100">
                  <a:solidFill>
                    <a:schemeClr val="bg1">
                      <a:lumMod val="50000"/>
                    </a:schemeClr>
                  </a:solidFill>
                  <a:latin typeface="Calibri" panose="020F0502020204030204" pitchFamily="34" charset="0"/>
                  <a:cs typeface="Calibri" panose="020F0502020204030204" pitchFamily="34" charset="0"/>
                </a:rPr>
                <a:t>Greater, more diverse workforce – including greater integration of Kaiāwhina into pathways.</a:t>
              </a:r>
            </a:p>
          </p:txBody>
        </p:sp>
        <p:pic>
          <p:nvPicPr>
            <p:cNvPr id="56" name="Picture 55">
              <a:extLst>
                <a:ext uri="{FF2B5EF4-FFF2-40B4-BE49-F238E27FC236}">
                  <a16:creationId xmlns:a16="http://schemas.microsoft.com/office/drawing/2014/main" id="{AE580EDF-6901-4315-9630-71709FDBC1D5}"/>
                </a:ext>
              </a:extLst>
            </p:cNvPr>
            <p:cNvPicPr>
              <a:picLocks noChangeAspect="1"/>
            </p:cNvPicPr>
            <p:nvPr/>
          </p:nvPicPr>
          <p:blipFill>
            <a:blip r:embed="rId8">
              <a:duotone>
                <a:schemeClr val="accent6">
                  <a:shade val="45000"/>
                  <a:satMod val="135000"/>
                </a:schemeClr>
                <a:prstClr val="white"/>
              </a:duotone>
            </a:blip>
            <a:stretch>
              <a:fillRect/>
            </a:stretch>
          </p:blipFill>
          <p:spPr>
            <a:xfrm>
              <a:off x="587441" y="4241094"/>
              <a:ext cx="352388" cy="352388"/>
            </a:xfrm>
            <a:prstGeom prst="rect">
              <a:avLst/>
            </a:prstGeom>
          </p:spPr>
        </p:pic>
        <p:pic>
          <p:nvPicPr>
            <p:cNvPr id="62" name="Picture 61">
              <a:extLst>
                <a:ext uri="{FF2B5EF4-FFF2-40B4-BE49-F238E27FC236}">
                  <a16:creationId xmlns:a16="http://schemas.microsoft.com/office/drawing/2014/main" id="{F0B949EC-C3A3-4167-A462-A1867CDE7BDD}"/>
                </a:ext>
              </a:extLst>
            </p:cNvPr>
            <p:cNvPicPr>
              <a:picLocks noChangeAspect="1"/>
            </p:cNvPicPr>
            <p:nvPr/>
          </p:nvPicPr>
          <p:blipFill>
            <a:blip r:embed="rId9">
              <a:clrChange>
                <a:clrFrom>
                  <a:srgbClr val="FFFFFF"/>
                </a:clrFrom>
                <a:clrTo>
                  <a:srgbClr val="FFFFFF">
                    <a:alpha val="0"/>
                  </a:srgbClr>
                </a:clrTo>
              </a:clrChange>
              <a:duotone>
                <a:schemeClr val="accent6">
                  <a:shade val="45000"/>
                  <a:satMod val="135000"/>
                </a:schemeClr>
                <a:prstClr val="white"/>
              </a:duotone>
            </a:blip>
            <a:stretch>
              <a:fillRect/>
            </a:stretch>
          </p:blipFill>
          <p:spPr>
            <a:xfrm>
              <a:off x="473246" y="3685518"/>
              <a:ext cx="554773" cy="464694"/>
            </a:xfrm>
            <a:prstGeom prst="rect">
              <a:avLst/>
            </a:prstGeom>
          </p:spPr>
        </p:pic>
        <p:sp>
          <p:nvSpPr>
            <p:cNvPr id="63" name="TextBox 62">
              <a:extLst>
                <a:ext uri="{FF2B5EF4-FFF2-40B4-BE49-F238E27FC236}">
                  <a16:creationId xmlns:a16="http://schemas.microsoft.com/office/drawing/2014/main" id="{2ADD48A8-0E0B-4DE9-B529-974FFB4C5032}"/>
                </a:ext>
              </a:extLst>
            </p:cNvPr>
            <p:cNvSpPr txBox="1"/>
            <p:nvPr/>
          </p:nvSpPr>
          <p:spPr>
            <a:xfrm>
              <a:off x="178504" y="5207079"/>
              <a:ext cx="3779648" cy="527044"/>
            </a:xfrm>
            <a:prstGeom prst="rect">
              <a:avLst/>
            </a:prstGeom>
            <a:noFill/>
          </p:spPr>
          <p:txBody>
            <a:bodyPr vert="horz" wrap="square" lIns="91440" tIns="45720" rIns="91440" bIns="45720" rtlCol="0">
              <a:noAutofit/>
            </a:bodyPr>
            <a:lstStyle/>
            <a:p>
              <a:pPr algn="ctr" defTabSz="914400">
                <a:defRPr/>
              </a:pPr>
              <a:r>
                <a:rPr lang="mi-NZ" sz="1100" b="1">
                  <a:solidFill>
                    <a:srgbClr val="F58E39"/>
                  </a:solidFill>
                  <a:latin typeface="Calibri" panose="020F0502020204030204" pitchFamily="34" charset="0"/>
                  <a:cs typeface="Calibri" panose="020F0502020204030204" pitchFamily="34" charset="0"/>
                </a:rPr>
                <a:t>BRINGING DOWN THE BARRIERS TO SCREENING FOR ALL PARTICIPANTS AND WHĀNAU</a:t>
              </a:r>
              <a:endParaRPr lang="en-NZ" sz="1100" b="1">
                <a:solidFill>
                  <a:srgbClr val="F58E39"/>
                </a:solidFill>
                <a:latin typeface="Calibri" panose="020F0502020204030204" pitchFamily="34" charset="0"/>
                <a:cs typeface="Calibri" panose="020F0502020204030204" pitchFamily="34" charset="0"/>
              </a:endParaRPr>
            </a:p>
          </p:txBody>
        </p:sp>
      </p:grpSp>
      <p:sp>
        <p:nvSpPr>
          <p:cNvPr id="64" name="TextBox 1">
            <a:extLst>
              <a:ext uri="{FF2B5EF4-FFF2-40B4-BE49-F238E27FC236}">
                <a16:creationId xmlns:a16="http://schemas.microsoft.com/office/drawing/2014/main" id="{061A419F-C956-454C-B0C3-0FCC7D98C832}"/>
              </a:ext>
            </a:extLst>
          </p:cNvPr>
          <p:cNvSpPr txBox="1"/>
          <p:nvPr/>
        </p:nvSpPr>
        <p:spPr>
          <a:xfrm>
            <a:off x="4132612" y="1223743"/>
            <a:ext cx="7792133" cy="153343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defRPr/>
            </a:pPr>
            <a:r>
              <a:rPr lang="en-NZ" sz="1100" b="1">
                <a:latin typeface="Calibri" panose="020F0502020204030204" pitchFamily="34" charset="0"/>
                <a:cs typeface="Calibri" panose="020F0502020204030204" pitchFamily="34" charset="0"/>
              </a:rPr>
              <a:t>What we will achieve:</a:t>
            </a:r>
            <a:endParaRPr lang="en-US" sz="1100">
              <a:latin typeface="Calibri" panose="020F0502020204030204" pitchFamily="34" charset="0"/>
              <a:cs typeface="Calibri" panose="020F0502020204030204" pitchFamily="34" charset="0"/>
            </a:endParaRPr>
          </a:p>
          <a:p>
            <a:pPr marL="269875" indent="-182563" fontAlgn="base">
              <a:lnSpc>
                <a:spcPct val="107000"/>
              </a:lnSpc>
              <a:buFont typeface="+mj-lt"/>
              <a:buAutoNum type="alphaLcParenR"/>
              <a:defRPr/>
            </a:pPr>
            <a:r>
              <a:rPr lang="en-NZ" sz="1100" b="1">
                <a:solidFill>
                  <a:prstClr val="black"/>
                </a:solidFill>
                <a:latin typeface="Calibri" panose="020F0502020204030204" pitchFamily="34" charset="0"/>
                <a:cs typeface="Calibri" panose="020F0502020204030204" pitchFamily="34" charset="0"/>
              </a:rPr>
              <a:t>HPV as primary screening test </a:t>
            </a:r>
            <a:r>
              <a:rPr lang="en-NZ" sz="1100" b="1">
                <a:latin typeface="Calibri" panose="020F0502020204030204" pitchFamily="34" charset="0"/>
                <a:cs typeface="Calibri" panose="020F0502020204030204" pitchFamily="34" charset="0"/>
              </a:rPr>
              <a:t>– </a:t>
            </a:r>
            <a:r>
              <a:rPr lang="en-NZ" sz="1100" i="1">
                <a:latin typeface="Calibri" panose="020F0502020204030204" pitchFamily="34" charset="0"/>
                <a:cs typeface="Calibri" panose="020F0502020204030204" pitchFamily="34" charset="0"/>
              </a:rPr>
              <a:t>HPV testing will find more pre-cancers and prevent more cases of cervical cancer, supported by the speculum and colposcopy tests within the pathways.</a:t>
            </a:r>
          </a:p>
          <a:p>
            <a:pPr marL="269875" indent="-182563" fontAlgn="base">
              <a:lnSpc>
                <a:spcPct val="107000"/>
              </a:lnSpc>
              <a:buFont typeface="+mj-lt"/>
              <a:buAutoNum type="alphaLcParenR"/>
              <a:defRPr/>
            </a:pPr>
            <a:r>
              <a:rPr lang="en-NZ" sz="1100" b="1">
                <a:solidFill>
                  <a:prstClr val="black"/>
                </a:solidFill>
                <a:latin typeface="Calibri" panose="020F0502020204030204" pitchFamily="34" charset="0"/>
                <a:cs typeface="Calibri" panose="020F0502020204030204" pitchFamily="34" charset="0"/>
              </a:rPr>
              <a:t>New NCSP-Register – </a:t>
            </a:r>
            <a:r>
              <a:rPr lang="en-NZ" sz="1100" i="1">
                <a:latin typeface="Calibri" panose="020F0502020204030204" pitchFamily="34" charset="0"/>
                <a:cs typeface="Calibri" panose="020F0502020204030204" pitchFamily="34" charset="0"/>
              </a:rPr>
              <a:t>A single source of truth for screening records and individual schedules.</a:t>
            </a:r>
          </a:p>
          <a:p>
            <a:pPr marL="269875" indent="-182563" fontAlgn="base">
              <a:lnSpc>
                <a:spcPct val="107000"/>
              </a:lnSpc>
              <a:buFont typeface="+mj-lt"/>
              <a:buAutoNum type="alphaLcParenR"/>
              <a:defRPr/>
            </a:pPr>
            <a:r>
              <a:rPr lang="en-NZ" sz="1100" b="1">
                <a:solidFill>
                  <a:prstClr val="black"/>
                </a:solidFill>
                <a:latin typeface="Calibri" panose="020F0502020204030204" pitchFamily="34" charset="0"/>
                <a:cs typeface="Calibri" panose="020F0502020204030204" pitchFamily="34" charset="0"/>
              </a:rPr>
              <a:t>New Pathways – </a:t>
            </a:r>
            <a:r>
              <a:rPr lang="en-NZ" sz="1100" i="1">
                <a:latin typeface="Calibri" panose="020F0502020204030204" pitchFamily="34" charset="0"/>
                <a:cs typeface="Calibri" panose="020F0502020204030204" pitchFamily="34" charset="0"/>
              </a:rPr>
              <a:t>Embedding more choice and flexibility into screening, removing barriers to entry and better supporting and increasing equitable outcomes for Māori and Pacific people.</a:t>
            </a:r>
          </a:p>
          <a:p>
            <a:pPr marL="269875" indent="-182563" fontAlgn="base">
              <a:lnSpc>
                <a:spcPct val="107000"/>
              </a:lnSpc>
              <a:buFont typeface="+mj-lt"/>
              <a:buAutoNum type="alphaLcParenR"/>
              <a:defRPr/>
            </a:pPr>
            <a:r>
              <a:rPr lang="en-NZ" sz="1100" b="1">
                <a:solidFill>
                  <a:prstClr val="black"/>
                </a:solidFill>
                <a:latin typeface="Calibri" panose="020F0502020204030204" pitchFamily="34" charset="0"/>
                <a:cs typeface="Calibri" panose="020F0502020204030204" pitchFamily="34" charset="0"/>
              </a:rPr>
              <a:t>Additional Workforce and Training </a:t>
            </a:r>
            <a:r>
              <a:rPr lang="en-NZ" sz="1100" b="1">
                <a:latin typeface="Calibri" panose="020F0502020204030204" pitchFamily="34" charset="0"/>
                <a:cs typeface="Calibri" panose="020F0502020204030204" pitchFamily="34" charset="0"/>
              </a:rPr>
              <a:t>– </a:t>
            </a:r>
            <a:r>
              <a:rPr lang="en-NZ" sz="1100" i="1">
                <a:latin typeface="Calibri" panose="020F0502020204030204" pitchFamily="34" charset="0"/>
                <a:cs typeface="Calibri" panose="020F0502020204030204" pitchFamily="34" charset="0"/>
              </a:rPr>
              <a:t>Accredited screen-takers/GPs/midwives to do HPV testing as well as LBC test, other Registered Nurses can complete HPV test with training.</a:t>
            </a:r>
          </a:p>
        </p:txBody>
      </p:sp>
      <p:sp>
        <p:nvSpPr>
          <p:cNvPr id="65" name="Title 1">
            <a:extLst>
              <a:ext uri="{FF2B5EF4-FFF2-40B4-BE49-F238E27FC236}">
                <a16:creationId xmlns:a16="http://schemas.microsoft.com/office/drawing/2014/main" id="{A600B4EE-29E8-4F4A-A796-13FFFA010888}"/>
              </a:ext>
            </a:extLst>
          </p:cNvPr>
          <p:cNvSpPr>
            <a:spLocks noGrp="1"/>
          </p:cNvSpPr>
          <p:nvPr>
            <p:ph type="title"/>
          </p:nvPr>
        </p:nvSpPr>
        <p:spPr>
          <a:xfrm>
            <a:off x="4107212" y="227406"/>
            <a:ext cx="7371220" cy="522976"/>
          </a:xfrm>
        </p:spPr>
        <p:txBody>
          <a:bodyPr>
            <a:normAutofit fontScale="90000"/>
          </a:bodyPr>
          <a:lstStyle/>
          <a:p>
            <a:r>
              <a:rPr lang="en-NZ" b="1" kern="1200">
                <a:solidFill>
                  <a:prstClr val="black"/>
                </a:solidFill>
                <a:latin typeface="Century Gothic"/>
                <a:ea typeface="+mn-ea"/>
                <a:cs typeface="+mn-cs"/>
              </a:rPr>
              <a:t>HPV Primary Screening</a:t>
            </a:r>
            <a:endParaRPr lang="en-NZ"/>
          </a:p>
        </p:txBody>
      </p:sp>
      <p:sp>
        <p:nvSpPr>
          <p:cNvPr id="66" name="Text Placeholder 5">
            <a:extLst>
              <a:ext uri="{FF2B5EF4-FFF2-40B4-BE49-F238E27FC236}">
                <a16:creationId xmlns:a16="http://schemas.microsoft.com/office/drawing/2014/main" id="{761EA791-EAF8-441E-A730-7E0EF5A98F0F}"/>
              </a:ext>
            </a:extLst>
          </p:cNvPr>
          <p:cNvSpPr txBox="1">
            <a:spLocks/>
          </p:cNvSpPr>
          <p:nvPr/>
        </p:nvSpPr>
        <p:spPr>
          <a:xfrm>
            <a:off x="4208812" y="779657"/>
            <a:ext cx="7371553" cy="413181"/>
          </a:xfrm>
          <a:prstGeom prst="rect">
            <a:avLst/>
          </a:prstGeom>
        </p:spPr>
        <p:txBody>
          <a:bodyPr vert="horz" lIns="0" tIns="0" rIns="0" bIns="0" rtlCol="0" anchor="t" anchorCtr="0"/>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NZ" sz="1100" i="1">
                <a:solidFill>
                  <a:srgbClr val="F58E39"/>
                </a:solidFill>
                <a:latin typeface="Calibri" panose="020F0502020204030204" pitchFamily="34" charset="0"/>
                <a:cs typeface="Calibri" panose="020F0502020204030204" pitchFamily="34" charset="0"/>
              </a:rPr>
              <a:t>The HPV primary screening project will support new clinical pathways that will provide greater choice to participants to lift uptake, increase screening in priority groups and reduce mortality rates in our communities.</a:t>
            </a:r>
            <a:endParaRPr lang="en-US" sz="1100" i="1">
              <a:solidFill>
                <a:srgbClr val="F58E39"/>
              </a:solidFill>
              <a:latin typeface="Calibri" panose="020F0502020204030204" pitchFamily="34" charset="0"/>
              <a:cs typeface="Calibri" panose="020F0502020204030204" pitchFamily="34" charset="0"/>
            </a:endParaRPr>
          </a:p>
        </p:txBody>
      </p:sp>
      <p:sp>
        <p:nvSpPr>
          <p:cNvPr id="68" name="Title 1">
            <a:extLst>
              <a:ext uri="{FF2B5EF4-FFF2-40B4-BE49-F238E27FC236}">
                <a16:creationId xmlns:a16="http://schemas.microsoft.com/office/drawing/2014/main" id="{D39BE26C-B7AC-4BD8-A8BB-E5D07BA7606F}"/>
              </a:ext>
            </a:extLst>
          </p:cNvPr>
          <p:cNvSpPr txBox="1">
            <a:spLocks/>
          </p:cNvSpPr>
          <p:nvPr/>
        </p:nvSpPr>
        <p:spPr>
          <a:xfrm>
            <a:off x="1287973" y="776456"/>
            <a:ext cx="3522980" cy="52297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000" b="0" i="0" kern="800">
                <a:solidFill>
                  <a:srgbClr val="602A7E"/>
                </a:solidFill>
                <a:latin typeface="+mj-lt"/>
                <a:ea typeface="+mj-ea"/>
                <a:cs typeface="+mj-cs"/>
              </a:defRPr>
            </a:lvl1pPr>
          </a:lstStyle>
          <a:p>
            <a:r>
              <a:rPr lang="en-NZ" sz="1800" b="1" kern="1200">
                <a:solidFill>
                  <a:schemeClr val="bg1">
                    <a:lumMod val="50000"/>
                  </a:schemeClr>
                </a:solidFill>
                <a:latin typeface="Century Gothic"/>
                <a:ea typeface="+mn-ea"/>
                <a:cs typeface="+mn-cs"/>
              </a:rPr>
              <a:t>THE VISION</a:t>
            </a:r>
            <a:endParaRPr lang="en-NZ" sz="1800">
              <a:solidFill>
                <a:schemeClr val="bg1">
                  <a:lumMod val="50000"/>
                </a:schemeClr>
              </a:solidFill>
            </a:endParaRPr>
          </a:p>
        </p:txBody>
      </p:sp>
      <p:grpSp>
        <p:nvGrpSpPr>
          <p:cNvPr id="67" name="Group 66">
            <a:extLst>
              <a:ext uri="{FF2B5EF4-FFF2-40B4-BE49-F238E27FC236}">
                <a16:creationId xmlns:a16="http://schemas.microsoft.com/office/drawing/2014/main" id="{7A39CB85-BADE-4E1A-83DE-82FC7CBCA9A3}"/>
              </a:ext>
            </a:extLst>
          </p:cNvPr>
          <p:cNvGrpSpPr/>
          <p:nvPr/>
        </p:nvGrpSpPr>
        <p:grpSpPr>
          <a:xfrm>
            <a:off x="99487" y="4169546"/>
            <a:ext cx="3789107" cy="2510761"/>
            <a:chOff x="9482805" y="808925"/>
            <a:chExt cx="2592548" cy="2813680"/>
          </a:xfrm>
        </p:grpSpPr>
        <p:sp>
          <p:nvSpPr>
            <p:cNvPr id="70" name="Rectangle 69">
              <a:extLst>
                <a:ext uri="{FF2B5EF4-FFF2-40B4-BE49-F238E27FC236}">
                  <a16:creationId xmlns:a16="http://schemas.microsoft.com/office/drawing/2014/main" id="{5AA8A226-0AC6-4DD5-BCA3-BC5A4C3CDBF4}"/>
                </a:ext>
              </a:extLst>
            </p:cNvPr>
            <p:cNvSpPr/>
            <p:nvPr/>
          </p:nvSpPr>
          <p:spPr>
            <a:xfrm>
              <a:off x="9482805" y="808925"/>
              <a:ext cx="2586076" cy="2813680"/>
            </a:xfrm>
            <a:prstGeom prst="rect">
              <a:avLst/>
            </a:prstGeom>
            <a:solidFill>
              <a:srgbClr val="C13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71" name="TextBox 70">
              <a:extLst>
                <a:ext uri="{FF2B5EF4-FFF2-40B4-BE49-F238E27FC236}">
                  <a16:creationId xmlns:a16="http://schemas.microsoft.com/office/drawing/2014/main" id="{D1395736-B6A5-40A1-914E-CC4990402BC2}"/>
                </a:ext>
              </a:extLst>
            </p:cNvPr>
            <p:cNvSpPr txBox="1"/>
            <p:nvPr/>
          </p:nvSpPr>
          <p:spPr>
            <a:xfrm>
              <a:off x="9504745" y="1216733"/>
              <a:ext cx="2570608" cy="2114366"/>
            </a:xfrm>
            <a:prstGeom prst="rect">
              <a:avLst/>
            </a:prstGeom>
            <a:noFill/>
          </p:spPr>
          <p:txBody>
            <a:bodyPr wrap="square">
              <a:spAutoFit/>
            </a:bodyPr>
            <a:lstStyle/>
            <a:p>
              <a:pPr marL="90488" indent="-90488">
                <a:lnSpc>
                  <a:spcPct val="150000"/>
                </a:lnSpc>
                <a:spcBef>
                  <a:spcPts val="600"/>
                </a:spcBef>
                <a:buFont typeface="Symbol" panose="05050102010706020507" pitchFamily="18" charset="2"/>
                <a:buChar char=""/>
              </a:pPr>
              <a:r>
                <a:rPr lang="en-NZ" sz="900" b="1" dirty="0">
                  <a:solidFill>
                    <a:schemeClr val="bg1"/>
                  </a:solidFill>
                  <a:latin typeface="Calibri"/>
                  <a:cs typeface="Calibri"/>
                </a:rPr>
                <a:t>New pathways that empower participants with choice</a:t>
              </a:r>
              <a:r>
                <a:rPr lang="en-NZ" sz="900" dirty="0">
                  <a:solidFill>
                    <a:schemeClr val="bg1"/>
                  </a:solidFill>
                  <a:latin typeface="Calibri"/>
                  <a:cs typeface="Calibri"/>
                </a:rPr>
                <a:t>; aim to increase participation in Māori and Pacific people through </a:t>
              </a:r>
              <a:r>
                <a:rPr lang="en-NZ" sz="900" dirty="0">
                  <a:solidFill>
                    <a:schemeClr val="bg1"/>
                  </a:solidFill>
                  <a:latin typeface="Calibri" panose="020F0502020204030204" pitchFamily="34" charset="0"/>
                  <a:cs typeface="Calibri" panose="020F0502020204030204" pitchFamily="34" charset="0"/>
                </a:rPr>
                <a:t>proactive communication and support</a:t>
              </a:r>
              <a:endParaRPr lang="en-NZ" sz="900" dirty="0">
                <a:solidFill>
                  <a:schemeClr val="bg1"/>
                </a:solidFill>
                <a:latin typeface="Calibri"/>
                <a:cs typeface="Calibri"/>
              </a:endParaRPr>
            </a:p>
            <a:p>
              <a:pPr marL="90488" indent="-90488">
                <a:lnSpc>
                  <a:spcPct val="150000"/>
                </a:lnSpc>
                <a:spcBef>
                  <a:spcPts val="600"/>
                </a:spcBef>
                <a:buFont typeface="Symbol" panose="05050102010706020507" pitchFamily="18" charset="2"/>
                <a:buChar char=""/>
              </a:pPr>
              <a:r>
                <a:rPr lang="en-NZ" sz="900" b="1" dirty="0">
                  <a:solidFill>
                    <a:schemeClr val="bg1"/>
                  </a:solidFill>
                  <a:latin typeface="Calibri" panose="020F0502020204030204" pitchFamily="34" charset="0"/>
                  <a:cs typeface="Calibri" panose="020F0502020204030204" pitchFamily="34" charset="0"/>
                </a:rPr>
                <a:t>Enhanced health equity for wāhine Māori and Pacific people </a:t>
              </a:r>
              <a:r>
                <a:rPr lang="en-NZ" sz="900" dirty="0">
                  <a:solidFill>
                    <a:schemeClr val="bg1"/>
                  </a:solidFill>
                  <a:latin typeface="Calibri" panose="020F0502020204030204" pitchFamily="34" charset="0"/>
                  <a:cs typeface="Calibri" panose="020F0502020204030204" pitchFamily="34" charset="0"/>
                </a:rPr>
                <a:t>through </a:t>
              </a:r>
              <a:r>
                <a:rPr lang="en-NZ" sz="900" dirty="0">
                  <a:solidFill>
                    <a:schemeClr val="bg1"/>
                  </a:solidFill>
                  <a:latin typeface="Calibri"/>
                  <a:cs typeface="Calibri"/>
                </a:rPr>
                <a:t>less invasive clinical pathways that meet cultural and access needs</a:t>
              </a:r>
              <a:r>
                <a:rPr lang="en-NZ" sz="900" dirty="0">
                  <a:solidFill>
                    <a:schemeClr val="bg1"/>
                  </a:solidFill>
                  <a:latin typeface="Calibri" panose="020F0502020204030204" pitchFamily="34" charset="0"/>
                  <a:cs typeface="Calibri" panose="020F0502020204030204" pitchFamily="34" charset="0"/>
                </a:rPr>
                <a:t> combined with targeted outreach to the under-screened population.</a:t>
              </a:r>
            </a:p>
            <a:p>
              <a:pPr marL="90488" indent="-90488">
                <a:lnSpc>
                  <a:spcPct val="150000"/>
                </a:lnSpc>
                <a:spcBef>
                  <a:spcPts val="600"/>
                </a:spcBef>
                <a:buFont typeface="Symbol" panose="05050102010706020507" pitchFamily="18" charset="2"/>
                <a:buChar char=""/>
              </a:pPr>
              <a:r>
                <a:rPr lang="en-NZ" sz="900" dirty="0">
                  <a:solidFill>
                    <a:schemeClr val="bg1"/>
                  </a:solidFill>
                  <a:latin typeface="Calibri" panose="020F0502020204030204" pitchFamily="34" charset="0"/>
                  <a:cs typeface="Calibri" panose="020F0502020204030204" pitchFamily="34" charset="0"/>
                </a:rPr>
                <a:t>Expanding the workforce with more Māori and Pacific clinical and non-clinical staff utilised in the delivery of the initial screening.</a:t>
              </a:r>
            </a:p>
          </p:txBody>
        </p:sp>
        <p:sp>
          <p:nvSpPr>
            <p:cNvPr id="72" name="TextBox 71">
              <a:extLst>
                <a:ext uri="{FF2B5EF4-FFF2-40B4-BE49-F238E27FC236}">
                  <a16:creationId xmlns:a16="http://schemas.microsoft.com/office/drawing/2014/main" id="{6CAA4D05-C63D-43E0-9CAC-47FCF99E5020}"/>
                </a:ext>
              </a:extLst>
            </p:cNvPr>
            <p:cNvSpPr txBox="1"/>
            <p:nvPr/>
          </p:nvSpPr>
          <p:spPr>
            <a:xfrm>
              <a:off x="9787924" y="924913"/>
              <a:ext cx="2018575" cy="246221"/>
            </a:xfrm>
            <a:prstGeom prst="rect">
              <a:avLst/>
            </a:prstGeom>
            <a:noFill/>
          </p:spPr>
          <p:txBody>
            <a:bodyPr wrap="square" rtlCol="0">
              <a:spAutoFit/>
            </a:bodyPr>
            <a:lstStyle/>
            <a:p>
              <a:r>
                <a:rPr lang="en-NZ" sz="1000" b="1">
                  <a:solidFill>
                    <a:schemeClr val="bg1"/>
                  </a:solidFill>
                </a:rPr>
                <a:t>EQUITY PRIORITIES</a:t>
              </a:r>
            </a:p>
          </p:txBody>
        </p:sp>
      </p:grpSp>
      <p:grpSp>
        <p:nvGrpSpPr>
          <p:cNvPr id="74" name="Graphic 4">
            <a:extLst>
              <a:ext uri="{FF2B5EF4-FFF2-40B4-BE49-F238E27FC236}">
                <a16:creationId xmlns:a16="http://schemas.microsoft.com/office/drawing/2014/main" id="{429DC3E2-6AA4-45CB-B7E0-423E2919406D}"/>
              </a:ext>
            </a:extLst>
          </p:cNvPr>
          <p:cNvGrpSpPr/>
          <p:nvPr/>
        </p:nvGrpSpPr>
        <p:grpSpPr>
          <a:xfrm>
            <a:off x="183755" y="4231319"/>
            <a:ext cx="361674" cy="361333"/>
            <a:chOff x="3607758" y="3824168"/>
            <a:chExt cx="361674" cy="361333"/>
          </a:xfrm>
          <a:solidFill>
            <a:schemeClr val="bg1"/>
          </a:solidFill>
        </p:grpSpPr>
        <p:sp>
          <p:nvSpPr>
            <p:cNvPr id="75" name="Graphic 4">
              <a:extLst>
                <a:ext uri="{FF2B5EF4-FFF2-40B4-BE49-F238E27FC236}">
                  <a16:creationId xmlns:a16="http://schemas.microsoft.com/office/drawing/2014/main" id="{DA83238D-4AE4-4519-88A8-4BE73360F707}"/>
                </a:ext>
              </a:extLst>
            </p:cNvPr>
            <p:cNvSpPr/>
            <p:nvPr/>
          </p:nvSpPr>
          <p:spPr>
            <a:xfrm>
              <a:off x="3607758" y="3824168"/>
              <a:ext cx="361674" cy="361333"/>
            </a:xfrm>
            <a:custGeom>
              <a:avLst/>
              <a:gdLst>
                <a:gd name="connsiteX0" fmla="*/ 180836 w 361674"/>
                <a:gd name="connsiteY0" fmla="*/ 0 h 361333"/>
                <a:gd name="connsiteX1" fmla="*/ 0 w 361674"/>
                <a:gd name="connsiteY1" fmla="*/ 180667 h 361333"/>
                <a:gd name="connsiteX2" fmla="*/ 180836 w 361674"/>
                <a:gd name="connsiteY2" fmla="*/ 361333 h 361333"/>
                <a:gd name="connsiteX3" fmla="*/ 361671 w 361674"/>
                <a:gd name="connsiteY3" fmla="*/ 180667 h 361333"/>
                <a:gd name="connsiteX4" fmla="*/ 180836 w 361674"/>
                <a:gd name="connsiteY4" fmla="*/ 0 h 361333"/>
                <a:gd name="connsiteX5" fmla="*/ 180836 w 361674"/>
                <a:gd name="connsiteY5" fmla="*/ 349204 h 361333"/>
                <a:gd name="connsiteX6" fmla="*/ 12780 w 361674"/>
                <a:gd name="connsiteY6" fmla="*/ 181305 h 361333"/>
                <a:gd name="connsiteX7" fmla="*/ 180836 w 361674"/>
                <a:gd name="connsiteY7" fmla="*/ 13406 h 361333"/>
                <a:gd name="connsiteX8" fmla="*/ 348891 w 361674"/>
                <a:gd name="connsiteY8" fmla="*/ 181305 h 361333"/>
                <a:gd name="connsiteX9" fmla="*/ 180836 w 361674"/>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6" y="0"/>
                  </a:moveTo>
                  <a:cubicBezTo>
                    <a:pt x="80513" y="0"/>
                    <a:pt x="0" y="81076"/>
                    <a:pt x="0" y="180667"/>
                  </a:cubicBezTo>
                  <a:cubicBezTo>
                    <a:pt x="0" y="280895"/>
                    <a:pt x="81152" y="361333"/>
                    <a:pt x="180836" y="361333"/>
                  </a:cubicBezTo>
                  <a:cubicBezTo>
                    <a:pt x="280518" y="361333"/>
                    <a:pt x="361671" y="280257"/>
                    <a:pt x="361671" y="180667"/>
                  </a:cubicBezTo>
                  <a:cubicBezTo>
                    <a:pt x="362310" y="81076"/>
                    <a:pt x="281157" y="0"/>
                    <a:pt x="180836" y="0"/>
                  </a:cubicBezTo>
                  <a:close/>
                  <a:moveTo>
                    <a:pt x="180836" y="349204"/>
                  </a:moveTo>
                  <a:cubicBezTo>
                    <a:pt x="88181" y="349204"/>
                    <a:pt x="12780" y="273873"/>
                    <a:pt x="12780" y="181305"/>
                  </a:cubicBezTo>
                  <a:cubicBezTo>
                    <a:pt x="12780" y="88737"/>
                    <a:pt x="88181" y="13406"/>
                    <a:pt x="180836" y="13406"/>
                  </a:cubicBezTo>
                  <a:cubicBezTo>
                    <a:pt x="273490" y="13406"/>
                    <a:pt x="348891" y="88737"/>
                    <a:pt x="348891" y="181305"/>
                  </a:cubicBezTo>
                  <a:cubicBezTo>
                    <a:pt x="348891" y="273873"/>
                    <a:pt x="274128" y="349204"/>
                    <a:pt x="180836" y="349204"/>
                  </a:cubicBezTo>
                  <a:close/>
                </a:path>
              </a:pathLst>
            </a:custGeom>
            <a:grpFill/>
            <a:ln w="6390" cap="flat">
              <a:noFill/>
              <a:prstDash val="solid"/>
              <a:miter/>
            </a:ln>
          </p:spPr>
          <p:txBody>
            <a:bodyPr rtlCol="0" anchor="ctr"/>
            <a:lstStyle/>
            <a:p>
              <a:endParaRPr lang="en-US"/>
            </a:p>
          </p:txBody>
        </p:sp>
        <p:sp>
          <p:nvSpPr>
            <p:cNvPr id="76" name="Graphic 4">
              <a:extLst>
                <a:ext uri="{FF2B5EF4-FFF2-40B4-BE49-F238E27FC236}">
                  <a16:creationId xmlns:a16="http://schemas.microsoft.com/office/drawing/2014/main" id="{27A8FD75-FADF-43A5-A4FF-B0C7B777ACC4}"/>
                </a:ext>
              </a:extLst>
            </p:cNvPr>
            <p:cNvSpPr/>
            <p:nvPr/>
          </p:nvSpPr>
          <p:spPr>
            <a:xfrm>
              <a:off x="3759199" y="3867284"/>
              <a:ext cx="56969" cy="62219"/>
            </a:xfrm>
            <a:custGeom>
              <a:avLst/>
              <a:gdLst>
                <a:gd name="connsiteX0" fmla="*/ 5751 w 56969"/>
                <a:gd name="connsiteY0" fmla="*/ 61581 h 62219"/>
                <a:gd name="connsiteX1" fmla="*/ 12780 w 56969"/>
                <a:gd name="connsiteY1" fmla="*/ 56474 h 62219"/>
                <a:gd name="connsiteX2" fmla="*/ 26838 w 56969"/>
                <a:gd name="connsiteY2" fmla="*/ 50728 h 62219"/>
                <a:gd name="connsiteX3" fmla="*/ 44091 w 56969"/>
                <a:gd name="connsiteY3" fmla="*/ 57112 h 62219"/>
                <a:gd name="connsiteX4" fmla="*/ 50481 w 56969"/>
                <a:gd name="connsiteY4" fmla="*/ 62219 h 62219"/>
                <a:gd name="connsiteX5" fmla="*/ 51759 w 56969"/>
                <a:gd name="connsiteY5" fmla="*/ 62219 h 62219"/>
                <a:gd name="connsiteX6" fmla="*/ 56871 w 56969"/>
                <a:gd name="connsiteY6" fmla="*/ 54559 h 62219"/>
                <a:gd name="connsiteX7" fmla="*/ 33867 w 56969"/>
                <a:gd name="connsiteY7" fmla="*/ 38599 h 62219"/>
                <a:gd name="connsiteX8" fmla="*/ 40896 w 56969"/>
                <a:gd name="connsiteY8" fmla="*/ 35407 h 62219"/>
                <a:gd name="connsiteX9" fmla="*/ 48564 w 56969"/>
                <a:gd name="connsiteY9" fmla="*/ 22639 h 62219"/>
                <a:gd name="connsiteX10" fmla="*/ 32589 w 56969"/>
                <a:gd name="connsiteY10" fmla="*/ 295 h 62219"/>
                <a:gd name="connsiteX11" fmla="*/ 10224 w 56969"/>
                <a:gd name="connsiteY11" fmla="*/ 16255 h 62219"/>
                <a:gd name="connsiteX12" fmla="*/ 24282 w 56969"/>
                <a:gd name="connsiteY12" fmla="*/ 37960 h 62219"/>
                <a:gd name="connsiteX13" fmla="*/ 0 w 56969"/>
                <a:gd name="connsiteY13" fmla="*/ 54559 h 62219"/>
                <a:gd name="connsiteX14" fmla="*/ 5751 w 56969"/>
                <a:gd name="connsiteY14" fmla="*/ 61581 h 62219"/>
                <a:gd name="connsiteX15" fmla="*/ 23004 w 56969"/>
                <a:gd name="connsiteY15" fmla="*/ 18170 h 62219"/>
                <a:gd name="connsiteX16" fmla="*/ 29394 w 56969"/>
                <a:gd name="connsiteY16" fmla="*/ 12424 h 62219"/>
                <a:gd name="connsiteX17" fmla="*/ 30672 w 56969"/>
                <a:gd name="connsiteY17" fmla="*/ 12424 h 62219"/>
                <a:gd name="connsiteX18" fmla="*/ 36423 w 56969"/>
                <a:gd name="connsiteY18" fmla="*/ 20085 h 62219"/>
                <a:gd name="connsiteX19" fmla="*/ 33867 w 56969"/>
                <a:gd name="connsiteY19" fmla="*/ 24554 h 62219"/>
                <a:gd name="connsiteX20" fmla="*/ 28755 w 56969"/>
                <a:gd name="connsiteY20" fmla="*/ 25831 h 62219"/>
                <a:gd name="connsiteX21" fmla="*/ 23004 w 56969"/>
                <a:gd name="connsiteY21" fmla="*/ 18170 h 6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969" h="62219">
                  <a:moveTo>
                    <a:pt x="5751" y="61581"/>
                  </a:moveTo>
                  <a:cubicBezTo>
                    <a:pt x="8946" y="62219"/>
                    <a:pt x="12780" y="59666"/>
                    <a:pt x="12780" y="56474"/>
                  </a:cubicBezTo>
                  <a:cubicBezTo>
                    <a:pt x="13419" y="53920"/>
                    <a:pt x="19170" y="50728"/>
                    <a:pt x="26838" y="50728"/>
                  </a:cubicBezTo>
                  <a:cubicBezTo>
                    <a:pt x="35784" y="50090"/>
                    <a:pt x="43451" y="53282"/>
                    <a:pt x="44091" y="57112"/>
                  </a:cubicBezTo>
                  <a:cubicBezTo>
                    <a:pt x="44730" y="60304"/>
                    <a:pt x="47286" y="62219"/>
                    <a:pt x="50481" y="62219"/>
                  </a:cubicBezTo>
                  <a:cubicBezTo>
                    <a:pt x="51119" y="62219"/>
                    <a:pt x="51119" y="62219"/>
                    <a:pt x="51759" y="62219"/>
                  </a:cubicBezTo>
                  <a:cubicBezTo>
                    <a:pt x="54954" y="61581"/>
                    <a:pt x="57509" y="57751"/>
                    <a:pt x="56871" y="54559"/>
                  </a:cubicBezTo>
                  <a:cubicBezTo>
                    <a:pt x="54954" y="44983"/>
                    <a:pt x="44730" y="39875"/>
                    <a:pt x="33867" y="38599"/>
                  </a:cubicBezTo>
                  <a:cubicBezTo>
                    <a:pt x="36423" y="37960"/>
                    <a:pt x="38340" y="37322"/>
                    <a:pt x="40896" y="35407"/>
                  </a:cubicBezTo>
                  <a:cubicBezTo>
                    <a:pt x="45369" y="32215"/>
                    <a:pt x="47925" y="27746"/>
                    <a:pt x="48564" y="22639"/>
                  </a:cubicBezTo>
                  <a:cubicBezTo>
                    <a:pt x="50481" y="11786"/>
                    <a:pt x="42813" y="2210"/>
                    <a:pt x="32589" y="295"/>
                  </a:cubicBezTo>
                  <a:cubicBezTo>
                    <a:pt x="21726" y="-1620"/>
                    <a:pt x="12141" y="6040"/>
                    <a:pt x="10224" y="16255"/>
                  </a:cubicBezTo>
                  <a:cubicBezTo>
                    <a:pt x="8307" y="25831"/>
                    <a:pt x="14697" y="35407"/>
                    <a:pt x="24282" y="37960"/>
                  </a:cubicBezTo>
                  <a:cubicBezTo>
                    <a:pt x="10863" y="39237"/>
                    <a:pt x="1278" y="45621"/>
                    <a:pt x="0" y="54559"/>
                  </a:cubicBezTo>
                  <a:cubicBezTo>
                    <a:pt x="0" y="57751"/>
                    <a:pt x="2556" y="61581"/>
                    <a:pt x="5751" y="61581"/>
                  </a:cubicBezTo>
                  <a:close/>
                  <a:moveTo>
                    <a:pt x="23004" y="18170"/>
                  </a:moveTo>
                  <a:cubicBezTo>
                    <a:pt x="23643" y="14978"/>
                    <a:pt x="26199" y="12424"/>
                    <a:pt x="29394" y="12424"/>
                  </a:cubicBezTo>
                  <a:cubicBezTo>
                    <a:pt x="30033" y="12424"/>
                    <a:pt x="30033" y="12424"/>
                    <a:pt x="30672" y="12424"/>
                  </a:cubicBezTo>
                  <a:cubicBezTo>
                    <a:pt x="34506" y="13063"/>
                    <a:pt x="37062" y="16255"/>
                    <a:pt x="36423" y="20085"/>
                  </a:cubicBezTo>
                  <a:cubicBezTo>
                    <a:pt x="36423" y="22000"/>
                    <a:pt x="35145" y="23277"/>
                    <a:pt x="33867" y="24554"/>
                  </a:cubicBezTo>
                  <a:cubicBezTo>
                    <a:pt x="32589" y="25831"/>
                    <a:pt x="30672" y="25831"/>
                    <a:pt x="28755" y="25831"/>
                  </a:cubicBezTo>
                  <a:cubicBezTo>
                    <a:pt x="24921" y="25192"/>
                    <a:pt x="23004" y="22000"/>
                    <a:pt x="23004" y="18170"/>
                  </a:cubicBezTo>
                  <a:close/>
                </a:path>
              </a:pathLst>
            </a:custGeom>
            <a:grpFill/>
            <a:ln w="6390" cap="flat">
              <a:noFill/>
              <a:prstDash val="solid"/>
              <a:miter/>
            </a:ln>
          </p:spPr>
          <p:txBody>
            <a:bodyPr rtlCol="0" anchor="ctr"/>
            <a:lstStyle/>
            <a:p>
              <a:endParaRPr lang="en-US"/>
            </a:p>
          </p:txBody>
        </p:sp>
        <p:sp>
          <p:nvSpPr>
            <p:cNvPr id="77" name="Graphic 4">
              <a:extLst>
                <a:ext uri="{FF2B5EF4-FFF2-40B4-BE49-F238E27FC236}">
                  <a16:creationId xmlns:a16="http://schemas.microsoft.com/office/drawing/2014/main" id="{3CB9801E-4745-49A6-9F6B-64439EE940EE}"/>
                </a:ext>
              </a:extLst>
            </p:cNvPr>
            <p:cNvSpPr/>
            <p:nvPr/>
          </p:nvSpPr>
          <p:spPr>
            <a:xfrm>
              <a:off x="3760379" y="4081321"/>
              <a:ext cx="56428" cy="62683"/>
            </a:xfrm>
            <a:custGeom>
              <a:avLst/>
              <a:gdLst>
                <a:gd name="connsiteX0" fmla="*/ 51218 w 56428"/>
                <a:gd name="connsiteY0" fmla="*/ 121 h 62683"/>
                <a:gd name="connsiteX1" fmla="*/ 43550 w 56428"/>
                <a:gd name="connsiteY1" fmla="*/ 5228 h 62683"/>
                <a:gd name="connsiteX2" fmla="*/ 26297 w 56428"/>
                <a:gd name="connsiteY2" fmla="*/ 11612 h 62683"/>
                <a:gd name="connsiteX3" fmla="*/ 12240 w 56428"/>
                <a:gd name="connsiteY3" fmla="*/ 5866 h 62683"/>
                <a:gd name="connsiteX4" fmla="*/ 5210 w 56428"/>
                <a:gd name="connsiteY4" fmla="*/ 759 h 62683"/>
                <a:gd name="connsiteX5" fmla="*/ 99 w 56428"/>
                <a:gd name="connsiteY5" fmla="*/ 7782 h 62683"/>
                <a:gd name="connsiteX6" fmla="*/ 24380 w 56428"/>
                <a:gd name="connsiteY6" fmla="*/ 24380 h 62683"/>
                <a:gd name="connsiteX7" fmla="*/ 10322 w 56428"/>
                <a:gd name="connsiteY7" fmla="*/ 46086 h 62683"/>
                <a:gd name="connsiteX8" fmla="*/ 29492 w 56428"/>
                <a:gd name="connsiteY8" fmla="*/ 62684 h 62683"/>
                <a:gd name="connsiteX9" fmla="*/ 32687 w 56428"/>
                <a:gd name="connsiteY9" fmla="*/ 62684 h 62683"/>
                <a:gd name="connsiteX10" fmla="*/ 48662 w 56428"/>
                <a:gd name="connsiteY10" fmla="*/ 40340 h 62683"/>
                <a:gd name="connsiteX11" fmla="*/ 33965 w 56428"/>
                <a:gd name="connsiteY11" fmla="*/ 24380 h 62683"/>
                <a:gd name="connsiteX12" fmla="*/ 56330 w 56428"/>
                <a:gd name="connsiteY12" fmla="*/ 8420 h 62683"/>
                <a:gd name="connsiteX13" fmla="*/ 51218 w 56428"/>
                <a:gd name="connsiteY13" fmla="*/ 121 h 62683"/>
                <a:gd name="connsiteX14" fmla="*/ 29492 w 56428"/>
                <a:gd name="connsiteY14" fmla="*/ 49278 h 62683"/>
                <a:gd name="connsiteX15" fmla="*/ 21824 w 56428"/>
                <a:gd name="connsiteY15" fmla="*/ 43532 h 62683"/>
                <a:gd name="connsiteX16" fmla="*/ 27575 w 56428"/>
                <a:gd name="connsiteY16" fmla="*/ 35871 h 62683"/>
                <a:gd name="connsiteX17" fmla="*/ 35243 w 56428"/>
                <a:gd name="connsiteY17" fmla="*/ 41617 h 62683"/>
                <a:gd name="connsiteX18" fmla="*/ 29492 w 56428"/>
                <a:gd name="connsiteY18" fmla="*/ 49278 h 6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428" h="62683">
                  <a:moveTo>
                    <a:pt x="51218" y="121"/>
                  </a:moveTo>
                  <a:cubicBezTo>
                    <a:pt x="48023" y="-518"/>
                    <a:pt x="44189" y="1398"/>
                    <a:pt x="43550" y="5228"/>
                  </a:cubicBezTo>
                  <a:cubicBezTo>
                    <a:pt x="42911" y="9058"/>
                    <a:pt x="34604" y="12250"/>
                    <a:pt x="26297" y="11612"/>
                  </a:cubicBezTo>
                  <a:cubicBezTo>
                    <a:pt x="17990" y="11612"/>
                    <a:pt x="12240" y="8420"/>
                    <a:pt x="12240" y="5866"/>
                  </a:cubicBezTo>
                  <a:cubicBezTo>
                    <a:pt x="11600" y="2674"/>
                    <a:pt x="8405" y="121"/>
                    <a:pt x="5210" y="759"/>
                  </a:cubicBezTo>
                  <a:cubicBezTo>
                    <a:pt x="2015" y="1398"/>
                    <a:pt x="-540" y="4590"/>
                    <a:pt x="99" y="7782"/>
                  </a:cubicBezTo>
                  <a:cubicBezTo>
                    <a:pt x="1377" y="16719"/>
                    <a:pt x="10962" y="23103"/>
                    <a:pt x="24380" y="24380"/>
                  </a:cubicBezTo>
                  <a:cubicBezTo>
                    <a:pt x="14795" y="26934"/>
                    <a:pt x="8405" y="36510"/>
                    <a:pt x="10322" y="46086"/>
                  </a:cubicBezTo>
                  <a:cubicBezTo>
                    <a:pt x="11600" y="55662"/>
                    <a:pt x="19907" y="62684"/>
                    <a:pt x="29492" y="62684"/>
                  </a:cubicBezTo>
                  <a:cubicBezTo>
                    <a:pt x="30770" y="62684"/>
                    <a:pt x="31409" y="62684"/>
                    <a:pt x="32687" y="62684"/>
                  </a:cubicBezTo>
                  <a:cubicBezTo>
                    <a:pt x="43550" y="60769"/>
                    <a:pt x="50579" y="51193"/>
                    <a:pt x="48662" y="40340"/>
                  </a:cubicBezTo>
                  <a:cubicBezTo>
                    <a:pt x="47384" y="32679"/>
                    <a:pt x="41633" y="26295"/>
                    <a:pt x="33965" y="24380"/>
                  </a:cubicBezTo>
                  <a:cubicBezTo>
                    <a:pt x="44828" y="23103"/>
                    <a:pt x="54413" y="17996"/>
                    <a:pt x="56330" y="8420"/>
                  </a:cubicBezTo>
                  <a:cubicBezTo>
                    <a:pt x="56969" y="3951"/>
                    <a:pt x="54413" y="759"/>
                    <a:pt x="51218" y="121"/>
                  </a:cubicBezTo>
                  <a:close/>
                  <a:moveTo>
                    <a:pt x="29492" y="49278"/>
                  </a:moveTo>
                  <a:cubicBezTo>
                    <a:pt x="25658" y="49916"/>
                    <a:pt x="22463" y="47362"/>
                    <a:pt x="21824" y="43532"/>
                  </a:cubicBezTo>
                  <a:cubicBezTo>
                    <a:pt x="21185" y="39702"/>
                    <a:pt x="23741" y="36510"/>
                    <a:pt x="27575" y="35871"/>
                  </a:cubicBezTo>
                  <a:cubicBezTo>
                    <a:pt x="31409" y="35233"/>
                    <a:pt x="34604" y="37786"/>
                    <a:pt x="35243" y="41617"/>
                  </a:cubicBezTo>
                  <a:cubicBezTo>
                    <a:pt x="35882" y="44809"/>
                    <a:pt x="33326" y="48639"/>
                    <a:pt x="29492" y="49278"/>
                  </a:cubicBezTo>
                  <a:close/>
                </a:path>
              </a:pathLst>
            </a:custGeom>
            <a:grpFill/>
            <a:ln w="6390" cap="flat">
              <a:noFill/>
              <a:prstDash val="solid"/>
              <a:miter/>
            </a:ln>
          </p:spPr>
          <p:txBody>
            <a:bodyPr rtlCol="0" anchor="ctr"/>
            <a:lstStyle/>
            <a:p>
              <a:endParaRPr lang="en-US"/>
            </a:p>
          </p:txBody>
        </p:sp>
        <p:sp>
          <p:nvSpPr>
            <p:cNvPr id="78" name="Graphic 4">
              <a:extLst>
                <a:ext uri="{FF2B5EF4-FFF2-40B4-BE49-F238E27FC236}">
                  <a16:creationId xmlns:a16="http://schemas.microsoft.com/office/drawing/2014/main" id="{82A8C017-7552-4DF6-944F-BA0FB0380803}"/>
                </a:ext>
              </a:extLst>
            </p:cNvPr>
            <p:cNvSpPr/>
            <p:nvPr/>
          </p:nvSpPr>
          <p:spPr>
            <a:xfrm>
              <a:off x="3864512" y="3977262"/>
              <a:ext cx="62418" cy="56938"/>
            </a:xfrm>
            <a:custGeom>
              <a:avLst/>
              <a:gdLst>
                <a:gd name="connsiteX0" fmla="*/ 62104 w 62418"/>
                <a:gd name="connsiteY0" fmla="*/ 24380 h 56938"/>
                <a:gd name="connsiteX1" fmla="*/ 54436 w 62418"/>
                <a:gd name="connsiteY1" fmla="*/ 11612 h 56938"/>
                <a:gd name="connsiteX2" fmla="*/ 39739 w 62418"/>
                <a:gd name="connsiteY2" fmla="*/ 8420 h 56938"/>
                <a:gd name="connsiteX3" fmla="*/ 23764 w 62418"/>
                <a:gd name="connsiteY3" fmla="*/ 23103 h 56938"/>
                <a:gd name="connsiteX4" fmla="*/ 7789 w 62418"/>
                <a:gd name="connsiteY4" fmla="*/ 121 h 56938"/>
                <a:gd name="connsiteX5" fmla="*/ 121 w 62418"/>
                <a:gd name="connsiteY5" fmla="*/ 5228 h 56938"/>
                <a:gd name="connsiteX6" fmla="*/ 5233 w 62418"/>
                <a:gd name="connsiteY6" fmla="*/ 12889 h 56938"/>
                <a:gd name="connsiteX7" fmla="*/ 11623 w 62418"/>
                <a:gd name="connsiteY7" fmla="*/ 30125 h 56938"/>
                <a:gd name="connsiteX8" fmla="*/ 5872 w 62418"/>
                <a:gd name="connsiteY8" fmla="*/ 44170 h 56938"/>
                <a:gd name="connsiteX9" fmla="*/ 760 w 62418"/>
                <a:gd name="connsiteY9" fmla="*/ 51193 h 56938"/>
                <a:gd name="connsiteX10" fmla="*/ 7150 w 62418"/>
                <a:gd name="connsiteY10" fmla="*/ 56938 h 56938"/>
                <a:gd name="connsiteX11" fmla="*/ 7789 w 62418"/>
                <a:gd name="connsiteY11" fmla="*/ 56938 h 56938"/>
                <a:gd name="connsiteX12" fmla="*/ 24403 w 62418"/>
                <a:gd name="connsiteY12" fmla="*/ 32679 h 56938"/>
                <a:gd name="connsiteX13" fmla="*/ 42934 w 62418"/>
                <a:gd name="connsiteY13" fmla="*/ 46724 h 56938"/>
                <a:gd name="connsiteX14" fmla="*/ 46129 w 62418"/>
                <a:gd name="connsiteY14" fmla="*/ 46724 h 56938"/>
                <a:gd name="connsiteX15" fmla="*/ 62104 w 62418"/>
                <a:gd name="connsiteY15" fmla="*/ 24380 h 56938"/>
                <a:gd name="connsiteX16" fmla="*/ 44212 w 62418"/>
                <a:gd name="connsiteY16" fmla="*/ 33956 h 56938"/>
                <a:gd name="connsiteX17" fmla="*/ 36544 w 62418"/>
                <a:gd name="connsiteY17" fmla="*/ 28210 h 56938"/>
                <a:gd name="connsiteX18" fmla="*/ 42295 w 62418"/>
                <a:gd name="connsiteY18" fmla="*/ 20549 h 56938"/>
                <a:gd name="connsiteX19" fmla="*/ 43573 w 62418"/>
                <a:gd name="connsiteY19" fmla="*/ 20549 h 56938"/>
                <a:gd name="connsiteX20" fmla="*/ 47407 w 62418"/>
                <a:gd name="connsiteY20" fmla="*/ 21826 h 56938"/>
                <a:gd name="connsiteX21" fmla="*/ 49962 w 62418"/>
                <a:gd name="connsiteY21" fmla="*/ 26295 h 56938"/>
                <a:gd name="connsiteX22" fmla="*/ 44212 w 62418"/>
                <a:gd name="connsiteY22" fmla="*/ 33956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418" h="56938">
                  <a:moveTo>
                    <a:pt x="62104" y="24380"/>
                  </a:moveTo>
                  <a:cubicBezTo>
                    <a:pt x="61465" y="19273"/>
                    <a:pt x="58270" y="14804"/>
                    <a:pt x="54436" y="11612"/>
                  </a:cubicBezTo>
                  <a:cubicBezTo>
                    <a:pt x="49962" y="8420"/>
                    <a:pt x="44851" y="7143"/>
                    <a:pt x="39739" y="8420"/>
                  </a:cubicBezTo>
                  <a:cubicBezTo>
                    <a:pt x="32071" y="9697"/>
                    <a:pt x="25681" y="15442"/>
                    <a:pt x="23764" y="23103"/>
                  </a:cubicBezTo>
                  <a:cubicBezTo>
                    <a:pt x="22486" y="12250"/>
                    <a:pt x="17374" y="2674"/>
                    <a:pt x="7789" y="121"/>
                  </a:cubicBezTo>
                  <a:cubicBezTo>
                    <a:pt x="4594" y="-518"/>
                    <a:pt x="760" y="1398"/>
                    <a:pt x="121" y="5228"/>
                  </a:cubicBezTo>
                  <a:cubicBezTo>
                    <a:pt x="-518" y="8420"/>
                    <a:pt x="1399" y="12250"/>
                    <a:pt x="5233" y="12889"/>
                  </a:cubicBezTo>
                  <a:cubicBezTo>
                    <a:pt x="9067" y="13527"/>
                    <a:pt x="12262" y="21826"/>
                    <a:pt x="11623" y="30125"/>
                  </a:cubicBezTo>
                  <a:cubicBezTo>
                    <a:pt x="10984" y="38425"/>
                    <a:pt x="8428" y="44170"/>
                    <a:pt x="5872" y="44170"/>
                  </a:cubicBezTo>
                  <a:cubicBezTo>
                    <a:pt x="2677" y="44809"/>
                    <a:pt x="121" y="48001"/>
                    <a:pt x="760" y="51193"/>
                  </a:cubicBezTo>
                  <a:cubicBezTo>
                    <a:pt x="1399" y="54385"/>
                    <a:pt x="3955" y="56938"/>
                    <a:pt x="7150" y="56938"/>
                  </a:cubicBezTo>
                  <a:cubicBezTo>
                    <a:pt x="7150" y="56938"/>
                    <a:pt x="7789" y="56938"/>
                    <a:pt x="7789" y="56938"/>
                  </a:cubicBezTo>
                  <a:cubicBezTo>
                    <a:pt x="16735" y="55661"/>
                    <a:pt x="23125" y="46085"/>
                    <a:pt x="24403" y="32679"/>
                  </a:cubicBezTo>
                  <a:cubicBezTo>
                    <a:pt x="26959" y="40978"/>
                    <a:pt x="34627" y="46724"/>
                    <a:pt x="42934" y="46724"/>
                  </a:cubicBezTo>
                  <a:cubicBezTo>
                    <a:pt x="44212" y="46724"/>
                    <a:pt x="44851" y="46724"/>
                    <a:pt x="46129" y="46724"/>
                  </a:cubicBezTo>
                  <a:cubicBezTo>
                    <a:pt x="56992" y="45447"/>
                    <a:pt x="64020" y="35233"/>
                    <a:pt x="62104" y="24380"/>
                  </a:cubicBezTo>
                  <a:close/>
                  <a:moveTo>
                    <a:pt x="44212" y="33956"/>
                  </a:moveTo>
                  <a:cubicBezTo>
                    <a:pt x="40378" y="34594"/>
                    <a:pt x="37183" y="32041"/>
                    <a:pt x="36544" y="28210"/>
                  </a:cubicBezTo>
                  <a:cubicBezTo>
                    <a:pt x="35905" y="24380"/>
                    <a:pt x="38461" y="21188"/>
                    <a:pt x="42295" y="20549"/>
                  </a:cubicBezTo>
                  <a:cubicBezTo>
                    <a:pt x="42934" y="20549"/>
                    <a:pt x="42934" y="20549"/>
                    <a:pt x="43573" y="20549"/>
                  </a:cubicBezTo>
                  <a:cubicBezTo>
                    <a:pt x="44851" y="20549"/>
                    <a:pt x="46129" y="21188"/>
                    <a:pt x="47407" y="21826"/>
                  </a:cubicBezTo>
                  <a:cubicBezTo>
                    <a:pt x="48685" y="23103"/>
                    <a:pt x="49962" y="24380"/>
                    <a:pt x="49962" y="26295"/>
                  </a:cubicBezTo>
                  <a:cubicBezTo>
                    <a:pt x="50602" y="30125"/>
                    <a:pt x="48046" y="33956"/>
                    <a:pt x="44212" y="33956"/>
                  </a:cubicBezTo>
                  <a:close/>
                </a:path>
              </a:pathLst>
            </a:custGeom>
            <a:grpFill/>
            <a:ln w="6390" cap="flat">
              <a:noFill/>
              <a:prstDash val="solid"/>
              <a:miter/>
            </a:ln>
          </p:spPr>
          <p:txBody>
            <a:bodyPr rtlCol="0" anchor="ctr"/>
            <a:lstStyle/>
            <a:p>
              <a:endParaRPr lang="en-US"/>
            </a:p>
          </p:txBody>
        </p:sp>
        <p:sp>
          <p:nvSpPr>
            <p:cNvPr id="79" name="Graphic 4">
              <a:extLst>
                <a:ext uri="{FF2B5EF4-FFF2-40B4-BE49-F238E27FC236}">
                  <a16:creationId xmlns:a16="http://schemas.microsoft.com/office/drawing/2014/main" id="{C14652F2-178C-4517-88F2-ED969C24D9F6}"/>
                </a:ext>
              </a:extLst>
            </p:cNvPr>
            <p:cNvSpPr/>
            <p:nvPr/>
          </p:nvSpPr>
          <p:spPr>
            <a:xfrm>
              <a:off x="3650915" y="3977285"/>
              <a:ext cx="62375" cy="56915"/>
            </a:xfrm>
            <a:custGeom>
              <a:avLst/>
              <a:gdLst>
                <a:gd name="connsiteX0" fmla="*/ 54610 w 62375"/>
                <a:gd name="connsiteY0" fmla="*/ 56916 h 56915"/>
                <a:gd name="connsiteX1" fmla="*/ 55248 w 62375"/>
                <a:gd name="connsiteY1" fmla="*/ 56916 h 56915"/>
                <a:gd name="connsiteX2" fmla="*/ 61638 w 62375"/>
                <a:gd name="connsiteY2" fmla="*/ 51170 h 56915"/>
                <a:gd name="connsiteX3" fmla="*/ 56526 w 62375"/>
                <a:gd name="connsiteY3" fmla="*/ 44148 h 56915"/>
                <a:gd name="connsiteX4" fmla="*/ 50775 w 62375"/>
                <a:gd name="connsiteY4" fmla="*/ 30103 h 56915"/>
                <a:gd name="connsiteX5" fmla="*/ 57165 w 62375"/>
                <a:gd name="connsiteY5" fmla="*/ 12867 h 56915"/>
                <a:gd name="connsiteX6" fmla="*/ 62277 w 62375"/>
                <a:gd name="connsiteY6" fmla="*/ 5206 h 56915"/>
                <a:gd name="connsiteX7" fmla="*/ 54610 w 62375"/>
                <a:gd name="connsiteY7" fmla="*/ 99 h 56915"/>
                <a:gd name="connsiteX8" fmla="*/ 38635 w 62375"/>
                <a:gd name="connsiteY8" fmla="*/ 23081 h 56915"/>
                <a:gd name="connsiteX9" fmla="*/ 22660 w 62375"/>
                <a:gd name="connsiteY9" fmla="*/ 8398 h 56915"/>
                <a:gd name="connsiteX10" fmla="*/ 7963 w 62375"/>
                <a:gd name="connsiteY10" fmla="*/ 11590 h 56915"/>
                <a:gd name="connsiteX11" fmla="*/ 295 w 62375"/>
                <a:gd name="connsiteY11" fmla="*/ 24358 h 56915"/>
                <a:gd name="connsiteX12" fmla="*/ 16270 w 62375"/>
                <a:gd name="connsiteY12" fmla="*/ 46702 h 56915"/>
                <a:gd name="connsiteX13" fmla="*/ 19465 w 62375"/>
                <a:gd name="connsiteY13" fmla="*/ 46702 h 56915"/>
                <a:gd name="connsiteX14" fmla="*/ 37995 w 62375"/>
                <a:gd name="connsiteY14" fmla="*/ 32657 h 56915"/>
                <a:gd name="connsiteX15" fmla="*/ 54610 w 62375"/>
                <a:gd name="connsiteY15" fmla="*/ 56916 h 56915"/>
                <a:gd name="connsiteX16" fmla="*/ 18187 w 62375"/>
                <a:gd name="connsiteY16" fmla="*/ 33934 h 56915"/>
                <a:gd name="connsiteX17" fmla="*/ 12436 w 62375"/>
                <a:gd name="connsiteY17" fmla="*/ 26273 h 56915"/>
                <a:gd name="connsiteX18" fmla="*/ 14992 w 62375"/>
                <a:gd name="connsiteY18" fmla="*/ 21804 h 56915"/>
                <a:gd name="connsiteX19" fmla="*/ 18826 w 62375"/>
                <a:gd name="connsiteY19" fmla="*/ 20527 h 56915"/>
                <a:gd name="connsiteX20" fmla="*/ 20104 w 62375"/>
                <a:gd name="connsiteY20" fmla="*/ 20527 h 56915"/>
                <a:gd name="connsiteX21" fmla="*/ 25855 w 62375"/>
                <a:gd name="connsiteY21" fmla="*/ 28188 h 56915"/>
                <a:gd name="connsiteX22" fmla="*/ 18187 w 62375"/>
                <a:gd name="connsiteY22" fmla="*/ 33934 h 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375" h="56915">
                  <a:moveTo>
                    <a:pt x="54610" y="56916"/>
                  </a:moveTo>
                  <a:cubicBezTo>
                    <a:pt x="54610" y="56916"/>
                    <a:pt x="55248" y="56916"/>
                    <a:pt x="55248" y="56916"/>
                  </a:cubicBezTo>
                  <a:cubicBezTo>
                    <a:pt x="58443" y="56916"/>
                    <a:pt x="60999" y="54362"/>
                    <a:pt x="61638" y="51170"/>
                  </a:cubicBezTo>
                  <a:cubicBezTo>
                    <a:pt x="62277" y="47978"/>
                    <a:pt x="59721" y="44148"/>
                    <a:pt x="56526" y="44148"/>
                  </a:cubicBezTo>
                  <a:cubicBezTo>
                    <a:pt x="53970" y="43510"/>
                    <a:pt x="50775" y="37764"/>
                    <a:pt x="50775" y="30103"/>
                  </a:cubicBezTo>
                  <a:cubicBezTo>
                    <a:pt x="50137" y="21166"/>
                    <a:pt x="53331" y="13505"/>
                    <a:pt x="57165" y="12867"/>
                  </a:cubicBezTo>
                  <a:cubicBezTo>
                    <a:pt x="60360" y="12228"/>
                    <a:pt x="62916" y="8398"/>
                    <a:pt x="62277" y="5206"/>
                  </a:cubicBezTo>
                  <a:cubicBezTo>
                    <a:pt x="61638" y="2014"/>
                    <a:pt x="57805" y="-540"/>
                    <a:pt x="54610" y="99"/>
                  </a:cubicBezTo>
                  <a:cubicBezTo>
                    <a:pt x="45025" y="2014"/>
                    <a:pt x="39912" y="12228"/>
                    <a:pt x="38635" y="23081"/>
                  </a:cubicBezTo>
                  <a:cubicBezTo>
                    <a:pt x="36717" y="16058"/>
                    <a:pt x="30967" y="9675"/>
                    <a:pt x="22660" y="8398"/>
                  </a:cubicBezTo>
                  <a:cubicBezTo>
                    <a:pt x="17548" y="7759"/>
                    <a:pt x="12436" y="9036"/>
                    <a:pt x="7963" y="11590"/>
                  </a:cubicBezTo>
                  <a:cubicBezTo>
                    <a:pt x="3490" y="14782"/>
                    <a:pt x="934" y="19250"/>
                    <a:pt x="295" y="24358"/>
                  </a:cubicBezTo>
                  <a:cubicBezTo>
                    <a:pt x="-1622" y="35210"/>
                    <a:pt x="6046" y="44786"/>
                    <a:pt x="16270" y="46702"/>
                  </a:cubicBezTo>
                  <a:cubicBezTo>
                    <a:pt x="17548" y="46702"/>
                    <a:pt x="18187" y="46702"/>
                    <a:pt x="19465" y="46702"/>
                  </a:cubicBezTo>
                  <a:cubicBezTo>
                    <a:pt x="28411" y="46702"/>
                    <a:pt x="36079" y="40956"/>
                    <a:pt x="37995" y="32657"/>
                  </a:cubicBezTo>
                  <a:cubicBezTo>
                    <a:pt x="39274" y="46063"/>
                    <a:pt x="45663" y="55639"/>
                    <a:pt x="54610" y="56916"/>
                  </a:cubicBezTo>
                  <a:close/>
                  <a:moveTo>
                    <a:pt x="18187" y="33934"/>
                  </a:moveTo>
                  <a:cubicBezTo>
                    <a:pt x="14353" y="33295"/>
                    <a:pt x="11797" y="30103"/>
                    <a:pt x="12436" y="26273"/>
                  </a:cubicBezTo>
                  <a:cubicBezTo>
                    <a:pt x="12436" y="24358"/>
                    <a:pt x="13714" y="23081"/>
                    <a:pt x="14992" y="21804"/>
                  </a:cubicBezTo>
                  <a:cubicBezTo>
                    <a:pt x="16270" y="21166"/>
                    <a:pt x="17548" y="20527"/>
                    <a:pt x="18826" y="20527"/>
                  </a:cubicBezTo>
                  <a:cubicBezTo>
                    <a:pt x="19465" y="20527"/>
                    <a:pt x="19465" y="20527"/>
                    <a:pt x="20104" y="20527"/>
                  </a:cubicBezTo>
                  <a:cubicBezTo>
                    <a:pt x="23938" y="21166"/>
                    <a:pt x="26494" y="24358"/>
                    <a:pt x="25855" y="28188"/>
                  </a:cubicBezTo>
                  <a:cubicBezTo>
                    <a:pt x="25216" y="32657"/>
                    <a:pt x="22021" y="34572"/>
                    <a:pt x="18187" y="33934"/>
                  </a:cubicBezTo>
                  <a:close/>
                </a:path>
              </a:pathLst>
            </a:custGeom>
            <a:grpFill/>
            <a:ln w="6390" cap="flat">
              <a:noFill/>
              <a:prstDash val="solid"/>
              <a:miter/>
            </a:ln>
          </p:spPr>
          <p:txBody>
            <a:bodyPr rtlCol="0" anchor="ctr"/>
            <a:lstStyle/>
            <a:p>
              <a:endParaRPr lang="en-US"/>
            </a:p>
          </p:txBody>
        </p:sp>
        <p:sp>
          <p:nvSpPr>
            <p:cNvPr id="80" name="Graphic 4">
              <a:extLst>
                <a:ext uri="{FF2B5EF4-FFF2-40B4-BE49-F238E27FC236}">
                  <a16:creationId xmlns:a16="http://schemas.microsoft.com/office/drawing/2014/main" id="{79146A49-9DB1-4D53-9457-515F9E40387D}"/>
                </a:ext>
              </a:extLst>
            </p:cNvPr>
            <p:cNvSpPr/>
            <p:nvPr/>
          </p:nvSpPr>
          <p:spPr>
            <a:xfrm>
              <a:off x="3685552" y="4042699"/>
              <a:ext cx="67732" cy="66193"/>
            </a:xfrm>
            <a:custGeom>
              <a:avLst/>
              <a:gdLst>
                <a:gd name="connsiteX0" fmla="*/ 57672 w 67732"/>
                <a:gd name="connsiteY0" fmla="*/ 32359 h 66193"/>
                <a:gd name="connsiteX1" fmla="*/ 43614 w 67732"/>
                <a:gd name="connsiteY1" fmla="*/ 26613 h 66193"/>
                <a:gd name="connsiteX2" fmla="*/ 35947 w 67732"/>
                <a:gd name="connsiteY2" fmla="*/ 10015 h 66193"/>
                <a:gd name="connsiteX3" fmla="*/ 34029 w 67732"/>
                <a:gd name="connsiteY3" fmla="*/ 1077 h 66193"/>
                <a:gd name="connsiteX4" fmla="*/ 25084 w 67732"/>
                <a:gd name="connsiteY4" fmla="*/ 2992 h 66193"/>
                <a:gd name="connsiteX5" fmla="*/ 29557 w 67732"/>
                <a:gd name="connsiteY5" fmla="*/ 30444 h 66193"/>
                <a:gd name="connsiteX6" fmla="*/ 7831 w 67732"/>
                <a:gd name="connsiteY6" fmla="*/ 31082 h 66193"/>
                <a:gd name="connsiteX7" fmla="*/ 163 w 67732"/>
                <a:gd name="connsiteY7" fmla="*/ 43850 h 66193"/>
                <a:gd name="connsiteX8" fmla="*/ 3358 w 67732"/>
                <a:gd name="connsiteY8" fmla="*/ 58533 h 66193"/>
                <a:gd name="connsiteX9" fmla="*/ 16138 w 67732"/>
                <a:gd name="connsiteY9" fmla="*/ 66194 h 66193"/>
                <a:gd name="connsiteX10" fmla="*/ 19333 w 67732"/>
                <a:gd name="connsiteY10" fmla="*/ 66194 h 66193"/>
                <a:gd name="connsiteX11" fmla="*/ 30834 w 67732"/>
                <a:gd name="connsiteY11" fmla="*/ 62364 h 66193"/>
                <a:gd name="connsiteX12" fmla="*/ 35947 w 67732"/>
                <a:gd name="connsiteY12" fmla="*/ 36828 h 66193"/>
                <a:gd name="connsiteX13" fmla="*/ 55755 w 67732"/>
                <a:gd name="connsiteY13" fmla="*/ 45127 h 66193"/>
                <a:gd name="connsiteX14" fmla="*/ 65340 w 67732"/>
                <a:gd name="connsiteY14" fmla="*/ 41935 h 66193"/>
                <a:gd name="connsiteX15" fmla="*/ 66618 w 67732"/>
                <a:gd name="connsiteY15" fmla="*/ 32997 h 66193"/>
                <a:gd name="connsiteX16" fmla="*/ 57672 w 67732"/>
                <a:gd name="connsiteY16" fmla="*/ 32359 h 66193"/>
                <a:gd name="connsiteX17" fmla="*/ 23167 w 67732"/>
                <a:gd name="connsiteY17" fmla="*/ 52149 h 66193"/>
                <a:gd name="connsiteX18" fmla="*/ 18055 w 67732"/>
                <a:gd name="connsiteY18" fmla="*/ 53426 h 66193"/>
                <a:gd name="connsiteX19" fmla="*/ 13582 w 67732"/>
                <a:gd name="connsiteY19" fmla="*/ 50872 h 66193"/>
                <a:gd name="connsiteX20" fmla="*/ 12304 w 67732"/>
                <a:gd name="connsiteY20" fmla="*/ 45765 h 66193"/>
                <a:gd name="connsiteX21" fmla="*/ 14860 w 67732"/>
                <a:gd name="connsiteY21" fmla="*/ 41296 h 66193"/>
                <a:gd name="connsiteX22" fmla="*/ 18694 w 67732"/>
                <a:gd name="connsiteY22" fmla="*/ 40020 h 66193"/>
                <a:gd name="connsiteX23" fmla="*/ 23806 w 67732"/>
                <a:gd name="connsiteY23" fmla="*/ 42573 h 66193"/>
                <a:gd name="connsiteX24" fmla="*/ 23167 w 67732"/>
                <a:gd name="connsiteY24" fmla="*/ 52149 h 6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732" h="66193">
                  <a:moveTo>
                    <a:pt x="57672" y="32359"/>
                  </a:moveTo>
                  <a:cubicBezTo>
                    <a:pt x="55755" y="33636"/>
                    <a:pt x="49365" y="31720"/>
                    <a:pt x="43614" y="26613"/>
                  </a:cubicBezTo>
                  <a:cubicBezTo>
                    <a:pt x="37224" y="20868"/>
                    <a:pt x="34029" y="13207"/>
                    <a:pt x="35947" y="10015"/>
                  </a:cubicBezTo>
                  <a:cubicBezTo>
                    <a:pt x="37864" y="6823"/>
                    <a:pt x="37224" y="2992"/>
                    <a:pt x="34029" y="1077"/>
                  </a:cubicBezTo>
                  <a:cubicBezTo>
                    <a:pt x="30834" y="-838"/>
                    <a:pt x="27001" y="-200"/>
                    <a:pt x="25084" y="2992"/>
                  </a:cubicBezTo>
                  <a:cubicBezTo>
                    <a:pt x="19972" y="11292"/>
                    <a:pt x="23167" y="22144"/>
                    <a:pt x="29557" y="30444"/>
                  </a:cubicBezTo>
                  <a:cubicBezTo>
                    <a:pt x="23167" y="26613"/>
                    <a:pt x="14860" y="26613"/>
                    <a:pt x="7831" y="31082"/>
                  </a:cubicBezTo>
                  <a:cubicBezTo>
                    <a:pt x="3358" y="34274"/>
                    <a:pt x="802" y="38743"/>
                    <a:pt x="163" y="43850"/>
                  </a:cubicBezTo>
                  <a:cubicBezTo>
                    <a:pt x="-476" y="48957"/>
                    <a:pt x="802" y="54064"/>
                    <a:pt x="3358" y="58533"/>
                  </a:cubicBezTo>
                  <a:cubicBezTo>
                    <a:pt x="6553" y="63002"/>
                    <a:pt x="11026" y="65556"/>
                    <a:pt x="16138" y="66194"/>
                  </a:cubicBezTo>
                  <a:cubicBezTo>
                    <a:pt x="17416" y="66194"/>
                    <a:pt x="18055" y="66194"/>
                    <a:pt x="19333" y="66194"/>
                  </a:cubicBezTo>
                  <a:cubicBezTo>
                    <a:pt x="23167" y="66194"/>
                    <a:pt x="27001" y="64917"/>
                    <a:pt x="30834" y="62364"/>
                  </a:cubicBezTo>
                  <a:cubicBezTo>
                    <a:pt x="39142" y="56618"/>
                    <a:pt x="41059" y="45127"/>
                    <a:pt x="35947" y="36828"/>
                  </a:cubicBezTo>
                  <a:cubicBezTo>
                    <a:pt x="42337" y="42573"/>
                    <a:pt x="49365" y="45127"/>
                    <a:pt x="55755" y="45127"/>
                  </a:cubicBezTo>
                  <a:cubicBezTo>
                    <a:pt x="59589" y="45127"/>
                    <a:pt x="62784" y="43850"/>
                    <a:pt x="65340" y="41935"/>
                  </a:cubicBezTo>
                  <a:cubicBezTo>
                    <a:pt x="67896" y="40020"/>
                    <a:pt x="68535" y="35551"/>
                    <a:pt x="66618" y="32997"/>
                  </a:cubicBezTo>
                  <a:cubicBezTo>
                    <a:pt x="64062" y="30444"/>
                    <a:pt x="60228" y="29805"/>
                    <a:pt x="57672" y="32359"/>
                  </a:cubicBezTo>
                  <a:close/>
                  <a:moveTo>
                    <a:pt x="23167" y="52149"/>
                  </a:moveTo>
                  <a:cubicBezTo>
                    <a:pt x="21889" y="53426"/>
                    <a:pt x="19972" y="53426"/>
                    <a:pt x="18055" y="53426"/>
                  </a:cubicBezTo>
                  <a:cubicBezTo>
                    <a:pt x="16138" y="53426"/>
                    <a:pt x="14860" y="52149"/>
                    <a:pt x="13582" y="50872"/>
                  </a:cubicBezTo>
                  <a:cubicBezTo>
                    <a:pt x="12304" y="49596"/>
                    <a:pt x="12304" y="47680"/>
                    <a:pt x="12304" y="45765"/>
                  </a:cubicBezTo>
                  <a:cubicBezTo>
                    <a:pt x="12304" y="43850"/>
                    <a:pt x="13582" y="42573"/>
                    <a:pt x="14860" y="41296"/>
                  </a:cubicBezTo>
                  <a:cubicBezTo>
                    <a:pt x="16138" y="40658"/>
                    <a:pt x="17416" y="40020"/>
                    <a:pt x="18694" y="40020"/>
                  </a:cubicBezTo>
                  <a:cubicBezTo>
                    <a:pt x="20611" y="40020"/>
                    <a:pt x="22528" y="40658"/>
                    <a:pt x="23806" y="42573"/>
                  </a:cubicBezTo>
                  <a:cubicBezTo>
                    <a:pt x="27001" y="45765"/>
                    <a:pt x="26362" y="49596"/>
                    <a:pt x="23167" y="52149"/>
                  </a:cubicBezTo>
                  <a:close/>
                </a:path>
              </a:pathLst>
            </a:custGeom>
            <a:grpFill/>
            <a:ln w="6390" cap="flat">
              <a:noFill/>
              <a:prstDash val="solid"/>
              <a:miter/>
            </a:ln>
          </p:spPr>
          <p:txBody>
            <a:bodyPr rtlCol="0" anchor="ctr"/>
            <a:lstStyle/>
            <a:p>
              <a:endParaRPr lang="en-US"/>
            </a:p>
          </p:txBody>
        </p:sp>
        <p:sp>
          <p:nvSpPr>
            <p:cNvPr id="81" name="Graphic 4">
              <a:extLst>
                <a:ext uri="{FF2B5EF4-FFF2-40B4-BE49-F238E27FC236}">
                  <a16:creationId xmlns:a16="http://schemas.microsoft.com/office/drawing/2014/main" id="{AA85AB23-4210-497F-97C2-D5B47733E5BA}"/>
                </a:ext>
              </a:extLst>
            </p:cNvPr>
            <p:cNvSpPr/>
            <p:nvPr/>
          </p:nvSpPr>
          <p:spPr>
            <a:xfrm>
              <a:off x="3825179" y="4042699"/>
              <a:ext cx="68059" cy="66193"/>
            </a:xfrm>
            <a:custGeom>
              <a:avLst/>
              <a:gdLst>
                <a:gd name="connsiteX0" fmla="*/ 59902 w 68059"/>
                <a:gd name="connsiteY0" fmla="*/ 31082 h 66193"/>
                <a:gd name="connsiteX1" fmla="*/ 38176 w 68059"/>
                <a:gd name="connsiteY1" fmla="*/ 30444 h 66193"/>
                <a:gd name="connsiteX2" fmla="*/ 42649 w 68059"/>
                <a:gd name="connsiteY2" fmla="*/ 2992 h 66193"/>
                <a:gd name="connsiteX3" fmla="*/ 33704 w 68059"/>
                <a:gd name="connsiteY3" fmla="*/ 1077 h 66193"/>
                <a:gd name="connsiteX4" fmla="*/ 31786 w 68059"/>
                <a:gd name="connsiteY4" fmla="*/ 10015 h 66193"/>
                <a:gd name="connsiteX5" fmla="*/ 24119 w 68059"/>
                <a:gd name="connsiteY5" fmla="*/ 26613 h 66193"/>
                <a:gd name="connsiteX6" fmla="*/ 10061 w 68059"/>
                <a:gd name="connsiteY6" fmla="*/ 32359 h 66193"/>
                <a:gd name="connsiteX7" fmla="*/ 1115 w 68059"/>
                <a:gd name="connsiteY7" fmla="*/ 33636 h 66193"/>
                <a:gd name="connsiteX8" fmla="*/ 2393 w 68059"/>
                <a:gd name="connsiteY8" fmla="*/ 42573 h 66193"/>
                <a:gd name="connsiteX9" fmla="*/ 11978 w 68059"/>
                <a:gd name="connsiteY9" fmla="*/ 45765 h 66193"/>
                <a:gd name="connsiteX10" fmla="*/ 31786 w 68059"/>
                <a:gd name="connsiteY10" fmla="*/ 36828 h 66193"/>
                <a:gd name="connsiteX11" fmla="*/ 36898 w 68059"/>
                <a:gd name="connsiteY11" fmla="*/ 62364 h 66193"/>
                <a:gd name="connsiteX12" fmla="*/ 48400 w 68059"/>
                <a:gd name="connsiteY12" fmla="*/ 66194 h 66193"/>
                <a:gd name="connsiteX13" fmla="*/ 51595 w 68059"/>
                <a:gd name="connsiteY13" fmla="*/ 66194 h 66193"/>
                <a:gd name="connsiteX14" fmla="*/ 64375 w 68059"/>
                <a:gd name="connsiteY14" fmla="*/ 58533 h 66193"/>
                <a:gd name="connsiteX15" fmla="*/ 67570 w 68059"/>
                <a:gd name="connsiteY15" fmla="*/ 43850 h 66193"/>
                <a:gd name="connsiteX16" fmla="*/ 59902 w 68059"/>
                <a:gd name="connsiteY16" fmla="*/ 31082 h 66193"/>
                <a:gd name="connsiteX17" fmla="*/ 54151 w 68059"/>
                <a:gd name="connsiteY17" fmla="*/ 50234 h 66193"/>
                <a:gd name="connsiteX18" fmla="*/ 49678 w 68059"/>
                <a:gd name="connsiteY18" fmla="*/ 52788 h 66193"/>
                <a:gd name="connsiteX19" fmla="*/ 44566 w 68059"/>
                <a:gd name="connsiteY19" fmla="*/ 51511 h 66193"/>
                <a:gd name="connsiteX20" fmla="*/ 43288 w 68059"/>
                <a:gd name="connsiteY20" fmla="*/ 41935 h 66193"/>
                <a:gd name="connsiteX21" fmla="*/ 52873 w 68059"/>
                <a:gd name="connsiteY21" fmla="*/ 40658 h 66193"/>
                <a:gd name="connsiteX22" fmla="*/ 55429 w 68059"/>
                <a:gd name="connsiteY22" fmla="*/ 45127 h 66193"/>
                <a:gd name="connsiteX23" fmla="*/ 54151 w 68059"/>
                <a:gd name="connsiteY23" fmla="*/ 50234 h 6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059" h="66193">
                  <a:moveTo>
                    <a:pt x="59902" y="31082"/>
                  </a:moveTo>
                  <a:cubicBezTo>
                    <a:pt x="53512" y="26613"/>
                    <a:pt x="45205" y="26613"/>
                    <a:pt x="38176" y="30444"/>
                  </a:cubicBezTo>
                  <a:cubicBezTo>
                    <a:pt x="44566" y="22144"/>
                    <a:pt x="48400" y="11292"/>
                    <a:pt x="42649" y="2992"/>
                  </a:cubicBezTo>
                  <a:cubicBezTo>
                    <a:pt x="40732" y="-200"/>
                    <a:pt x="36898" y="-838"/>
                    <a:pt x="33704" y="1077"/>
                  </a:cubicBezTo>
                  <a:cubicBezTo>
                    <a:pt x="30509" y="2992"/>
                    <a:pt x="29869" y="6823"/>
                    <a:pt x="31786" y="10015"/>
                  </a:cubicBezTo>
                  <a:cubicBezTo>
                    <a:pt x="33704" y="13207"/>
                    <a:pt x="30509" y="20868"/>
                    <a:pt x="24119" y="26613"/>
                  </a:cubicBezTo>
                  <a:cubicBezTo>
                    <a:pt x="18368" y="32359"/>
                    <a:pt x="11978" y="34274"/>
                    <a:pt x="10061" y="32359"/>
                  </a:cubicBezTo>
                  <a:cubicBezTo>
                    <a:pt x="7505" y="30444"/>
                    <a:pt x="3032" y="31082"/>
                    <a:pt x="1115" y="33636"/>
                  </a:cubicBezTo>
                  <a:cubicBezTo>
                    <a:pt x="-802" y="36189"/>
                    <a:pt x="-163" y="40658"/>
                    <a:pt x="2393" y="42573"/>
                  </a:cubicBezTo>
                  <a:cubicBezTo>
                    <a:pt x="4949" y="44488"/>
                    <a:pt x="8144" y="45765"/>
                    <a:pt x="11978" y="45765"/>
                  </a:cubicBezTo>
                  <a:cubicBezTo>
                    <a:pt x="18368" y="45765"/>
                    <a:pt x="24757" y="42573"/>
                    <a:pt x="31786" y="36828"/>
                  </a:cubicBezTo>
                  <a:cubicBezTo>
                    <a:pt x="26674" y="45127"/>
                    <a:pt x="29230" y="56618"/>
                    <a:pt x="36898" y="62364"/>
                  </a:cubicBezTo>
                  <a:cubicBezTo>
                    <a:pt x="40093" y="64917"/>
                    <a:pt x="43927" y="66194"/>
                    <a:pt x="48400" y="66194"/>
                  </a:cubicBezTo>
                  <a:cubicBezTo>
                    <a:pt x="49678" y="66194"/>
                    <a:pt x="50317" y="66194"/>
                    <a:pt x="51595" y="66194"/>
                  </a:cubicBezTo>
                  <a:cubicBezTo>
                    <a:pt x="56707" y="65556"/>
                    <a:pt x="61180" y="62364"/>
                    <a:pt x="64375" y="58533"/>
                  </a:cubicBezTo>
                  <a:cubicBezTo>
                    <a:pt x="67570" y="54064"/>
                    <a:pt x="68848" y="48957"/>
                    <a:pt x="67570" y="43850"/>
                  </a:cubicBezTo>
                  <a:cubicBezTo>
                    <a:pt x="66931" y="38743"/>
                    <a:pt x="64375" y="33636"/>
                    <a:pt x="59902" y="31082"/>
                  </a:cubicBezTo>
                  <a:close/>
                  <a:moveTo>
                    <a:pt x="54151" y="50234"/>
                  </a:moveTo>
                  <a:cubicBezTo>
                    <a:pt x="52873" y="51511"/>
                    <a:pt x="51595" y="52788"/>
                    <a:pt x="49678" y="52788"/>
                  </a:cubicBezTo>
                  <a:cubicBezTo>
                    <a:pt x="47761" y="52788"/>
                    <a:pt x="46483" y="52788"/>
                    <a:pt x="44566" y="51511"/>
                  </a:cubicBezTo>
                  <a:cubicBezTo>
                    <a:pt x="41371" y="49596"/>
                    <a:pt x="40732" y="45127"/>
                    <a:pt x="43288" y="41935"/>
                  </a:cubicBezTo>
                  <a:cubicBezTo>
                    <a:pt x="45205" y="38743"/>
                    <a:pt x="49678" y="38104"/>
                    <a:pt x="52873" y="40658"/>
                  </a:cubicBezTo>
                  <a:cubicBezTo>
                    <a:pt x="54151" y="41935"/>
                    <a:pt x="55429" y="43212"/>
                    <a:pt x="55429" y="45127"/>
                  </a:cubicBezTo>
                  <a:cubicBezTo>
                    <a:pt x="55429" y="47042"/>
                    <a:pt x="55429" y="48957"/>
                    <a:pt x="54151" y="50234"/>
                  </a:cubicBezTo>
                  <a:close/>
                </a:path>
              </a:pathLst>
            </a:custGeom>
            <a:grpFill/>
            <a:ln w="6390" cap="flat">
              <a:noFill/>
              <a:prstDash val="solid"/>
              <a:miter/>
            </a:ln>
          </p:spPr>
          <p:txBody>
            <a:bodyPr rtlCol="0" anchor="ctr"/>
            <a:lstStyle/>
            <a:p>
              <a:endParaRPr lang="en-US"/>
            </a:p>
          </p:txBody>
        </p:sp>
        <p:sp>
          <p:nvSpPr>
            <p:cNvPr id="82" name="Graphic 4">
              <a:extLst>
                <a:ext uri="{FF2B5EF4-FFF2-40B4-BE49-F238E27FC236}">
                  <a16:creationId xmlns:a16="http://schemas.microsoft.com/office/drawing/2014/main" id="{09634FF0-544F-4C5C-BE0B-2376E3369D2B}"/>
                </a:ext>
              </a:extLst>
            </p:cNvPr>
            <p:cNvSpPr/>
            <p:nvPr/>
          </p:nvSpPr>
          <p:spPr>
            <a:xfrm>
              <a:off x="3684587" y="3902762"/>
              <a:ext cx="67420" cy="66322"/>
            </a:xfrm>
            <a:custGeom>
              <a:avLst/>
              <a:gdLst>
                <a:gd name="connsiteX0" fmla="*/ 8797 w 67420"/>
                <a:gd name="connsiteY0" fmla="*/ 35041 h 66322"/>
                <a:gd name="connsiteX1" fmla="*/ 20298 w 67420"/>
                <a:gd name="connsiteY1" fmla="*/ 38871 h 66322"/>
                <a:gd name="connsiteX2" fmla="*/ 30523 w 67420"/>
                <a:gd name="connsiteY2" fmla="*/ 35679 h 66322"/>
                <a:gd name="connsiteX3" fmla="*/ 25410 w 67420"/>
                <a:gd name="connsiteY3" fmla="*/ 63130 h 66322"/>
                <a:gd name="connsiteX4" fmla="*/ 30523 w 67420"/>
                <a:gd name="connsiteY4" fmla="*/ 66322 h 66322"/>
                <a:gd name="connsiteX5" fmla="*/ 33718 w 67420"/>
                <a:gd name="connsiteY5" fmla="*/ 65046 h 66322"/>
                <a:gd name="connsiteX6" fmla="*/ 35634 w 67420"/>
                <a:gd name="connsiteY6" fmla="*/ 56108 h 66322"/>
                <a:gd name="connsiteX7" fmla="*/ 43302 w 67420"/>
                <a:gd name="connsiteY7" fmla="*/ 39510 h 66322"/>
                <a:gd name="connsiteX8" fmla="*/ 57360 w 67420"/>
                <a:gd name="connsiteY8" fmla="*/ 33764 h 66322"/>
                <a:gd name="connsiteX9" fmla="*/ 66306 w 67420"/>
                <a:gd name="connsiteY9" fmla="*/ 32487 h 66322"/>
                <a:gd name="connsiteX10" fmla="*/ 65028 w 67420"/>
                <a:gd name="connsiteY10" fmla="*/ 23550 h 66322"/>
                <a:gd name="connsiteX11" fmla="*/ 35634 w 67420"/>
                <a:gd name="connsiteY11" fmla="*/ 29295 h 66322"/>
                <a:gd name="connsiteX12" fmla="*/ 38190 w 67420"/>
                <a:gd name="connsiteY12" fmla="*/ 16527 h 66322"/>
                <a:gd name="connsiteX13" fmla="*/ 30523 w 67420"/>
                <a:gd name="connsiteY13" fmla="*/ 3759 h 66322"/>
                <a:gd name="connsiteX14" fmla="*/ 3685 w 67420"/>
                <a:gd name="connsiteY14" fmla="*/ 8228 h 66322"/>
                <a:gd name="connsiteX15" fmla="*/ 490 w 67420"/>
                <a:gd name="connsiteY15" fmla="*/ 22911 h 66322"/>
                <a:gd name="connsiteX16" fmla="*/ 8797 w 67420"/>
                <a:gd name="connsiteY16" fmla="*/ 35041 h 66322"/>
                <a:gd name="connsiteX17" fmla="*/ 15187 w 67420"/>
                <a:gd name="connsiteY17" fmla="*/ 15250 h 66322"/>
                <a:gd name="connsiteX18" fmla="*/ 20298 w 67420"/>
                <a:gd name="connsiteY18" fmla="*/ 12697 h 66322"/>
                <a:gd name="connsiteX19" fmla="*/ 24133 w 67420"/>
                <a:gd name="connsiteY19" fmla="*/ 13974 h 66322"/>
                <a:gd name="connsiteX20" fmla="*/ 26688 w 67420"/>
                <a:gd name="connsiteY20" fmla="*/ 18442 h 66322"/>
                <a:gd name="connsiteX21" fmla="*/ 25410 w 67420"/>
                <a:gd name="connsiteY21" fmla="*/ 23550 h 66322"/>
                <a:gd name="connsiteX22" fmla="*/ 15825 w 67420"/>
                <a:gd name="connsiteY22" fmla="*/ 24826 h 66322"/>
                <a:gd name="connsiteX23" fmla="*/ 13270 w 67420"/>
                <a:gd name="connsiteY23" fmla="*/ 20358 h 66322"/>
                <a:gd name="connsiteX24" fmla="*/ 15187 w 67420"/>
                <a:gd name="connsiteY24" fmla="*/ 15250 h 6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420" h="66322">
                  <a:moveTo>
                    <a:pt x="8797" y="35041"/>
                  </a:moveTo>
                  <a:cubicBezTo>
                    <a:pt x="11992" y="37594"/>
                    <a:pt x="16465" y="38871"/>
                    <a:pt x="20298" y="38871"/>
                  </a:cubicBezTo>
                  <a:cubicBezTo>
                    <a:pt x="24133" y="38871"/>
                    <a:pt x="27328" y="37594"/>
                    <a:pt x="30523" y="35679"/>
                  </a:cubicBezTo>
                  <a:cubicBezTo>
                    <a:pt x="23493" y="43978"/>
                    <a:pt x="20298" y="54831"/>
                    <a:pt x="25410" y="63130"/>
                  </a:cubicBezTo>
                  <a:cubicBezTo>
                    <a:pt x="26688" y="65046"/>
                    <a:pt x="28605" y="66322"/>
                    <a:pt x="30523" y="66322"/>
                  </a:cubicBezTo>
                  <a:cubicBezTo>
                    <a:pt x="31800" y="66322"/>
                    <a:pt x="33078" y="66322"/>
                    <a:pt x="33718" y="65046"/>
                  </a:cubicBezTo>
                  <a:cubicBezTo>
                    <a:pt x="36912" y="63130"/>
                    <a:pt x="37551" y="59300"/>
                    <a:pt x="35634" y="56108"/>
                  </a:cubicBezTo>
                  <a:cubicBezTo>
                    <a:pt x="33718" y="52916"/>
                    <a:pt x="36912" y="45255"/>
                    <a:pt x="43302" y="39510"/>
                  </a:cubicBezTo>
                  <a:cubicBezTo>
                    <a:pt x="49053" y="33764"/>
                    <a:pt x="55443" y="31849"/>
                    <a:pt x="57360" y="33764"/>
                  </a:cubicBezTo>
                  <a:cubicBezTo>
                    <a:pt x="59916" y="35679"/>
                    <a:pt x="64389" y="35041"/>
                    <a:pt x="66306" y="32487"/>
                  </a:cubicBezTo>
                  <a:cubicBezTo>
                    <a:pt x="68223" y="29934"/>
                    <a:pt x="67584" y="25465"/>
                    <a:pt x="65028" y="23550"/>
                  </a:cubicBezTo>
                  <a:cubicBezTo>
                    <a:pt x="57360" y="17804"/>
                    <a:pt x="46497" y="20358"/>
                    <a:pt x="35634" y="29295"/>
                  </a:cubicBezTo>
                  <a:cubicBezTo>
                    <a:pt x="37551" y="25465"/>
                    <a:pt x="38829" y="20996"/>
                    <a:pt x="38190" y="16527"/>
                  </a:cubicBezTo>
                  <a:cubicBezTo>
                    <a:pt x="37551" y="11420"/>
                    <a:pt x="34356" y="6951"/>
                    <a:pt x="30523" y="3759"/>
                  </a:cubicBezTo>
                  <a:cubicBezTo>
                    <a:pt x="21576" y="-2625"/>
                    <a:pt x="9435" y="-710"/>
                    <a:pt x="3685" y="8228"/>
                  </a:cubicBezTo>
                  <a:cubicBezTo>
                    <a:pt x="490" y="12697"/>
                    <a:pt x="-788" y="17804"/>
                    <a:pt x="490" y="22911"/>
                  </a:cubicBezTo>
                  <a:cubicBezTo>
                    <a:pt x="1768" y="28018"/>
                    <a:pt x="4963" y="31849"/>
                    <a:pt x="8797" y="35041"/>
                  </a:cubicBezTo>
                  <a:close/>
                  <a:moveTo>
                    <a:pt x="15187" y="15250"/>
                  </a:moveTo>
                  <a:cubicBezTo>
                    <a:pt x="16465" y="13335"/>
                    <a:pt x="18382" y="12697"/>
                    <a:pt x="20298" y="12697"/>
                  </a:cubicBezTo>
                  <a:cubicBezTo>
                    <a:pt x="21576" y="12697"/>
                    <a:pt x="22855" y="13335"/>
                    <a:pt x="24133" y="13974"/>
                  </a:cubicBezTo>
                  <a:cubicBezTo>
                    <a:pt x="25410" y="15250"/>
                    <a:pt x="26688" y="16527"/>
                    <a:pt x="26688" y="18442"/>
                  </a:cubicBezTo>
                  <a:cubicBezTo>
                    <a:pt x="26688" y="20358"/>
                    <a:pt x="26688" y="21634"/>
                    <a:pt x="25410" y="23550"/>
                  </a:cubicBezTo>
                  <a:cubicBezTo>
                    <a:pt x="23493" y="26742"/>
                    <a:pt x="19020" y="27380"/>
                    <a:pt x="15825" y="24826"/>
                  </a:cubicBezTo>
                  <a:cubicBezTo>
                    <a:pt x="14548" y="23550"/>
                    <a:pt x="13270" y="22273"/>
                    <a:pt x="13270" y="20358"/>
                  </a:cubicBezTo>
                  <a:cubicBezTo>
                    <a:pt x="13270" y="18442"/>
                    <a:pt x="13908" y="16527"/>
                    <a:pt x="15187" y="15250"/>
                  </a:cubicBezTo>
                  <a:close/>
                </a:path>
              </a:pathLst>
            </a:custGeom>
            <a:grpFill/>
            <a:ln w="6390" cap="flat">
              <a:noFill/>
              <a:prstDash val="solid"/>
              <a:miter/>
            </a:ln>
          </p:spPr>
          <p:txBody>
            <a:bodyPr rtlCol="0" anchor="ctr"/>
            <a:lstStyle/>
            <a:p>
              <a:endParaRPr lang="en-US"/>
            </a:p>
          </p:txBody>
        </p:sp>
        <p:sp>
          <p:nvSpPr>
            <p:cNvPr id="83" name="Graphic 4">
              <a:extLst>
                <a:ext uri="{FF2B5EF4-FFF2-40B4-BE49-F238E27FC236}">
                  <a16:creationId xmlns:a16="http://schemas.microsoft.com/office/drawing/2014/main" id="{73662C18-B2EA-4773-B434-C1BC1ADCC853}"/>
                </a:ext>
              </a:extLst>
            </p:cNvPr>
            <p:cNvSpPr/>
            <p:nvPr/>
          </p:nvSpPr>
          <p:spPr>
            <a:xfrm>
              <a:off x="3825179" y="3902123"/>
              <a:ext cx="67093" cy="66960"/>
            </a:xfrm>
            <a:custGeom>
              <a:avLst/>
              <a:gdLst>
                <a:gd name="connsiteX0" fmla="*/ 10700 w 67093"/>
                <a:gd name="connsiteY0" fmla="*/ 34402 h 66960"/>
                <a:gd name="connsiteX1" fmla="*/ 24757 w 67093"/>
                <a:gd name="connsiteY1" fmla="*/ 40148 h 66960"/>
                <a:gd name="connsiteX2" fmla="*/ 32425 w 67093"/>
                <a:gd name="connsiteY2" fmla="*/ 56746 h 66960"/>
                <a:gd name="connsiteX3" fmla="*/ 34342 w 67093"/>
                <a:gd name="connsiteY3" fmla="*/ 65684 h 66960"/>
                <a:gd name="connsiteX4" fmla="*/ 37537 w 67093"/>
                <a:gd name="connsiteY4" fmla="*/ 66960 h 66960"/>
                <a:gd name="connsiteX5" fmla="*/ 42649 w 67093"/>
                <a:gd name="connsiteY5" fmla="*/ 63768 h 66960"/>
                <a:gd name="connsiteX6" fmla="*/ 37537 w 67093"/>
                <a:gd name="connsiteY6" fmla="*/ 36317 h 66960"/>
                <a:gd name="connsiteX7" fmla="*/ 47761 w 67093"/>
                <a:gd name="connsiteY7" fmla="*/ 39509 h 66960"/>
                <a:gd name="connsiteX8" fmla="*/ 59263 w 67093"/>
                <a:gd name="connsiteY8" fmla="*/ 35679 h 66960"/>
                <a:gd name="connsiteX9" fmla="*/ 66931 w 67093"/>
                <a:gd name="connsiteY9" fmla="*/ 22911 h 66960"/>
                <a:gd name="connsiteX10" fmla="*/ 63736 w 67093"/>
                <a:gd name="connsiteY10" fmla="*/ 8228 h 66960"/>
                <a:gd name="connsiteX11" fmla="*/ 36898 w 67093"/>
                <a:gd name="connsiteY11" fmla="*/ 3759 h 66960"/>
                <a:gd name="connsiteX12" fmla="*/ 29230 w 67093"/>
                <a:gd name="connsiteY12" fmla="*/ 16527 h 66960"/>
                <a:gd name="connsiteX13" fmla="*/ 31786 w 67093"/>
                <a:gd name="connsiteY13" fmla="*/ 29295 h 66960"/>
                <a:gd name="connsiteX14" fmla="*/ 2393 w 67093"/>
                <a:gd name="connsiteY14" fmla="*/ 23549 h 66960"/>
                <a:gd name="connsiteX15" fmla="*/ 1115 w 67093"/>
                <a:gd name="connsiteY15" fmla="*/ 32487 h 66960"/>
                <a:gd name="connsiteX16" fmla="*/ 10700 w 67093"/>
                <a:gd name="connsiteY16" fmla="*/ 34402 h 66960"/>
                <a:gd name="connsiteX17" fmla="*/ 44566 w 67093"/>
                <a:gd name="connsiteY17" fmla="*/ 14612 h 66960"/>
                <a:gd name="connsiteX18" fmla="*/ 48400 w 67093"/>
                <a:gd name="connsiteY18" fmla="*/ 13335 h 66960"/>
                <a:gd name="connsiteX19" fmla="*/ 53512 w 67093"/>
                <a:gd name="connsiteY19" fmla="*/ 15888 h 66960"/>
                <a:gd name="connsiteX20" fmla="*/ 54790 w 67093"/>
                <a:gd name="connsiteY20" fmla="*/ 20996 h 66960"/>
                <a:gd name="connsiteX21" fmla="*/ 52234 w 67093"/>
                <a:gd name="connsiteY21" fmla="*/ 25464 h 66960"/>
                <a:gd name="connsiteX22" fmla="*/ 42649 w 67093"/>
                <a:gd name="connsiteY22" fmla="*/ 24188 h 66960"/>
                <a:gd name="connsiteX23" fmla="*/ 42649 w 67093"/>
                <a:gd name="connsiteY23" fmla="*/ 24188 h 66960"/>
                <a:gd name="connsiteX24" fmla="*/ 41371 w 67093"/>
                <a:gd name="connsiteY24" fmla="*/ 19080 h 66960"/>
                <a:gd name="connsiteX25" fmla="*/ 44566 w 67093"/>
                <a:gd name="connsiteY25" fmla="*/ 14612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093" h="66960">
                  <a:moveTo>
                    <a:pt x="10700" y="34402"/>
                  </a:moveTo>
                  <a:cubicBezTo>
                    <a:pt x="12616" y="33125"/>
                    <a:pt x="19006" y="35040"/>
                    <a:pt x="24757" y="40148"/>
                  </a:cubicBezTo>
                  <a:cubicBezTo>
                    <a:pt x="31147" y="45893"/>
                    <a:pt x="34342" y="53554"/>
                    <a:pt x="32425" y="56746"/>
                  </a:cubicBezTo>
                  <a:cubicBezTo>
                    <a:pt x="30509" y="59938"/>
                    <a:pt x="31147" y="63768"/>
                    <a:pt x="34342" y="65684"/>
                  </a:cubicBezTo>
                  <a:cubicBezTo>
                    <a:pt x="35620" y="66322"/>
                    <a:pt x="36898" y="66960"/>
                    <a:pt x="37537" y="66960"/>
                  </a:cubicBezTo>
                  <a:cubicBezTo>
                    <a:pt x="39454" y="66960"/>
                    <a:pt x="42010" y="65684"/>
                    <a:pt x="42649" y="63768"/>
                  </a:cubicBezTo>
                  <a:cubicBezTo>
                    <a:pt x="47761" y="55469"/>
                    <a:pt x="44566" y="44616"/>
                    <a:pt x="37537" y="36317"/>
                  </a:cubicBezTo>
                  <a:cubicBezTo>
                    <a:pt x="40732" y="38232"/>
                    <a:pt x="43927" y="39509"/>
                    <a:pt x="47761" y="39509"/>
                  </a:cubicBezTo>
                  <a:cubicBezTo>
                    <a:pt x="51595" y="39509"/>
                    <a:pt x="55429" y="38232"/>
                    <a:pt x="59263" y="35679"/>
                  </a:cubicBezTo>
                  <a:cubicBezTo>
                    <a:pt x="63736" y="32487"/>
                    <a:pt x="66292" y="28018"/>
                    <a:pt x="66931" y="22911"/>
                  </a:cubicBezTo>
                  <a:cubicBezTo>
                    <a:pt x="67570" y="17804"/>
                    <a:pt x="66292" y="12696"/>
                    <a:pt x="63736" y="8228"/>
                  </a:cubicBezTo>
                  <a:cubicBezTo>
                    <a:pt x="57346" y="-710"/>
                    <a:pt x="45205" y="-2625"/>
                    <a:pt x="36898" y="3759"/>
                  </a:cubicBezTo>
                  <a:cubicBezTo>
                    <a:pt x="32425" y="6951"/>
                    <a:pt x="29869" y="11420"/>
                    <a:pt x="29230" y="16527"/>
                  </a:cubicBezTo>
                  <a:cubicBezTo>
                    <a:pt x="28591" y="20996"/>
                    <a:pt x="29230" y="25464"/>
                    <a:pt x="31786" y="29295"/>
                  </a:cubicBezTo>
                  <a:cubicBezTo>
                    <a:pt x="21562" y="20357"/>
                    <a:pt x="10061" y="18442"/>
                    <a:pt x="2393" y="23549"/>
                  </a:cubicBezTo>
                  <a:cubicBezTo>
                    <a:pt x="-163" y="25464"/>
                    <a:pt x="-802" y="29933"/>
                    <a:pt x="1115" y="32487"/>
                  </a:cubicBezTo>
                  <a:cubicBezTo>
                    <a:pt x="3671" y="35679"/>
                    <a:pt x="7505" y="36317"/>
                    <a:pt x="10700" y="34402"/>
                  </a:cubicBezTo>
                  <a:close/>
                  <a:moveTo>
                    <a:pt x="44566" y="14612"/>
                  </a:moveTo>
                  <a:cubicBezTo>
                    <a:pt x="45844" y="13973"/>
                    <a:pt x="47122" y="13335"/>
                    <a:pt x="48400" y="13335"/>
                  </a:cubicBezTo>
                  <a:cubicBezTo>
                    <a:pt x="50317" y="13335"/>
                    <a:pt x="52234" y="13973"/>
                    <a:pt x="53512" y="15888"/>
                  </a:cubicBezTo>
                  <a:cubicBezTo>
                    <a:pt x="54790" y="17165"/>
                    <a:pt x="54790" y="19080"/>
                    <a:pt x="54790" y="20996"/>
                  </a:cubicBezTo>
                  <a:cubicBezTo>
                    <a:pt x="54790" y="22911"/>
                    <a:pt x="53512" y="24188"/>
                    <a:pt x="52234" y="25464"/>
                  </a:cubicBezTo>
                  <a:cubicBezTo>
                    <a:pt x="49039" y="27380"/>
                    <a:pt x="45205" y="26741"/>
                    <a:pt x="42649" y="24188"/>
                  </a:cubicBezTo>
                  <a:lnTo>
                    <a:pt x="42649" y="24188"/>
                  </a:lnTo>
                  <a:cubicBezTo>
                    <a:pt x="41371" y="22911"/>
                    <a:pt x="41371" y="20996"/>
                    <a:pt x="41371" y="19080"/>
                  </a:cubicBezTo>
                  <a:cubicBezTo>
                    <a:pt x="42649" y="17165"/>
                    <a:pt x="43288" y="15250"/>
                    <a:pt x="44566" y="14612"/>
                  </a:cubicBezTo>
                  <a:close/>
                </a:path>
              </a:pathLst>
            </a:custGeom>
            <a:grpFill/>
            <a:ln w="6390" cap="flat">
              <a:noFill/>
              <a:prstDash val="solid"/>
              <a:miter/>
            </a:ln>
          </p:spPr>
          <p:txBody>
            <a:bodyPr rtlCol="0" anchor="ctr"/>
            <a:lstStyle/>
            <a:p>
              <a:endParaRPr lang="en-US"/>
            </a:p>
          </p:txBody>
        </p:sp>
        <p:sp>
          <p:nvSpPr>
            <p:cNvPr id="84" name="Graphic 4">
              <a:extLst>
                <a:ext uri="{FF2B5EF4-FFF2-40B4-BE49-F238E27FC236}">
                  <a16:creationId xmlns:a16="http://schemas.microsoft.com/office/drawing/2014/main" id="{A4F85806-59EF-483F-B903-B5CC87B21371}"/>
                </a:ext>
              </a:extLst>
            </p:cNvPr>
            <p:cNvSpPr/>
            <p:nvPr/>
          </p:nvSpPr>
          <p:spPr>
            <a:xfrm>
              <a:off x="3735557" y="3944825"/>
              <a:ext cx="102238" cy="121934"/>
            </a:xfrm>
            <a:custGeom>
              <a:avLst/>
              <a:gdLst>
                <a:gd name="connsiteX0" fmla="*/ 102239 w 102238"/>
                <a:gd name="connsiteY0" fmla="*/ 23621 h 121934"/>
                <a:gd name="connsiteX1" fmla="*/ 100322 w 102238"/>
                <a:gd name="connsiteY1" fmla="*/ 19152 h 121934"/>
                <a:gd name="connsiteX2" fmla="*/ 95849 w 102238"/>
                <a:gd name="connsiteY2" fmla="*/ 17237 h 121934"/>
                <a:gd name="connsiteX3" fmla="*/ 73484 w 102238"/>
                <a:gd name="connsiteY3" fmla="*/ 13407 h 121934"/>
                <a:gd name="connsiteX4" fmla="*/ 56232 w 102238"/>
                <a:gd name="connsiteY4" fmla="*/ 1915 h 121934"/>
                <a:gd name="connsiteX5" fmla="*/ 51759 w 102238"/>
                <a:gd name="connsiteY5" fmla="*/ 0 h 121934"/>
                <a:gd name="connsiteX6" fmla="*/ 47286 w 102238"/>
                <a:gd name="connsiteY6" fmla="*/ 1915 h 121934"/>
                <a:gd name="connsiteX7" fmla="*/ 28755 w 102238"/>
                <a:gd name="connsiteY7" fmla="*/ 14045 h 121934"/>
                <a:gd name="connsiteX8" fmla="*/ 7029 w 102238"/>
                <a:gd name="connsiteY8" fmla="*/ 16599 h 121934"/>
                <a:gd name="connsiteX9" fmla="*/ 1917 w 102238"/>
                <a:gd name="connsiteY9" fmla="*/ 18514 h 121934"/>
                <a:gd name="connsiteX10" fmla="*/ 0 w 102238"/>
                <a:gd name="connsiteY10" fmla="*/ 23621 h 121934"/>
                <a:gd name="connsiteX11" fmla="*/ 639 w 102238"/>
                <a:gd name="connsiteY11" fmla="*/ 56179 h 121934"/>
                <a:gd name="connsiteX12" fmla="*/ 20448 w 102238"/>
                <a:gd name="connsiteY12" fmla="*/ 101505 h 121934"/>
                <a:gd name="connsiteX13" fmla="*/ 21087 w 102238"/>
                <a:gd name="connsiteY13" fmla="*/ 102144 h 121934"/>
                <a:gd name="connsiteX14" fmla="*/ 49842 w 102238"/>
                <a:gd name="connsiteY14" fmla="*/ 121296 h 121934"/>
                <a:gd name="connsiteX15" fmla="*/ 52398 w 102238"/>
                <a:gd name="connsiteY15" fmla="*/ 121934 h 121934"/>
                <a:gd name="connsiteX16" fmla="*/ 54954 w 102238"/>
                <a:gd name="connsiteY16" fmla="*/ 121296 h 121934"/>
                <a:gd name="connsiteX17" fmla="*/ 81792 w 102238"/>
                <a:gd name="connsiteY17" fmla="*/ 102144 h 121934"/>
                <a:gd name="connsiteX18" fmla="*/ 85625 w 102238"/>
                <a:gd name="connsiteY18" fmla="*/ 97675 h 121934"/>
                <a:gd name="connsiteX19" fmla="*/ 101600 w 102238"/>
                <a:gd name="connsiteY19" fmla="*/ 54902 h 121934"/>
                <a:gd name="connsiteX20" fmla="*/ 101600 w 102238"/>
                <a:gd name="connsiteY20" fmla="*/ 23621 h 121934"/>
                <a:gd name="connsiteX21" fmla="*/ 89459 w 102238"/>
                <a:gd name="connsiteY21" fmla="*/ 56179 h 121934"/>
                <a:gd name="connsiteX22" fmla="*/ 76679 w 102238"/>
                <a:gd name="connsiteY22" fmla="*/ 90014 h 121934"/>
                <a:gd name="connsiteX23" fmla="*/ 73484 w 102238"/>
                <a:gd name="connsiteY23" fmla="*/ 93845 h 121934"/>
                <a:gd name="connsiteX24" fmla="*/ 52398 w 102238"/>
                <a:gd name="connsiteY24" fmla="*/ 109166 h 121934"/>
                <a:gd name="connsiteX25" fmla="*/ 29394 w 102238"/>
                <a:gd name="connsiteY25" fmla="*/ 93206 h 121934"/>
                <a:gd name="connsiteX26" fmla="*/ 28755 w 102238"/>
                <a:gd name="connsiteY26" fmla="*/ 92568 h 121934"/>
                <a:gd name="connsiteX27" fmla="*/ 13419 w 102238"/>
                <a:gd name="connsiteY27" fmla="*/ 56179 h 121934"/>
                <a:gd name="connsiteX28" fmla="*/ 12780 w 102238"/>
                <a:gd name="connsiteY28" fmla="*/ 30005 h 121934"/>
                <a:gd name="connsiteX29" fmla="*/ 33228 w 102238"/>
                <a:gd name="connsiteY29" fmla="*/ 26175 h 121934"/>
                <a:gd name="connsiteX30" fmla="*/ 51759 w 102238"/>
                <a:gd name="connsiteY30" fmla="*/ 14683 h 121934"/>
                <a:gd name="connsiteX31" fmla="*/ 68372 w 102238"/>
                <a:gd name="connsiteY31" fmla="*/ 24259 h 121934"/>
                <a:gd name="connsiteX32" fmla="*/ 89459 w 102238"/>
                <a:gd name="connsiteY32" fmla="*/ 28728 h 121934"/>
                <a:gd name="connsiteX33" fmla="*/ 89459 w 102238"/>
                <a:gd name="connsiteY33" fmla="*/ 56179 h 1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2238" h="121934">
                  <a:moveTo>
                    <a:pt x="102239" y="23621"/>
                  </a:moveTo>
                  <a:cubicBezTo>
                    <a:pt x="102239" y="21706"/>
                    <a:pt x="101600" y="20429"/>
                    <a:pt x="100322" y="19152"/>
                  </a:cubicBezTo>
                  <a:cubicBezTo>
                    <a:pt x="99044" y="17875"/>
                    <a:pt x="97127" y="17237"/>
                    <a:pt x="95849" y="17237"/>
                  </a:cubicBezTo>
                  <a:cubicBezTo>
                    <a:pt x="88181" y="17875"/>
                    <a:pt x="80513" y="16599"/>
                    <a:pt x="73484" y="13407"/>
                  </a:cubicBezTo>
                  <a:cubicBezTo>
                    <a:pt x="67094" y="10853"/>
                    <a:pt x="61344" y="7023"/>
                    <a:pt x="56232" y="1915"/>
                  </a:cubicBezTo>
                  <a:cubicBezTo>
                    <a:pt x="54954" y="639"/>
                    <a:pt x="53676" y="0"/>
                    <a:pt x="51759" y="0"/>
                  </a:cubicBezTo>
                  <a:cubicBezTo>
                    <a:pt x="49842" y="0"/>
                    <a:pt x="48564" y="639"/>
                    <a:pt x="47286" y="1915"/>
                  </a:cubicBezTo>
                  <a:cubicBezTo>
                    <a:pt x="43452" y="5746"/>
                    <a:pt x="37701" y="10853"/>
                    <a:pt x="28755" y="14045"/>
                  </a:cubicBezTo>
                  <a:cubicBezTo>
                    <a:pt x="19809" y="17237"/>
                    <a:pt x="12141" y="17237"/>
                    <a:pt x="7029" y="16599"/>
                  </a:cubicBezTo>
                  <a:cubicBezTo>
                    <a:pt x="5112" y="16599"/>
                    <a:pt x="3195" y="17237"/>
                    <a:pt x="1917" y="18514"/>
                  </a:cubicBezTo>
                  <a:cubicBezTo>
                    <a:pt x="639" y="19791"/>
                    <a:pt x="0" y="21706"/>
                    <a:pt x="0" y="23621"/>
                  </a:cubicBezTo>
                  <a:lnTo>
                    <a:pt x="639" y="56179"/>
                  </a:lnTo>
                  <a:cubicBezTo>
                    <a:pt x="639" y="73416"/>
                    <a:pt x="8307" y="90014"/>
                    <a:pt x="20448" y="101505"/>
                  </a:cubicBezTo>
                  <a:lnTo>
                    <a:pt x="21087" y="102144"/>
                  </a:lnTo>
                  <a:cubicBezTo>
                    <a:pt x="29394" y="109805"/>
                    <a:pt x="39618" y="116827"/>
                    <a:pt x="49842" y="121296"/>
                  </a:cubicBezTo>
                  <a:cubicBezTo>
                    <a:pt x="50481" y="121934"/>
                    <a:pt x="51759" y="121934"/>
                    <a:pt x="52398" y="121934"/>
                  </a:cubicBezTo>
                  <a:cubicBezTo>
                    <a:pt x="53676" y="121934"/>
                    <a:pt x="54314" y="121934"/>
                    <a:pt x="54954" y="121296"/>
                  </a:cubicBezTo>
                  <a:cubicBezTo>
                    <a:pt x="65177" y="116189"/>
                    <a:pt x="74124" y="109805"/>
                    <a:pt x="81792" y="102144"/>
                  </a:cubicBezTo>
                  <a:cubicBezTo>
                    <a:pt x="83069" y="100867"/>
                    <a:pt x="84347" y="99590"/>
                    <a:pt x="85625" y="97675"/>
                  </a:cubicBezTo>
                  <a:cubicBezTo>
                    <a:pt x="95849" y="86184"/>
                    <a:pt x="101600" y="70862"/>
                    <a:pt x="101600" y="54902"/>
                  </a:cubicBezTo>
                  <a:lnTo>
                    <a:pt x="101600" y="23621"/>
                  </a:lnTo>
                  <a:close/>
                  <a:moveTo>
                    <a:pt x="89459" y="56179"/>
                  </a:moveTo>
                  <a:cubicBezTo>
                    <a:pt x="89459" y="68947"/>
                    <a:pt x="84986" y="81077"/>
                    <a:pt x="76679" y="90014"/>
                  </a:cubicBezTo>
                  <a:cubicBezTo>
                    <a:pt x="75402" y="91291"/>
                    <a:pt x="74762" y="92568"/>
                    <a:pt x="73484" y="93845"/>
                  </a:cubicBezTo>
                  <a:cubicBezTo>
                    <a:pt x="67094" y="100229"/>
                    <a:pt x="60066" y="105336"/>
                    <a:pt x="52398" y="109166"/>
                  </a:cubicBezTo>
                  <a:cubicBezTo>
                    <a:pt x="44091" y="105336"/>
                    <a:pt x="36423" y="99590"/>
                    <a:pt x="29394" y="93206"/>
                  </a:cubicBezTo>
                  <a:lnTo>
                    <a:pt x="28755" y="92568"/>
                  </a:lnTo>
                  <a:cubicBezTo>
                    <a:pt x="19170" y="83630"/>
                    <a:pt x="13419" y="70224"/>
                    <a:pt x="13419" y="56179"/>
                  </a:cubicBezTo>
                  <a:lnTo>
                    <a:pt x="12780" y="30005"/>
                  </a:lnTo>
                  <a:cubicBezTo>
                    <a:pt x="19809" y="30005"/>
                    <a:pt x="26838" y="28728"/>
                    <a:pt x="33228" y="26175"/>
                  </a:cubicBezTo>
                  <a:cubicBezTo>
                    <a:pt x="40257" y="23621"/>
                    <a:pt x="46647" y="19791"/>
                    <a:pt x="51759" y="14683"/>
                  </a:cubicBezTo>
                  <a:cubicBezTo>
                    <a:pt x="56871" y="18514"/>
                    <a:pt x="62622" y="22344"/>
                    <a:pt x="68372" y="24259"/>
                  </a:cubicBezTo>
                  <a:cubicBezTo>
                    <a:pt x="74762" y="26813"/>
                    <a:pt x="81792" y="28728"/>
                    <a:pt x="89459" y="28728"/>
                  </a:cubicBezTo>
                  <a:lnTo>
                    <a:pt x="89459" y="56179"/>
                  </a:lnTo>
                  <a:close/>
                </a:path>
              </a:pathLst>
            </a:custGeom>
            <a:grpFill/>
            <a:ln w="6390" cap="flat">
              <a:noFill/>
              <a:prstDash val="solid"/>
              <a:miter/>
            </a:ln>
          </p:spPr>
          <p:txBody>
            <a:bodyPr rtlCol="0" anchor="ctr"/>
            <a:lstStyle/>
            <a:p>
              <a:endParaRPr lang="en-US"/>
            </a:p>
          </p:txBody>
        </p:sp>
        <p:sp>
          <p:nvSpPr>
            <p:cNvPr id="85" name="Graphic 4">
              <a:extLst>
                <a:ext uri="{FF2B5EF4-FFF2-40B4-BE49-F238E27FC236}">
                  <a16:creationId xmlns:a16="http://schemas.microsoft.com/office/drawing/2014/main" id="{B7BF31EB-7FE7-43B6-BD61-9575615DBFAA}"/>
                </a:ext>
              </a:extLst>
            </p:cNvPr>
            <p:cNvSpPr/>
            <p:nvPr/>
          </p:nvSpPr>
          <p:spPr>
            <a:xfrm>
              <a:off x="3762874" y="3988236"/>
              <a:ext cx="46966" cy="41495"/>
            </a:xfrm>
            <a:custGeom>
              <a:avLst/>
              <a:gdLst>
                <a:gd name="connsiteX0" fmla="*/ 26358 w 46966"/>
                <a:gd name="connsiteY0" fmla="*/ 3831 h 41495"/>
                <a:gd name="connsiteX1" fmla="*/ 23163 w 46966"/>
                <a:gd name="connsiteY1" fmla="*/ 7023 h 41495"/>
                <a:gd name="connsiteX2" fmla="*/ 19968 w 46966"/>
                <a:gd name="connsiteY2" fmla="*/ 3831 h 41495"/>
                <a:gd name="connsiteX3" fmla="*/ 11662 w 46966"/>
                <a:gd name="connsiteY3" fmla="*/ 0 h 41495"/>
                <a:gd name="connsiteX4" fmla="*/ 3355 w 46966"/>
                <a:gd name="connsiteY4" fmla="*/ 3831 h 41495"/>
                <a:gd name="connsiteX5" fmla="*/ 3355 w 46966"/>
                <a:gd name="connsiteY5" fmla="*/ 21067 h 41495"/>
                <a:gd name="connsiteX6" fmla="*/ 21885 w 46966"/>
                <a:gd name="connsiteY6" fmla="*/ 40858 h 41495"/>
                <a:gd name="connsiteX7" fmla="*/ 23163 w 46966"/>
                <a:gd name="connsiteY7" fmla="*/ 41496 h 41495"/>
                <a:gd name="connsiteX8" fmla="*/ 23163 w 46966"/>
                <a:gd name="connsiteY8" fmla="*/ 41496 h 41495"/>
                <a:gd name="connsiteX9" fmla="*/ 23163 w 46966"/>
                <a:gd name="connsiteY9" fmla="*/ 41496 h 41495"/>
                <a:gd name="connsiteX10" fmla="*/ 24441 w 46966"/>
                <a:gd name="connsiteY10" fmla="*/ 40858 h 41495"/>
                <a:gd name="connsiteX11" fmla="*/ 39138 w 46966"/>
                <a:gd name="connsiteY11" fmla="*/ 25536 h 41495"/>
                <a:gd name="connsiteX12" fmla="*/ 43611 w 46966"/>
                <a:gd name="connsiteY12" fmla="*/ 21067 h 41495"/>
                <a:gd name="connsiteX13" fmla="*/ 43611 w 46966"/>
                <a:gd name="connsiteY13" fmla="*/ 3831 h 41495"/>
                <a:gd name="connsiteX14" fmla="*/ 35304 w 46966"/>
                <a:gd name="connsiteY14" fmla="*/ 0 h 41495"/>
                <a:gd name="connsiteX15" fmla="*/ 26358 w 46966"/>
                <a:gd name="connsiteY15" fmla="*/ 3831 h 4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966" h="41495">
                  <a:moveTo>
                    <a:pt x="26358" y="3831"/>
                  </a:moveTo>
                  <a:lnTo>
                    <a:pt x="23163" y="7023"/>
                  </a:lnTo>
                  <a:lnTo>
                    <a:pt x="19968" y="3831"/>
                  </a:lnTo>
                  <a:cubicBezTo>
                    <a:pt x="17412" y="1277"/>
                    <a:pt x="14857" y="0"/>
                    <a:pt x="11662" y="0"/>
                  </a:cubicBezTo>
                  <a:cubicBezTo>
                    <a:pt x="8467" y="0"/>
                    <a:pt x="5272" y="1277"/>
                    <a:pt x="3355" y="3831"/>
                  </a:cubicBezTo>
                  <a:cubicBezTo>
                    <a:pt x="-1118" y="8938"/>
                    <a:pt x="-1118" y="16599"/>
                    <a:pt x="3355" y="21067"/>
                  </a:cubicBezTo>
                  <a:lnTo>
                    <a:pt x="21885" y="40858"/>
                  </a:lnTo>
                  <a:cubicBezTo>
                    <a:pt x="21885" y="41496"/>
                    <a:pt x="22525" y="41496"/>
                    <a:pt x="23163" y="41496"/>
                  </a:cubicBezTo>
                  <a:cubicBezTo>
                    <a:pt x="23163" y="41496"/>
                    <a:pt x="23163" y="41496"/>
                    <a:pt x="23163" y="41496"/>
                  </a:cubicBezTo>
                  <a:cubicBezTo>
                    <a:pt x="23163" y="41496"/>
                    <a:pt x="23163" y="41496"/>
                    <a:pt x="23163" y="41496"/>
                  </a:cubicBezTo>
                  <a:cubicBezTo>
                    <a:pt x="23802" y="41496"/>
                    <a:pt x="23802" y="41496"/>
                    <a:pt x="24441" y="40858"/>
                  </a:cubicBezTo>
                  <a:lnTo>
                    <a:pt x="39138" y="25536"/>
                  </a:lnTo>
                  <a:lnTo>
                    <a:pt x="43611" y="21067"/>
                  </a:lnTo>
                  <a:cubicBezTo>
                    <a:pt x="48084" y="15960"/>
                    <a:pt x="48084" y="8299"/>
                    <a:pt x="43611" y="3831"/>
                  </a:cubicBezTo>
                  <a:cubicBezTo>
                    <a:pt x="41055" y="1277"/>
                    <a:pt x="38499" y="0"/>
                    <a:pt x="35304" y="0"/>
                  </a:cubicBezTo>
                  <a:cubicBezTo>
                    <a:pt x="32109" y="0"/>
                    <a:pt x="28915" y="1277"/>
                    <a:pt x="26358" y="3831"/>
                  </a:cubicBezTo>
                  <a:close/>
                </a:path>
              </a:pathLst>
            </a:custGeom>
            <a:grpFill/>
            <a:ln w="6390" cap="flat">
              <a:noFill/>
              <a:prstDash val="solid"/>
              <a:miter/>
            </a:ln>
          </p:spPr>
          <p:txBody>
            <a:bodyPr rtlCol="0" anchor="ctr"/>
            <a:lstStyle/>
            <a:p>
              <a:endParaRPr lang="en-US"/>
            </a:p>
          </p:txBody>
        </p:sp>
      </p:grpSp>
    </p:spTree>
    <p:extLst>
      <p:ext uri="{BB962C8B-B14F-4D97-AF65-F5344CB8AC3E}">
        <p14:creationId xmlns:p14="http://schemas.microsoft.com/office/powerpoint/2010/main" val="3400914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2">
            <a:extLst>
              <a:ext uri="{FF2B5EF4-FFF2-40B4-BE49-F238E27FC236}">
                <a16:creationId xmlns:a16="http://schemas.microsoft.com/office/drawing/2014/main" id="{7F00489F-E2E5-414B-9BB9-764DB617147A}"/>
              </a:ext>
            </a:extLst>
          </p:cNvPr>
          <p:cNvGraphicFramePr>
            <a:graphicFrameLocks noGrp="1"/>
          </p:cNvGraphicFramePr>
          <p:nvPr/>
        </p:nvGraphicFramePr>
        <p:xfrm>
          <a:off x="1719146" y="4841487"/>
          <a:ext cx="9907241" cy="814419"/>
        </p:xfrm>
        <a:graphic>
          <a:graphicData uri="http://schemas.openxmlformats.org/drawingml/2006/table">
            <a:tbl>
              <a:tblPr firstRow="1" bandRow="1"/>
              <a:tblGrid>
                <a:gridCol w="758282">
                  <a:extLst>
                    <a:ext uri="{9D8B030D-6E8A-4147-A177-3AD203B41FA5}">
                      <a16:colId xmlns:a16="http://schemas.microsoft.com/office/drawing/2014/main" val="392347201"/>
                    </a:ext>
                  </a:extLst>
                </a:gridCol>
                <a:gridCol w="2042626">
                  <a:extLst>
                    <a:ext uri="{9D8B030D-6E8A-4147-A177-3AD203B41FA5}">
                      <a16:colId xmlns:a16="http://schemas.microsoft.com/office/drawing/2014/main" val="1248799994"/>
                    </a:ext>
                  </a:extLst>
                </a:gridCol>
                <a:gridCol w="3706885">
                  <a:extLst>
                    <a:ext uri="{9D8B030D-6E8A-4147-A177-3AD203B41FA5}">
                      <a16:colId xmlns:a16="http://schemas.microsoft.com/office/drawing/2014/main" val="1008919994"/>
                    </a:ext>
                  </a:extLst>
                </a:gridCol>
                <a:gridCol w="3399448">
                  <a:extLst>
                    <a:ext uri="{9D8B030D-6E8A-4147-A177-3AD203B41FA5}">
                      <a16:colId xmlns:a16="http://schemas.microsoft.com/office/drawing/2014/main" val="1564231385"/>
                    </a:ext>
                  </a:extLst>
                </a:gridCol>
              </a:tblGrid>
              <a:tr h="81441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NZ" sz="1000" b="0">
                        <a:solidFill>
                          <a:schemeClr val="tx1"/>
                        </a:solidFill>
                        <a:latin typeface="+mn-lt"/>
                      </a:endParaRPr>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AE9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rtl="0" eaLnBrk="1" fontAlgn="auto" latinLnBrk="0" hangingPunct="1">
                        <a:lnSpc>
                          <a:spcPct val="100000"/>
                        </a:lnSpc>
                        <a:spcBef>
                          <a:spcPts val="0"/>
                        </a:spcBef>
                        <a:spcAft>
                          <a:spcPts val="0"/>
                        </a:spcAft>
                        <a:buClrTx/>
                        <a:buSzTx/>
                        <a:buFontTx/>
                        <a:buNone/>
                      </a:pPr>
                      <a:r>
                        <a:rPr lang="en-NZ" sz="1200" b="1" kern="1200" dirty="0">
                          <a:solidFill>
                            <a:schemeClr val="tx1">
                              <a:lumMod val="95000"/>
                              <a:lumOff val="5000"/>
                            </a:schemeClr>
                          </a:solidFill>
                          <a:latin typeface="Calibri" panose="020F0502020204030204"/>
                          <a:ea typeface="+mn-ea"/>
                          <a:cs typeface="+mn-cs"/>
                        </a:rPr>
                        <a:t>REGIONAL CO-ORDINATION AND SUPPORT TO SCREEN</a:t>
                      </a:r>
                    </a:p>
                  </a:txBody>
                  <a:tcPr marL="68580" marR="68580"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AE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b="0" kern="1200" dirty="0">
                          <a:solidFill>
                            <a:schemeClr val="tx1"/>
                          </a:solidFill>
                          <a:latin typeface="Calibri" panose="020F0502020204030204"/>
                          <a:ea typeface="+mn-ea"/>
                          <a:cs typeface="+mn-cs"/>
                        </a:rPr>
                        <a:t>We now have more notification services, and will be able to access up-to-date information on participants and their journey. </a:t>
                      </a:r>
                      <a:r>
                        <a:rPr lang="en-NZ" sz="800" b="0" kern="1200" noProof="0" dirty="0">
                          <a:solidFill>
                            <a:schemeClr val="tx1"/>
                          </a:solidFill>
                          <a:latin typeface="Calibri" panose="020F0502020204030204"/>
                          <a:ea typeface="+mn-ea"/>
                          <a:cs typeface="+mn-cs"/>
                        </a:rPr>
                        <a:t>We will be able to access reporting on the population and screening. More effective use of our non-clinical staff, such as </a:t>
                      </a:r>
                      <a:r>
                        <a:rPr lang="en-NZ" sz="800" b="0" kern="1200" noProof="0" dirty="0" err="1">
                          <a:solidFill>
                            <a:schemeClr val="tx1"/>
                          </a:solidFill>
                          <a:latin typeface="Calibri" panose="020F0502020204030204"/>
                          <a:ea typeface="+mn-ea"/>
                          <a:cs typeface="+mn-cs"/>
                        </a:rPr>
                        <a:t>Kaiāwhina</a:t>
                      </a:r>
                      <a:r>
                        <a:rPr lang="en-NZ" sz="800" b="0" kern="1200" noProof="0" dirty="0">
                          <a:solidFill>
                            <a:schemeClr val="tx1"/>
                          </a:solidFill>
                          <a:latin typeface="Calibri" panose="020F0502020204030204"/>
                          <a:ea typeface="+mn-ea"/>
                          <a:cs typeface="+mn-cs"/>
                        </a:rPr>
                        <a:t>, in the delivery of the HPV project will be scoped by central teams.</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b="0" dirty="0">
                          <a:latin typeface="Calibri"/>
                          <a:ea typeface="Calibri"/>
                          <a:cs typeface="Calibri"/>
                        </a:rPr>
                        <a:t>We have the ability to proactively reach our most unscreened populations. We are working towards building up our workforce through training in the HPV primary screening process.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79941343"/>
                  </a:ext>
                </a:extLst>
              </a:tr>
            </a:tbl>
          </a:graphicData>
        </a:graphic>
      </p:graphicFrame>
      <p:sp>
        <p:nvSpPr>
          <p:cNvPr id="2" name="Title 1">
            <a:extLst>
              <a:ext uri="{FF2B5EF4-FFF2-40B4-BE49-F238E27FC236}">
                <a16:creationId xmlns:a16="http://schemas.microsoft.com/office/drawing/2014/main" id="{F9E26058-5151-4092-A44F-5CAAAD07B31D}"/>
              </a:ext>
            </a:extLst>
          </p:cNvPr>
          <p:cNvSpPr>
            <a:spLocks noGrp="1"/>
          </p:cNvSpPr>
          <p:nvPr>
            <p:ph type="title"/>
          </p:nvPr>
        </p:nvSpPr>
        <p:spPr>
          <a:xfrm>
            <a:off x="1482278" y="403279"/>
            <a:ext cx="10231253" cy="426455"/>
          </a:xfrm>
        </p:spPr>
        <p:txBody>
          <a:bodyPr/>
          <a:lstStyle/>
          <a:p>
            <a:r>
              <a:rPr lang="en-NZ" b="1" kern="1200" dirty="0">
                <a:solidFill>
                  <a:prstClr val="black"/>
                </a:solidFill>
                <a:latin typeface="Century Gothic"/>
                <a:ea typeface="+mn-ea"/>
                <a:cs typeface="+mn-cs"/>
              </a:rPr>
              <a:t>HPV Primary Screening </a:t>
            </a:r>
            <a:r>
              <a:rPr lang="en-NZ" kern="1200" dirty="0">
                <a:solidFill>
                  <a:prstClr val="black"/>
                </a:solidFill>
                <a:latin typeface="Century Gothic"/>
                <a:ea typeface="+mn-ea"/>
                <a:cs typeface="+mn-cs"/>
              </a:rPr>
              <a:t>Delivery Roadmap </a:t>
            </a:r>
            <a:endParaRPr lang="en-NZ" dirty="0"/>
          </a:p>
        </p:txBody>
      </p:sp>
      <p:graphicFrame>
        <p:nvGraphicFramePr>
          <p:cNvPr id="6" name="Table 2">
            <a:extLst>
              <a:ext uri="{FF2B5EF4-FFF2-40B4-BE49-F238E27FC236}">
                <a16:creationId xmlns:a16="http://schemas.microsoft.com/office/drawing/2014/main" id="{FBBD3E85-0C2E-4CDE-9792-AC198214CA92}"/>
              </a:ext>
            </a:extLst>
          </p:cNvPr>
          <p:cNvGraphicFramePr>
            <a:graphicFrameLocks noGrp="1"/>
          </p:cNvGraphicFramePr>
          <p:nvPr/>
        </p:nvGraphicFramePr>
        <p:xfrm>
          <a:off x="1723946" y="1201308"/>
          <a:ext cx="9917002" cy="790963"/>
        </p:xfrm>
        <a:graphic>
          <a:graphicData uri="http://schemas.openxmlformats.org/drawingml/2006/table">
            <a:tbl>
              <a:tblPr firstRow="1" bandRow="1"/>
              <a:tblGrid>
                <a:gridCol w="731520">
                  <a:extLst>
                    <a:ext uri="{9D8B030D-6E8A-4147-A177-3AD203B41FA5}">
                      <a16:colId xmlns:a16="http://schemas.microsoft.com/office/drawing/2014/main" val="392347201"/>
                    </a:ext>
                  </a:extLst>
                </a:gridCol>
                <a:gridCol w="2065866">
                  <a:extLst>
                    <a:ext uri="{9D8B030D-6E8A-4147-A177-3AD203B41FA5}">
                      <a16:colId xmlns:a16="http://schemas.microsoft.com/office/drawing/2014/main" val="1248799994"/>
                    </a:ext>
                  </a:extLst>
                </a:gridCol>
                <a:gridCol w="3708443">
                  <a:extLst>
                    <a:ext uri="{9D8B030D-6E8A-4147-A177-3AD203B41FA5}">
                      <a16:colId xmlns:a16="http://schemas.microsoft.com/office/drawing/2014/main" val="3991193893"/>
                    </a:ext>
                  </a:extLst>
                </a:gridCol>
                <a:gridCol w="3411173">
                  <a:extLst>
                    <a:ext uri="{9D8B030D-6E8A-4147-A177-3AD203B41FA5}">
                      <a16:colId xmlns:a16="http://schemas.microsoft.com/office/drawing/2014/main" val="2972843863"/>
                    </a:ext>
                  </a:extLst>
                </a:gridCol>
              </a:tblGrid>
              <a:tr h="790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NZ" sz="1000" b="0">
                        <a:solidFill>
                          <a:schemeClr val="tx1"/>
                        </a:solidFill>
                      </a:endParaRPr>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61F6C">
                        <a:alpha val="7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dirty="0">
                          <a:solidFill>
                            <a:schemeClr val="tx1">
                              <a:lumMod val="95000"/>
                              <a:lumOff val="5000"/>
                            </a:schemeClr>
                          </a:solidFill>
                        </a:rPr>
                        <a:t>PARTICIPANTS</a:t>
                      </a:r>
                    </a:p>
                  </a:txBody>
                  <a:tcPr marL="90932" marR="90932" marT="45466" marB="45466"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61F6C">
                        <a:alpha val="7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rtl="0" eaLnBrk="1" fontAlgn="auto" latinLnBrk="0" hangingPunct="1">
                        <a:lnSpc>
                          <a:spcPct val="100000"/>
                        </a:lnSpc>
                        <a:spcBef>
                          <a:spcPts val="0"/>
                        </a:spcBef>
                        <a:spcAft>
                          <a:spcPts val="0"/>
                        </a:spcAft>
                        <a:buClrTx/>
                        <a:buSzTx/>
                        <a:buFontTx/>
                        <a:buNone/>
                      </a:pPr>
                      <a:r>
                        <a:rPr lang="en-NZ" sz="800" b="0" dirty="0">
                          <a:solidFill>
                            <a:schemeClr val="tx1"/>
                          </a:solidFill>
                        </a:rPr>
                        <a:t>I will continue to receive notifications from my Primary Care provider. However, if I am not enrolled in Primary Care – I will now be notified if under- or un-screened. Māori and Pacific participants will be proactively encouraged to screen. </a:t>
                      </a:r>
                      <a:endParaRPr lang="en-NZ" sz="800" b="0">
                        <a:solidFill>
                          <a:schemeClr val="tx1"/>
                        </a:solidFill>
                      </a:endParaRPr>
                    </a:p>
                  </a:txBody>
                  <a:tcPr marL="90932" marR="90932" marT="45466" marB="4546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dirty="0">
                          <a:solidFill>
                            <a:schemeClr val="tx1"/>
                          </a:solidFill>
                        </a:rPr>
                        <a:t>I feel empowered through choices, feel supported to make these decisions, have been actively notified of changes and have a wide variety of test locations close to my community, including testing at home.</a:t>
                      </a:r>
                    </a:p>
                  </a:txBody>
                  <a:tcPr marL="90932" marR="90932" marT="45466" marB="45466"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2879941343"/>
                  </a:ext>
                </a:extLst>
              </a:tr>
            </a:tbl>
          </a:graphicData>
        </a:graphic>
      </p:graphicFrame>
      <p:graphicFrame>
        <p:nvGraphicFramePr>
          <p:cNvPr id="8" name="Table 2">
            <a:extLst>
              <a:ext uri="{FF2B5EF4-FFF2-40B4-BE49-F238E27FC236}">
                <a16:creationId xmlns:a16="http://schemas.microsoft.com/office/drawing/2014/main" id="{D1D08CAE-A2E8-46E4-A3C4-6DEBC1C08C6A}"/>
              </a:ext>
            </a:extLst>
          </p:cNvPr>
          <p:cNvGraphicFramePr>
            <a:graphicFrameLocks noGrp="1"/>
          </p:cNvGraphicFramePr>
          <p:nvPr/>
        </p:nvGraphicFramePr>
        <p:xfrm>
          <a:off x="1736317" y="3027392"/>
          <a:ext cx="9896679" cy="785794"/>
        </p:xfrm>
        <a:graphic>
          <a:graphicData uri="http://schemas.openxmlformats.org/drawingml/2006/table">
            <a:tbl>
              <a:tblPr firstRow="1" bandRow="1"/>
              <a:tblGrid>
                <a:gridCol w="728398">
                  <a:extLst>
                    <a:ext uri="{9D8B030D-6E8A-4147-A177-3AD203B41FA5}">
                      <a16:colId xmlns:a16="http://schemas.microsoft.com/office/drawing/2014/main" val="392347201"/>
                    </a:ext>
                  </a:extLst>
                </a:gridCol>
                <a:gridCol w="2045546">
                  <a:extLst>
                    <a:ext uri="{9D8B030D-6E8A-4147-A177-3AD203B41FA5}">
                      <a16:colId xmlns:a16="http://schemas.microsoft.com/office/drawing/2014/main" val="1248799994"/>
                    </a:ext>
                  </a:extLst>
                </a:gridCol>
                <a:gridCol w="7122735">
                  <a:extLst>
                    <a:ext uri="{9D8B030D-6E8A-4147-A177-3AD203B41FA5}">
                      <a16:colId xmlns:a16="http://schemas.microsoft.com/office/drawing/2014/main" val="3881151125"/>
                    </a:ext>
                  </a:extLst>
                </a:gridCol>
              </a:tblGrid>
              <a:tr h="78579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NZ" sz="1000" b="0">
                        <a:solidFill>
                          <a:schemeClr val="tx1"/>
                        </a:solidFill>
                        <a:latin typeface="Calibri" panose="020F0502020204030204" pitchFamily="34" charset="0"/>
                        <a:cs typeface="Calibri" panose="020F0502020204030204" pitchFamily="34" charset="0"/>
                      </a:endParaRPr>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553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lgn="l">
                        <a:buNone/>
                      </a:pPr>
                      <a:r>
                        <a:rPr lang="en-NZ" sz="1200" dirty="0">
                          <a:solidFill>
                            <a:schemeClr val="tx1">
                              <a:lumMod val="95000"/>
                              <a:lumOff val="5000"/>
                            </a:schemeClr>
                          </a:solidFill>
                          <a:effectLst/>
                          <a:latin typeface="Calibri"/>
                          <a:ea typeface="Calibri" panose="020F0502020204030204" pitchFamily="34" charset="0"/>
                          <a:cs typeface="Calibri"/>
                        </a:rPr>
                        <a:t>COLPOSCOPY CLINICS</a:t>
                      </a: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553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b="0" kern="1200" noProof="0" dirty="0">
                          <a:solidFill>
                            <a:schemeClr val="tx1"/>
                          </a:solidFill>
                          <a:latin typeface="Calibri"/>
                          <a:ea typeface="+mn-ea"/>
                          <a:cs typeface="Calibri"/>
                        </a:rPr>
                        <a:t>We will be working with central support teams to deliver all reporting and monitoring relating to Colposcopy services.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9941343"/>
                  </a:ext>
                </a:extLst>
              </a:tr>
            </a:tbl>
          </a:graphicData>
        </a:graphic>
      </p:graphicFrame>
      <p:graphicFrame>
        <p:nvGraphicFramePr>
          <p:cNvPr id="10" name="Table 2">
            <a:extLst>
              <a:ext uri="{FF2B5EF4-FFF2-40B4-BE49-F238E27FC236}">
                <a16:creationId xmlns:a16="http://schemas.microsoft.com/office/drawing/2014/main" id="{A7DA3417-9297-4E9D-AE5A-EB114626B335}"/>
              </a:ext>
            </a:extLst>
          </p:cNvPr>
          <p:cNvGraphicFramePr>
            <a:graphicFrameLocks noGrp="1"/>
          </p:cNvGraphicFramePr>
          <p:nvPr/>
        </p:nvGraphicFramePr>
        <p:xfrm>
          <a:off x="1723946" y="3929175"/>
          <a:ext cx="9904802" cy="790963"/>
        </p:xfrm>
        <a:graphic>
          <a:graphicData uri="http://schemas.openxmlformats.org/drawingml/2006/table">
            <a:tbl>
              <a:tblPr firstRow="1" bandRow="1"/>
              <a:tblGrid>
                <a:gridCol w="738291">
                  <a:extLst>
                    <a:ext uri="{9D8B030D-6E8A-4147-A177-3AD203B41FA5}">
                      <a16:colId xmlns:a16="http://schemas.microsoft.com/office/drawing/2014/main" val="392347201"/>
                    </a:ext>
                  </a:extLst>
                </a:gridCol>
                <a:gridCol w="2045546">
                  <a:extLst>
                    <a:ext uri="{9D8B030D-6E8A-4147-A177-3AD203B41FA5}">
                      <a16:colId xmlns:a16="http://schemas.microsoft.com/office/drawing/2014/main" val="1248799994"/>
                    </a:ext>
                  </a:extLst>
                </a:gridCol>
                <a:gridCol w="7120965">
                  <a:extLst>
                    <a:ext uri="{9D8B030D-6E8A-4147-A177-3AD203B41FA5}">
                      <a16:colId xmlns:a16="http://schemas.microsoft.com/office/drawing/2014/main" val="3881151125"/>
                    </a:ext>
                  </a:extLst>
                </a:gridCol>
              </a:tblGrid>
              <a:tr h="790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l" defTabSz="914400" rtl="0" eaLnBrk="1" latinLnBrk="0" hangingPunct="1"/>
                      <a:endParaRPr lang="en-NZ" sz="1100" b="0" kern="1200">
                        <a:solidFill>
                          <a:schemeClr val="tx1"/>
                        </a:solidFill>
                        <a:latin typeface="Calibri" panose="020F0502020204030204"/>
                        <a:ea typeface="+mn-ea"/>
                        <a:cs typeface="+mn-cs"/>
                      </a:endParaRPr>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693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lvl="0" algn="l" defTabSz="914400" rtl="0" eaLnBrk="1" latinLnBrk="0" hangingPunct="1">
                        <a:buNone/>
                      </a:pPr>
                      <a:r>
                        <a:rPr lang="en-NZ" sz="1200" dirty="0">
                          <a:solidFill>
                            <a:schemeClr val="tx1">
                              <a:lumMod val="95000"/>
                              <a:lumOff val="5000"/>
                            </a:schemeClr>
                          </a:solidFill>
                          <a:effectLst/>
                          <a:latin typeface="Calibri"/>
                          <a:ea typeface="+mn-ea"/>
                          <a:cs typeface="Calibri"/>
                        </a:rPr>
                        <a:t>LABORATORIES</a:t>
                      </a: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693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dirty="0">
                          <a:ln>
                            <a:noFill/>
                          </a:ln>
                          <a:solidFill>
                            <a:schemeClr val="tx1"/>
                          </a:solidFill>
                          <a:effectLst/>
                          <a:uLnTx/>
                          <a:uFillTx/>
                          <a:latin typeface="Calibri"/>
                          <a:ea typeface="+mn-ea"/>
                          <a:cs typeface="Calibri"/>
                        </a:rPr>
                        <a:t>We will continue to work with the NSCP programme around improvements to the monitoring system and implementation of KPIs. We continue to report using updated clinical practice guidelines. Each histology lab will have agreed transition plans for new SNOMED-CT codes.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79941343"/>
                  </a:ext>
                </a:extLst>
              </a:tr>
            </a:tbl>
          </a:graphicData>
        </a:graphic>
      </p:graphicFrame>
      <p:graphicFrame>
        <p:nvGraphicFramePr>
          <p:cNvPr id="11" name="Table 2">
            <a:extLst>
              <a:ext uri="{FF2B5EF4-FFF2-40B4-BE49-F238E27FC236}">
                <a16:creationId xmlns:a16="http://schemas.microsoft.com/office/drawing/2014/main" id="{05432C5A-11B0-4F6B-884D-BC947FF17DB5}"/>
              </a:ext>
            </a:extLst>
          </p:cNvPr>
          <p:cNvGraphicFramePr>
            <a:graphicFrameLocks noGrp="1"/>
          </p:cNvGraphicFramePr>
          <p:nvPr/>
        </p:nvGraphicFramePr>
        <p:xfrm>
          <a:off x="1709853" y="5761464"/>
          <a:ext cx="9911543" cy="805422"/>
        </p:xfrm>
        <a:graphic>
          <a:graphicData uri="http://schemas.openxmlformats.org/drawingml/2006/table">
            <a:tbl>
              <a:tblPr firstRow="1" bandRow="1"/>
              <a:tblGrid>
                <a:gridCol w="788019">
                  <a:extLst>
                    <a:ext uri="{9D8B030D-6E8A-4147-A177-3AD203B41FA5}">
                      <a16:colId xmlns:a16="http://schemas.microsoft.com/office/drawing/2014/main" val="392347201"/>
                    </a:ext>
                  </a:extLst>
                </a:gridCol>
                <a:gridCol w="2044208">
                  <a:extLst>
                    <a:ext uri="{9D8B030D-6E8A-4147-A177-3AD203B41FA5}">
                      <a16:colId xmlns:a16="http://schemas.microsoft.com/office/drawing/2014/main" val="1248799994"/>
                    </a:ext>
                  </a:extLst>
                </a:gridCol>
                <a:gridCol w="3750017">
                  <a:extLst>
                    <a:ext uri="{9D8B030D-6E8A-4147-A177-3AD203B41FA5}">
                      <a16:colId xmlns:a16="http://schemas.microsoft.com/office/drawing/2014/main" val="2454372457"/>
                    </a:ext>
                  </a:extLst>
                </a:gridCol>
                <a:gridCol w="3329299">
                  <a:extLst>
                    <a:ext uri="{9D8B030D-6E8A-4147-A177-3AD203B41FA5}">
                      <a16:colId xmlns:a16="http://schemas.microsoft.com/office/drawing/2014/main" val="903663234"/>
                    </a:ext>
                  </a:extLst>
                </a:gridCol>
              </a:tblGrid>
              <a:tr h="80542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NZ" sz="1100"/>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9A98"/>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rtl="0" eaLnBrk="1" fontAlgn="auto" latinLnBrk="0" hangingPunct="1">
                        <a:lnSpc>
                          <a:spcPct val="100000"/>
                        </a:lnSpc>
                        <a:spcBef>
                          <a:spcPts val="0"/>
                        </a:spcBef>
                        <a:spcAft>
                          <a:spcPts val="0"/>
                        </a:spcAft>
                        <a:buClrTx/>
                        <a:buSzTx/>
                        <a:buFontTx/>
                        <a:buNone/>
                      </a:pPr>
                      <a:r>
                        <a:rPr lang="en-NZ" sz="1200" b="1" kern="1200" dirty="0">
                          <a:solidFill>
                            <a:schemeClr val="tx1">
                              <a:lumMod val="95000"/>
                              <a:lumOff val="5000"/>
                            </a:schemeClr>
                          </a:solidFill>
                          <a:latin typeface="Calibri" panose="020F0502020204030204"/>
                          <a:ea typeface="+mn-ea"/>
                          <a:cs typeface="+mn-cs"/>
                        </a:rPr>
                        <a:t>CENTRAL REGISTER TEAM</a:t>
                      </a:r>
                    </a:p>
                  </a:txBody>
                  <a:tcPr marL="68580" marR="68580"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9A9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dirty="0">
                          <a:ln>
                            <a:noFill/>
                          </a:ln>
                          <a:effectLst/>
                          <a:uLnTx/>
                          <a:uFillTx/>
                          <a:latin typeface="Calibri"/>
                          <a:ea typeface="+mn-ea"/>
                          <a:cs typeface="Calibri"/>
                        </a:rPr>
                        <a:t>We will support the notification process for the overdue and under-screened, including those priority groups.</a:t>
                      </a:r>
                      <a:endParaRPr lang="en-NZ" sz="1000" b="1" kern="1200" dirty="0">
                        <a:latin typeface="Calibri"/>
                        <a:ea typeface="+mn-ea"/>
                        <a:cs typeface="Calibri"/>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dirty="0">
                          <a:ln>
                            <a:noFill/>
                          </a:ln>
                          <a:effectLst/>
                          <a:uLnTx/>
                          <a:uFillTx/>
                          <a:latin typeface="Calibri"/>
                          <a:ea typeface="Calibri"/>
                          <a:cs typeface="Calibri"/>
                        </a:rPr>
                        <a:t>We will support the ability to proactively reach all our participants via notifications.</a:t>
                      </a:r>
                      <a:endParaRPr lang="en-NZ" sz="1000" b="1" kern="1200" dirty="0">
                        <a:latin typeface="Calibri"/>
                        <a:ea typeface="+mn-ea"/>
                        <a:cs typeface="Calibri"/>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79941343"/>
                  </a:ext>
                </a:extLst>
              </a:tr>
            </a:tbl>
          </a:graphicData>
        </a:graphic>
      </p:graphicFrame>
      <p:graphicFrame>
        <p:nvGraphicFramePr>
          <p:cNvPr id="14" name="Table 2">
            <a:extLst>
              <a:ext uri="{FF2B5EF4-FFF2-40B4-BE49-F238E27FC236}">
                <a16:creationId xmlns:a16="http://schemas.microsoft.com/office/drawing/2014/main" id="{7EBC9C86-2576-402D-9D5A-714234BDD340}"/>
              </a:ext>
            </a:extLst>
          </p:cNvPr>
          <p:cNvGraphicFramePr>
            <a:graphicFrameLocks noGrp="1"/>
          </p:cNvGraphicFramePr>
          <p:nvPr/>
        </p:nvGraphicFramePr>
        <p:xfrm>
          <a:off x="1736317" y="2120977"/>
          <a:ext cx="9903444" cy="785794"/>
        </p:xfrm>
        <a:graphic>
          <a:graphicData uri="http://schemas.openxmlformats.org/drawingml/2006/table">
            <a:tbl>
              <a:tblPr firstRow="1" bandRow="1"/>
              <a:tblGrid>
                <a:gridCol w="758612">
                  <a:extLst>
                    <a:ext uri="{9D8B030D-6E8A-4147-A177-3AD203B41FA5}">
                      <a16:colId xmlns:a16="http://schemas.microsoft.com/office/drawing/2014/main" val="392347201"/>
                    </a:ext>
                  </a:extLst>
                </a:gridCol>
                <a:gridCol w="2018453">
                  <a:extLst>
                    <a:ext uri="{9D8B030D-6E8A-4147-A177-3AD203B41FA5}">
                      <a16:colId xmlns:a16="http://schemas.microsoft.com/office/drawing/2014/main" val="1248799994"/>
                    </a:ext>
                  </a:extLst>
                </a:gridCol>
                <a:gridCol w="3727684">
                  <a:extLst>
                    <a:ext uri="{9D8B030D-6E8A-4147-A177-3AD203B41FA5}">
                      <a16:colId xmlns:a16="http://schemas.microsoft.com/office/drawing/2014/main" val="1008919994"/>
                    </a:ext>
                  </a:extLst>
                </a:gridCol>
                <a:gridCol w="3398695">
                  <a:extLst>
                    <a:ext uri="{9D8B030D-6E8A-4147-A177-3AD203B41FA5}">
                      <a16:colId xmlns:a16="http://schemas.microsoft.com/office/drawing/2014/main" val="1564231385"/>
                    </a:ext>
                  </a:extLst>
                </a:gridCol>
              </a:tblGrid>
              <a:tr h="78579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NZ" sz="1000" b="0">
                        <a:solidFill>
                          <a:schemeClr val="tx1"/>
                        </a:solidFill>
                        <a:latin typeface="+mn-lt"/>
                      </a:endParaRPr>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lgn="l">
                        <a:buNone/>
                      </a:pPr>
                      <a:r>
                        <a:rPr lang="en-NZ" sz="1200" dirty="0">
                          <a:solidFill>
                            <a:schemeClr val="tx1">
                              <a:lumMod val="95000"/>
                              <a:lumOff val="5000"/>
                            </a:schemeClr>
                          </a:solidFill>
                          <a:effectLst/>
                          <a:latin typeface="Calibri"/>
                          <a:cs typeface="Arial"/>
                        </a:rPr>
                        <a:t>PRIMARY CARE</a:t>
                      </a: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kern="1200" dirty="0">
                          <a:solidFill>
                            <a:schemeClr val="tx1"/>
                          </a:solidFill>
                          <a:latin typeface="Calibri"/>
                          <a:ea typeface="+mn-ea"/>
                          <a:cs typeface="Calibri"/>
                        </a:rPr>
                        <a:t>We have the ability to easily access screening history and have received training. </a:t>
                      </a:r>
                      <a:r>
                        <a:rPr lang="en-NZ" sz="800" b="0" kern="1200" noProof="0" dirty="0">
                          <a:solidFill>
                            <a:schemeClr val="tx1"/>
                          </a:solidFill>
                          <a:latin typeface="Calibri"/>
                          <a:ea typeface="+mn-ea"/>
                          <a:cs typeface="Calibri"/>
                        </a:rPr>
                        <a:t>We can use the NCSP-Register to improve communication and/or referrals with laboratories and all participants.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dirty="0">
                          <a:latin typeface="Calibri"/>
                          <a:ea typeface="Calibri"/>
                          <a:cs typeface="Calibri"/>
                        </a:rPr>
                        <a:t>We have the ability to proactively reach our most unscreened populations. We are working towards building up our workforce through training in the HPV primary screening process.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79941343"/>
                  </a:ext>
                </a:extLst>
              </a:tr>
            </a:tbl>
          </a:graphicData>
        </a:graphic>
      </p:graphicFrame>
      <p:sp>
        <p:nvSpPr>
          <p:cNvPr id="43" name="Rectangle 42">
            <a:extLst>
              <a:ext uri="{FF2B5EF4-FFF2-40B4-BE49-F238E27FC236}">
                <a16:creationId xmlns:a16="http://schemas.microsoft.com/office/drawing/2014/main" id="{5275C623-E6D5-4C26-BD7A-54AF1912195D}"/>
              </a:ext>
            </a:extLst>
          </p:cNvPr>
          <p:cNvSpPr/>
          <p:nvPr/>
        </p:nvSpPr>
        <p:spPr>
          <a:xfrm>
            <a:off x="4291600" y="904978"/>
            <a:ext cx="3041317" cy="221094"/>
          </a:xfrm>
          <a:prstGeom prst="rect">
            <a:avLst/>
          </a:prstGeom>
          <a:noFill/>
          <a:ln w="12700" cap="flat" cmpd="sng" algn="ctr">
            <a:noFill/>
            <a:prstDash val="solid"/>
            <a:miter lim="800000"/>
          </a:ln>
          <a:effectLst/>
        </p:spPr>
        <p:txBody>
          <a:bodyPr lIns="91440" tIns="45720" rIns="91440" bIns="45720" rtlCol="0" anchor="ctr"/>
          <a:lstStyle/>
          <a:p>
            <a:pPr algn="ctr" defTabSz="914400">
              <a:defRPr/>
            </a:pPr>
            <a:r>
              <a:rPr lang="en-NZ" b="1" kern="0" dirty="0">
                <a:solidFill>
                  <a:schemeClr val="tx1">
                    <a:lumMod val="65000"/>
                    <a:lumOff val="35000"/>
                  </a:schemeClr>
                </a:solidFill>
                <a:latin typeface="Calibri" panose="020F0502020204030204"/>
              </a:rPr>
              <a:t>PHASE TWO – Aug to Dec</a:t>
            </a:r>
            <a:endParaRPr lang="en-US" dirty="0">
              <a:solidFill>
                <a:schemeClr val="tx1">
                  <a:lumMod val="65000"/>
                  <a:lumOff val="35000"/>
                </a:schemeClr>
              </a:solidFill>
              <a:latin typeface="Calibri" panose="020F0502020204030204"/>
            </a:endParaRPr>
          </a:p>
        </p:txBody>
      </p:sp>
      <p:sp>
        <p:nvSpPr>
          <p:cNvPr id="44" name="Rectangle 43">
            <a:extLst>
              <a:ext uri="{FF2B5EF4-FFF2-40B4-BE49-F238E27FC236}">
                <a16:creationId xmlns:a16="http://schemas.microsoft.com/office/drawing/2014/main" id="{65B9658B-BA96-4E04-8754-D5C0ED282D60}"/>
              </a:ext>
            </a:extLst>
          </p:cNvPr>
          <p:cNvSpPr/>
          <p:nvPr/>
        </p:nvSpPr>
        <p:spPr>
          <a:xfrm>
            <a:off x="8223031" y="901690"/>
            <a:ext cx="2763363" cy="231212"/>
          </a:xfrm>
          <a:prstGeom prst="rect">
            <a:avLst/>
          </a:prstGeom>
          <a:noFill/>
          <a:ln w="12700" cap="flat" cmpd="sng" algn="ctr">
            <a:noFill/>
            <a:prstDash val="solid"/>
            <a:miter lim="800000"/>
          </a:ln>
          <a:effectLst/>
        </p:spPr>
        <p:txBody>
          <a:bodyPr lIns="91440" tIns="45720" rIns="91440" bIns="45720" rtlCol="0" anchor="ctr"/>
          <a:lstStyle/>
          <a:p>
            <a:pPr algn="ctr" defTabSz="914400">
              <a:defRPr/>
            </a:pPr>
            <a:r>
              <a:rPr lang="en-NZ" b="1" kern="0" dirty="0">
                <a:solidFill>
                  <a:schemeClr val="tx1">
                    <a:lumMod val="65000"/>
                    <a:lumOff val="35000"/>
                  </a:schemeClr>
                </a:solidFill>
                <a:latin typeface="Calibri" panose="020F0502020204030204"/>
              </a:rPr>
              <a:t>PHASE THREE – Dec to Mar</a:t>
            </a:r>
            <a:endParaRPr lang="en-US" b="1" kern="0" dirty="0">
              <a:solidFill>
                <a:schemeClr val="tx1">
                  <a:lumMod val="65000"/>
                  <a:lumOff val="35000"/>
                </a:schemeClr>
              </a:solidFill>
              <a:latin typeface="Calibri" panose="020F0502020204030204"/>
            </a:endParaRPr>
          </a:p>
        </p:txBody>
      </p:sp>
      <p:sp>
        <p:nvSpPr>
          <p:cNvPr id="5" name="Oval 4">
            <a:extLst>
              <a:ext uri="{FF2B5EF4-FFF2-40B4-BE49-F238E27FC236}">
                <a16:creationId xmlns:a16="http://schemas.microsoft.com/office/drawing/2014/main" id="{1BA77F7B-9A1D-351F-2D72-D07840BA8901}"/>
              </a:ext>
            </a:extLst>
          </p:cNvPr>
          <p:cNvSpPr/>
          <p:nvPr/>
        </p:nvSpPr>
        <p:spPr>
          <a:xfrm>
            <a:off x="1445377" y="1160141"/>
            <a:ext cx="940923" cy="9253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22" name="Oval 21">
            <a:extLst>
              <a:ext uri="{FF2B5EF4-FFF2-40B4-BE49-F238E27FC236}">
                <a16:creationId xmlns:a16="http://schemas.microsoft.com/office/drawing/2014/main" id="{649F879C-1DF0-13BC-7A8E-8CF9B9FFCBDD}"/>
              </a:ext>
            </a:extLst>
          </p:cNvPr>
          <p:cNvSpPr/>
          <p:nvPr/>
        </p:nvSpPr>
        <p:spPr>
          <a:xfrm>
            <a:off x="1533905" y="1236942"/>
            <a:ext cx="768007" cy="751140"/>
          </a:xfrm>
          <a:prstGeom prst="ellipse">
            <a:avLst/>
          </a:prstGeom>
          <a:solidFill>
            <a:srgbClr val="B61F6C"/>
          </a:solidFill>
          <a:ln w="57150">
            <a:solidFill>
              <a:srgbClr val="ED97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25" name="Oval 24">
            <a:extLst>
              <a:ext uri="{FF2B5EF4-FFF2-40B4-BE49-F238E27FC236}">
                <a16:creationId xmlns:a16="http://schemas.microsoft.com/office/drawing/2014/main" id="{444DB111-FE3F-5AAA-DE65-E6575968C747}"/>
              </a:ext>
            </a:extLst>
          </p:cNvPr>
          <p:cNvSpPr/>
          <p:nvPr/>
        </p:nvSpPr>
        <p:spPr>
          <a:xfrm>
            <a:off x="1383698" y="4756743"/>
            <a:ext cx="982080" cy="9373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28" name="Oval 27">
            <a:extLst>
              <a:ext uri="{FF2B5EF4-FFF2-40B4-BE49-F238E27FC236}">
                <a16:creationId xmlns:a16="http://schemas.microsoft.com/office/drawing/2014/main" id="{26DC80DE-89C5-9954-F7FA-AA52BFEC5943}"/>
              </a:ext>
            </a:extLst>
          </p:cNvPr>
          <p:cNvSpPr/>
          <p:nvPr/>
        </p:nvSpPr>
        <p:spPr>
          <a:xfrm>
            <a:off x="1547627" y="4864867"/>
            <a:ext cx="740564" cy="732176"/>
          </a:xfrm>
          <a:prstGeom prst="ellipse">
            <a:avLst/>
          </a:prstGeom>
          <a:solidFill>
            <a:srgbClr val="F9AE9B"/>
          </a:solidFill>
          <a:ln w="57150">
            <a:solidFill>
              <a:srgbClr val="FCD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33" name="Oval 32">
            <a:extLst>
              <a:ext uri="{FF2B5EF4-FFF2-40B4-BE49-F238E27FC236}">
                <a16:creationId xmlns:a16="http://schemas.microsoft.com/office/drawing/2014/main" id="{B8018129-0F66-6C12-934E-49FED4D418AD}"/>
              </a:ext>
            </a:extLst>
          </p:cNvPr>
          <p:cNvSpPr/>
          <p:nvPr/>
        </p:nvSpPr>
        <p:spPr>
          <a:xfrm>
            <a:off x="1445034" y="3874371"/>
            <a:ext cx="925974" cy="8970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37" name="Oval 36">
            <a:extLst>
              <a:ext uri="{FF2B5EF4-FFF2-40B4-BE49-F238E27FC236}">
                <a16:creationId xmlns:a16="http://schemas.microsoft.com/office/drawing/2014/main" id="{9CA1E589-14C7-EC6B-3461-AD694E24EA77}"/>
              </a:ext>
            </a:extLst>
          </p:cNvPr>
          <p:cNvSpPr/>
          <p:nvPr/>
        </p:nvSpPr>
        <p:spPr>
          <a:xfrm>
            <a:off x="1547627" y="3939615"/>
            <a:ext cx="740564" cy="732177"/>
          </a:xfrm>
          <a:prstGeom prst="ellipse">
            <a:avLst/>
          </a:prstGeom>
          <a:solidFill>
            <a:srgbClr val="F16939"/>
          </a:solidFill>
          <a:ln w="57150">
            <a:solidFill>
              <a:srgbClr val="F69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45" name="Oval 44">
            <a:extLst>
              <a:ext uri="{FF2B5EF4-FFF2-40B4-BE49-F238E27FC236}">
                <a16:creationId xmlns:a16="http://schemas.microsoft.com/office/drawing/2014/main" id="{4C6B71A2-34EA-F854-A9E8-37DCA5A2961E}"/>
              </a:ext>
            </a:extLst>
          </p:cNvPr>
          <p:cNvSpPr/>
          <p:nvPr/>
        </p:nvSpPr>
        <p:spPr>
          <a:xfrm>
            <a:off x="1468793" y="2076894"/>
            <a:ext cx="925974" cy="8970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50" name="Oval 49">
            <a:extLst>
              <a:ext uri="{FF2B5EF4-FFF2-40B4-BE49-F238E27FC236}">
                <a16:creationId xmlns:a16="http://schemas.microsoft.com/office/drawing/2014/main" id="{D57E19AC-DB3E-DC64-CDEA-3E1F34014A6F}"/>
              </a:ext>
            </a:extLst>
          </p:cNvPr>
          <p:cNvSpPr/>
          <p:nvPr/>
        </p:nvSpPr>
        <p:spPr>
          <a:xfrm>
            <a:off x="1534069" y="2146293"/>
            <a:ext cx="767680" cy="758984"/>
          </a:xfrm>
          <a:prstGeom prst="ellipse">
            <a:avLst/>
          </a:prstGeom>
          <a:solidFill>
            <a:srgbClr val="FFDD40"/>
          </a:solidFill>
          <a:ln w="57150">
            <a:solidFill>
              <a:srgbClr val="FEEA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54" name="Oval 53">
            <a:extLst>
              <a:ext uri="{FF2B5EF4-FFF2-40B4-BE49-F238E27FC236}">
                <a16:creationId xmlns:a16="http://schemas.microsoft.com/office/drawing/2014/main" id="{DAFEAC12-646C-F4C8-E318-AE688F60DAB3}"/>
              </a:ext>
            </a:extLst>
          </p:cNvPr>
          <p:cNvSpPr/>
          <p:nvPr/>
        </p:nvSpPr>
        <p:spPr>
          <a:xfrm>
            <a:off x="1462808" y="2962432"/>
            <a:ext cx="925974" cy="8970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56" name="Oval 55">
            <a:extLst>
              <a:ext uri="{FF2B5EF4-FFF2-40B4-BE49-F238E27FC236}">
                <a16:creationId xmlns:a16="http://schemas.microsoft.com/office/drawing/2014/main" id="{C7896ECA-EEA1-86E5-8C83-818B2A355771}"/>
              </a:ext>
            </a:extLst>
          </p:cNvPr>
          <p:cNvSpPr/>
          <p:nvPr/>
        </p:nvSpPr>
        <p:spPr>
          <a:xfrm>
            <a:off x="1540986" y="3036593"/>
            <a:ext cx="753846" cy="745308"/>
          </a:xfrm>
          <a:prstGeom prst="ellipse">
            <a:avLst/>
          </a:prstGeom>
          <a:solidFill>
            <a:srgbClr val="E05538"/>
          </a:solidFill>
          <a:ln w="57150">
            <a:solidFill>
              <a:srgbClr val="EC9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58" name="Oval 57">
            <a:extLst>
              <a:ext uri="{FF2B5EF4-FFF2-40B4-BE49-F238E27FC236}">
                <a16:creationId xmlns:a16="http://schemas.microsoft.com/office/drawing/2014/main" id="{F777064E-EA2B-1138-4D7F-C316D81897C9}"/>
              </a:ext>
            </a:extLst>
          </p:cNvPr>
          <p:cNvSpPr/>
          <p:nvPr/>
        </p:nvSpPr>
        <p:spPr>
          <a:xfrm>
            <a:off x="1394254" y="5664149"/>
            <a:ext cx="973624" cy="943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a:solidFill>
                  <a:prstClr val="white"/>
                </a:solidFill>
                <a:latin typeface="Calibri" panose="020F0502020204030204"/>
              </a:rPr>
              <a:t> </a:t>
            </a:r>
          </a:p>
        </p:txBody>
      </p:sp>
      <p:sp>
        <p:nvSpPr>
          <p:cNvPr id="60" name="Oval 59">
            <a:extLst>
              <a:ext uri="{FF2B5EF4-FFF2-40B4-BE49-F238E27FC236}">
                <a16:creationId xmlns:a16="http://schemas.microsoft.com/office/drawing/2014/main" id="{D56CE285-11D4-037A-BEB7-83868965CEAC}"/>
              </a:ext>
            </a:extLst>
          </p:cNvPr>
          <p:cNvSpPr/>
          <p:nvPr/>
        </p:nvSpPr>
        <p:spPr>
          <a:xfrm>
            <a:off x="1557112" y="1272690"/>
            <a:ext cx="678086" cy="661001"/>
          </a:xfrm>
          <a:prstGeom prst="ellipse">
            <a:avLst/>
          </a:prstGeom>
          <a:solidFill>
            <a:srgbClr val="B61F6C"/>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pic>
        <p:nvPicPr>
          <p:cNvPr id="62" name="Picture 173">
            <a:extLst>
              <a:ext uri="{FF2B5EF4-FFF2-40B4-BE49-F238E27FC236}">
                <a16:creationId xmlns:a16="http://schemas.microsoft.com/office/drawing/2014/main" id="{BEFAB8D5-E40C-B00F-8514-8AF3105E29AE}"/>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1869" y="1337831"/>
            <a:ext cx="678331" cy="53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 name="Picture 1023">
            <a:extLst>
              <a:ext uri="{FF2B5EF4-FFF2-40B4-BE49-F238E27FC236}">
                <a16:creationId xmlns:a16="http://schemas.microsoft.com/office/drawing/2014/main" id="{CFE31354-E5A9-6955-D29A-3323C7A8B8CB}"/>
              </a:ext>
            </a:extLst>
          </p:cNvPr>
          <p:cNvPicPr>
            <a:picLocks noChangeAspect="1"/>
          </p:cNvPicPr>
          <p:nvPr/>
        </p:nvPicPr>
        <p:blipFill>
          <a:blip r:embed="rId4">
            <a:clrChange>
              <a:clrFrom>
                <a:srgbClr val="FFDD40"/>
              </a:clrFrom>
              <a:clrTo>
                <a:srgbClr val="FFDD40">
                  <a:alpha val="0"/>
                </a:srgbClr>
              </a:clrTo>
            </a:clrChange>
          </a:blip>
          <a:stretch>
            <a:fillRect/>
          </a:stretch>
        </p:blipFill>
        <p:spPr>
          <a:xfrm>
            <a:off x="1622696" y="2246644"/>
            <a:ext cx="613531" cy="577671"/>
          </a:xfrm>
          <a:prstGeom prst="rect">
            <a:avLst/>
          </a:prstGeom>
        </p:spPr>
      </p:pic>
      <p:pic>
        <p:nvPicPr>
          <p:cNvPr id="1028" name="Picture 1027">
            <a:extLst>
              <a:ext uri="{FF2B5EF4-FFF2-40B4-BE49-F238E27FC236}">
                <a16:creationId xmlns:a16="http://schemas.microsoft.com/office/drawing/2014/main" id="{789AB43F-1902-8A7C-7CD0-A8C8C654F48F}"/>
              </a:ext>
            </a:extLst>
          </p:cNvPr>
          <p:cNvPicPr>
            <a:picLocks noChangeAspect="1"/>
          </p:cNvPicPr>
          <p:nvPr/>
        </p:nvPicPr>
        <p:blipFill>
          <a:blip r:embed="rId5"/>
          <a:stretch>
            <a:fillRect/>
          </a:stretch>
        </p:blipFill>
        <p:spPr>
          <a:xfrm>
            <a:off x="1599361" y="4946823"/>
            <a:ext cx="633407" cy="633407"/>
          </a:xfrm>
          <a:prstGeom prst="rect">
            <a:avLst/>
          </a:prstGeom>
        </p:spPr>
      </p:pic>
      <p:pic>
        <p:nvPicPr>
          <p:cNvPr id="1030" name="Picture 2" descr="Colposcope - Free medical icons">
            <a:extLst>
              <a:ext uri="{FF2B5EF4-FFF2-40B4-BE49-F238E27FC236}">
                <a16:creationId xmlns:a16="http://schemas.microsoft.com/office/drawing/2014/main" id="{C7DEC9B4-6580-1E74-ADC8-DC6A616EA3B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6886" y="3171841"/>
            <a:ext cx="519828" cy="5028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031" descr="A picture containing text&#10;&#10;Description automatically generated">
            <a:extLst>
              <a:ext uri="{FF2B5EF4-FFF2-40B4-BE49-F238E27FC236}">
                <a16:creationId xmlns:a16="http://schemas.microsoft.com/office/drawing/2014/main" id="{99826E1E-D253-DDC1-D8C0-949C73574626}"/>
              </a:ext>
            </a:extLst>
          </p:cNvPr>
          <p:cNvPicPr>
            <a:picLocks noChangeAspect="1"/>
          </p:cNvPicPr>
          <p:nvPr/>
        </p:nvPicPr>
        <p:blipFill>
          <a:blip r:embed="rId7"/>
          <a:stretch>
            <a:fillRect/>
          </a:stretch>
        </p:blipFill>
        <p:spPr>
          <a:xfrm>
            <a:off x="1668569" y="4002603"/>
            <a:ext cx="531679" cy="540145"/>
          </a:xfrm>
          <a:prstGeom prst="rect">
            <a:avLst/>
          </a:prstGeom>
        </p:spPr>
      </p:pic>
      <p:grpSp>
        <p:nvGrpSpPr>
          <p:cNvPr id="1040" name="Group 1039">
            <a:extLst>
              <a:ext uri="{FF2B5EF4-FFF2-40B4-BE49-F238E27FC236}">
                <a16:creationId xmlns:a16="http://schemas.microsoft.com/office/drawing/2014/main" id="{2CC6839C-A8D1-76F8-413C-DA3F55FFB8BF}"/>
              </a:ext>
            </a:extLst>
          </p:cNvPr>
          <p:cNvGrpSpPr/>
          <p:nvPr/>
        </p:nvGrpSpPr>
        <p:grpSpPr>
          <a:xfrm>
            <a:off x="1371247" y="5753005"/>
            <a:ext cx="1016480" cy="747898"/>
            <a:chOff x="1751750" y="5856326"/>
            <a:chExt cx="1016480" cy="747898"/>
          </a:xfrm>
        </p:grpSpPr>
        <p:sp>
          <p:nvSpPr>
            <p:cNvPr id="1038" name="Oval 1037">
              <a:extLst>
                <a:ext uri="{FF2B5EF4-FFF2-40B4-BE49-F238E27FC236}">
                  <a16:creationId xmlns:a16="http://schemas.microsoft.com/office/drawing/2014/main" id="{96FC494B-1ECE-1BDA-D5CE-CC3AFA83069E}"/>
                </a:ext>
              </a:extLst>
            </p:cNvPr>
            <p:cNvSpPr/>
            <p:nvPr/>
          </p:nvSpPr>
          <p:spPr>
            <a:xfrm>
              <a:off x="1914664" y="5856326"/>
              <a:ext cx="756466" cy="747898"/>
            </a:xfrm>
            <a:prstGeom prst="ellipse">
              <a:avLst/>
            </a:prstGeom>
            <a:solidFill>
              <a:srgbClr val="CD9A98"/>
            </a:solidFill>
            <a:ln w="57150">
              <a:solidFill>
                <a:srgbClr val="F5C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pic>
          <p:nvPicPr>
            <p:cNvPr id="1039" name="Picture 1038">
              <a:extLst>
                <a:ext uri="{FF2B5EF4-FFF2-40B4-BE49-F238E27FC236}">
                  <a16:creationId xmlns:a16="http://schemas.microsoft.com/office/drawing/2014/main" id="{1B3F461B-1B76-625C-0A7E-A3525DD56963}"/>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51750" y="5875259"/>
              <a:ext cx="1016480" cy="720000"/>
            </a:xfrm>
            <a:prstGeom prst="rect">
              <a:avLst/>
            </a:prstGeom>
          </p:spPr>
        </p:pic>
      </p:grpSp>
    </p:spTree>
    <p:extLst>
      <p:ext uri="{BB962C8B-B14F-4D97-AF65-F5344CB8AC3E}">
        <p14:creationId xmlns:p14="http://schemas.microsoft.com/office/powerpoint/2010/main" val="1869771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8BDE8645-06A7-4747-AAE7-A5103E88E9D8}"/>
              </a:ext>
            </a:extLst>
          </p:cNvPr>
          <p:cNvGrpSpPr/>
          <p:nvPr/>
        </p:nvGrpSpPr>
        <p:grpSpPr>
          <a:xfrm>
            <a:off x="2828838" y="1568852"/>
            <a:ext cx="6560905" cy="235284"/>
            <a:chOff x="1991475" y="3032057"/>
            <a:chExt cx="6679914" cy="230845"/>
          </a:xfrm>
          <a:solidFill>
            <a:srgbClr val="FEE6B0"/>
          </a:solidFill>
        </p:grpSpPr>
        <p:sp>
          <p:nvSpPr>
            <p:cNvPr id="72" name="Arrow: Pentagon 71">
              <a:extLst>
                <a:ext uri="{FF2B5EF4-FFF2-40B4-BE49-F238E27FC236}">
                  <a16:creationId xmlns:a16="http://schemas.microsoft.com/office/drawing/2014/main" id="{856C0C84-B6A1-461F-B575-0243DB18C6E8}"/>
                </a:ext>
              </a:extLst>
            </p:cNvPr>
            <p:cNvSpPr/>
            <p:nvPr/>
          </p:nvSpPr>
          <p:spPr>
            <a:xfrm>
              <a:off x="1991475" y="3032057"/>
              <a:ext cx="6679914" cy="230400"/>
            </a:xfrm>
            <a:prstGeom prst="homePlat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pitchFamily="34" charset="0"/>
                <a:cs typeface="Calibri" panose="020F0502020204030204" pitchFamily="34" charset="0"/>
              </a:endParaRPr>
            </a:p>
          </p:txBody>
        </p:sp>
        <p:sp>
          <p:nvSpPr>
            <p:cNvPr id="73" name="Arrow: Pentagon 72">
              <a:extLst>
                <a:ext uri="{FF2B5EF4-FFF2-40B4-BE49-F238E27FC236}">
                  <a16:creationId xmlns:a16="http://schemas.microsoft.com/office/drawing/2014/main" id="{EE37ABF6-4215-4692-8192-FA1B88D82C8E}"/>
                </a:ext>
              </a:extLst>
            </p:cNvPr>
            <p:cNvSpPr/>
            <p:nvPr/>
          </p:nvSpPr>
          <p:spPr>
            <a:xfrm>
              <a:off x="1991475" y="3032057"/>
              <a:ext cx="4758646" cy="230400"/>
            </a:xfrm>
            <a:prstGeom prst="homePlat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pitchFamily="34" charset="0"/>
                <a:cs typeface="Calibri" panose="020F0502020204030204" pitchFamily="34" charset="0"/>
              </a:endParaRPr>
            </a:p>
          </p:txBody>
        </p:sp>
        <p:sp>
          <p:nvSpPr>
            <p:cNvPr id="74" name="Arrow: Pentagon 73">
              <a:extLst>
                <a:ext uri="{FF2B5EF4-FFF2-40B4-BE49-F238E27FC236}">
                  <a16:creationId xmlns:a16="http://schemas.microsoft.com/office/drawing/2014/main" id="{48731FAF-EA4A-4729-AD70-C30E2DBC3CEA}"/>
                </a:ext>
              </a:extLst>
            </p:cNvPr>
            <p:cNvSpPr/>
            <p:nvPr/>
          </p:nvSpPr>
          <p:spPr>
            <a:xfrm>
              <a:off x="1991475" y="3032057"/>
              <a:ext cx="2765460" cy="230845"/>
            </a:xfrm>
            <a:prstGeom prst="homePlate">
              <a:avLst/>
            </a:prstGeom>
            <a:solidFill>
              <a:srgbClr val="CC62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E8EA8A60-5737-4957-A0C0-78CF60679C31}"/>
                </a:ext>
              </a:extLst>
            </p:cNvPr>
            <p:cNvSpPr/>
            <p:nvPr/>
          </p:nvSpPr>
          <p:spPr>
            <a:xfrm>
              <a:off x="2600174" y="3057192"/>
              <a:ext cx="1513775" cy="176995"/>
            </a:xfrm>
            <a:prstGeom prst="rect">
              <a:avLst/>
            </a:prstGeom>
            <a:solidFill>
              <a:srgbClr val="CC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NZ" sz="800" b="1" i="1" dirty="0">
                  <a:solidFill>
                    <a:schemeClr val="tx1"/>
                  </a:solidFill>
                  <a:latin typeface="Calibri" panose="020F0502020204030204" pitchFamily="34" charset="0"/>
                  <a:cs typeface="Calibri" panose="020F0502020204030204" pitchFamily="34" charset="0"/>
                </a:rPr>
                <a:t>Phase 1: Foundational Step</a:t>
              </a:r>
            </a:p>
          </p:txBody>
        </p:sp>
        <p:sp>
          <p:nvSpPr>
            <p:cNvPr id="76" name="Rectangle 75">
              <a:extLst>
                <a:ext uri="{FF2B5EF4-FFF2-40B4-BE49-F238E27FC236}">
                  <a16:creationId xmlns:a16="http://schemas.microsoft.com/office/drawing/2014/main" id="{F5522B92-22B7-456D-B4A0-6348942B4A05}"/>
                </a:ext>
              </a:extLst>
            </p:cNvPr>
            <p:cNvSpPr/>
            <p:nvPr/>
          </p:nvSpPr>
          <p:spPr>
            <a:xfrm>
              <a:off x="4953062" y="3047675"/>
              <a:ext cx="1279747" cy="197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NZ" sz="800" b="1" i="1">
                  <a:solidFill>
                    <a:schemeClr val="bg1">
                      <a:lumMod val="50000"/>
                    </a:schemeClr>
                  </a:solidFill>
                  <a:latin typeface="Calibri" panose="020F0502020204030204" pitchFamily="34" charset="0"/>
                  <a:cs typeface="Calibri" panose="020F0502020204030204" pitchFamily="34" charset="0"/>
                </a:rPr>
                <a:t>Phase 2</a:t>
              </a:r>
            </a:p>
          </p:txBody>
        </p:sp>
        <p:sp>
          <p:nvSpPr>
            <p:cNvPr id="77" name="Rectangle 76">
              <a:extLst>
                <a:ext uri="{FF2B5EF4-FFF2-40B4-BE49-F238E27FC236}">
                  <a16:creationId xmlns:a16="http://schemas.microsoft.com/office/drawing/2014/main" id="{D583C354-0CC8-430F-B997-794AE06502A6}"/>
                </a:ext>
              </a:extLst>
            </p:cNvPr>
            <p:cNvSpPr/>
            <p:nvPr/>
          </p:nvSpPr>
          <p:spPr>
            <a:xfrm>
              <a:off x="6912795" y="3047675"/>
              <a:ext cx="1440094" cy="197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NZ" sz="800" b="1" i="1" dirty="0">
                  <a:solidFill>
                    <a:schemeClr val="bg1">
                      <a:lumMod val="50000"/>
                    </a:schemeClr>
                  </a:solidFill>
                  <a:latin typeface="Calibri" panose="020F0502020204030204" pitchFamily="34" charset="0"/>
                  <a:cs typeface="Calibri" panose="020F0502020204030204" pitchFamily="34" charset="0"/>
                </a:rPr>
                <a:t>Phase 3</a:t>
              </a:r>
            </a:p>
          </p:txBody>
        </p:sp>
      </p:grpSp>
      <p:sp>
        <p:nvSpPr>
          <p:cNvPr id="2" name="Title 1">
            <a:extLst>
              <a:ext uri="{FF2B5EF4-FFF2-40B4-BE49-F238E27FC236}">
                <a16:creationId xmlns:a16="http://schemas.microsoft.com/office/drawing/2014/main" id="{DD53EE5B-D62A-4F1F-951D-EB0E2B2A11FF}"/>
              </a:ext>
            </a:extLst>
          </p:cNvPr>
          <p:cNvSpPr>
            <a:spLocks noGrp="1"/>
          </p:cNvSpPr>
          <p:nvPr>
            <p:ph type="title"/>
          </p:nvPr>
        </p:nvSpPr>
        <p:spPr>
          <a:xfrm>
            <a:off x="1351148" y="395588"/>
            <a:ext cx="10231253" cy="426455"/>
          </a:xfrm>
        </p:spPr>
        <p:txBody>
          <a:bodyPr/>
          <a:lstStyle/>
          <a:p>
            <a:r>
              <a:rPr lang="en-NZ" b="1" kern="1200" dirty="0">
                <a:solidFill>
                  <a:prstClr val="black"/>
                </a:solidFill>
                <a:latin typeface="Century Gothic"/>
                <a:ea typeface="+mn-ea"/>
                <a:cs typeface="+mn-cs"/>
              </a:rPr>
              <a:t>Te Ara Matua| Participants' </a:t>
            </a:r>
            <a:r>
              <a:rPr lang="en-US" sz="2000" kern="1200" dirty="0">
                <a:solidFill>
                  <a:prstClr val="black"/>
                </a:solidFill>
                <a:latin typeface="Century Gothic"/>
                <a:ea typeface="+mn-ea"/>
                <a:cs typeface="+mn-cs"/>
              </a:rPr>
              <a:t>Delivery Roadmap</a:t>
            </a:r>
            <a:endParaRPr lang="en-NZ" sz="2000" kern="1200" dirty="0">
              <a:solidFill>
                <a:prstClr val="black"/>
              </a:solidFill>
              <a:latin typeface="Century Gothic"/>
              <a:ea typeface="+mn-ea"/>
              <a:cs typeface="+mn-cs"/>
            </a:endParaRPr>
          </a:p>
        </p:txBody>
      </p:sp>
      <p:sp>
        <p:nvSpPr>
          <p:cNvPr id="5" name="Text Placeholder 4">
            <a:extLst>
              <a:ext uri="{FF2B5EF4-FFF2-40B4-BE49-F238E27FC236}">
                <a16:creationId xmlns:a16="http://schemas.microsoft.com/office/drawing/2014/main" id="{81F40766-0A93-43CE-A1DC-5DD6311A7889}"/>
              </a:ext>
            </a:extLst>
          </p:cNvPr>
          <p:cNvSpPr>
            <a:spLocks noGrp="1"/>
          </p:cNvSpPr>
          <p:nvPr>
            <p:ph type="body" sz="quarter" idx="12"/>
          </p:nvPr>
        </p:nvSpPr>
        <p:spPr>
          <a:xfrm>
            <a:off x="1350683" y="868222"/>
            <a:ext cx="10231717" cy="233363"/>
          </a:xfrm>
        </p:spPr>
        <p:txBody>
          <a:bodyPr/>
          <a:lstStyle/>
          <a:p>
            <a:r>
              <a:rPr lang="en-NZ" sz="1050" i="1" dirty="0">
                <a:solidFill>
                  <a:srgbClr val="DF543F"/>
                </a:solidFill>
              </a:rPr>
              <a:t>The roadmap identifies the phases of the HPV Primary Screening rollout and the impact on the individual groups.</a:t>
            </a:r>
          </a:p>
        </p:txBody>
      </p:sp>
      <p:sp>
        <p:nvSpPr>
          <p:cNvPr id="6" name="Rectangle 5">
            <a:extLst>
              <a:ext uri="{FF2B5EF4-FFF2-40B4-BE49-F238E27FC236}">
                <a16:creationId xmlns:a16="http://schemas.microsoft.com/office/drawing/2014/main" id="{9C33E814-9836-4611-8F40-A7A6806E7F35}"/>
              </a:ext>
            </a:extLst>
          </p:cNvPr>
          <p:cNvSpPr/>
          <p:nvPr/>
        </p:nvSpPr>
        <p:spPr>
          <a:xfrm>
            <a:off x="1705051" y="3613858"/>
            <a:ext cx="7690660" cy="2848554"/>
          </a:xfrm>
          <a:prstGeom prst="rect">
            <a:avLst/>
          </a:prstGeom>
          <a:solidFill>
            <a:srgbClr val="F6D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grpSp>
        <p:nvGrpSpPr>
          <p:cNvPr id="7" name="Group 6">
            <a:extLst>
              <a:ext uri="{FF2B5EF4-FFF2-40B4-BE49-F238E27FC236}">
                <a16:creationId xmlns:a16="http://schemas.microsoft.com/office/drawing/2014/main" id="{7713DB4E-0563-460E-AFE9-5F20BE5383AC}"/>
              </a:ext>
            </a:extLst>
          </p:cNvPr>
          <p:cNvGrpSpPr/>
          <p:nvPr/>
        </p:nvGrpSpPr>
        <p:grpSpPr>
          <a:xfrm>
            <a:off x="2834806" y="1566344"/>
            <a:ext cx="6560905" cy="235284"/>
            <a:chOff x="1991475" y="3032057"/>
            <a:chExt cx="6679914" cy="230845"/>
          </a:xfrm>
          <a:solidFill>
            <a:srgbClr val="D5FDFF"/>
          </a:solidFill>
        </p:grpSpPr>
        <p:sp>
          <p:nvSpPr>
            <p:cNvPr id="9" name="Arrow: Pentagon 8">
              <a:extLst>
                <a:ext uri="{FF2B5EF4-FFF2-40B4-BE49-F238E27FC236}">
                  <a16:creationId xmlns:a16="http://schemas.microsoft.com/office/drawing/2014/main" id="{261D46C4-F0BF-4A8D-9D83-4201498ED149}"/>
                </a:ext>
              </a:extLst>
            </p:cNvPr>
            <p:cNvSpPr/>
            <p:nvPr/>
          </p:nvSpPr>
          <p:spPr>
            <a:xfrm>
              <a:off x="1991475" y="3032057"/>
              <a:ext cx="6679914" cy="230400"/>
            </a:xfrm>
            <a:prstGeom prst="homePlat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10" name="Arrow: Pentagon 9">
              <a:extLst>
                <a:ext uri="{FF2B5EF4-FFF2-40B4-BE49-F238E27FC236}">
                  <a16:creationId xmlns:a16="http://schemas.microsoft.com/office/drawing/2014/main" id="{B60DE961-F2C5-47CE-BA16-B7610C212E7A}"/>
                </a:ext>
              </a:extLst>
            </p:cNvPr>
            <p:cNvSpPr/>
            <p:nvPr/>
          </p:nvSpPr>
          <p:spPr>
            <a:xfrm>
              <a:off x="1991475" y="3032057"/>
              <a:ext cx="4758646" cy="230400"/>
            </a:xfrm>
            <a:prstGeom prst="homePlat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11" name="Arrow: Pentagon 10">
              <a:extLst>
                <a:ext uri="{FF2B5EF4-FFF2-40B4-BE49-F238E27FC236}">
                  <a16:creationId xmlns:a16="http://schemas.microsoft.com/office/drawing/2014/main" id="{7E96DB58-90CC-4E7A-B336-6A2B81B91014}"/>
                </a:ext>
              </a:extLst>
            </p:cNvPr>
            <p:cNvSpPr/>
            <p:nvPr/>
          </p:nvSpPr>
          <p:spPr>
            <a:xfrm>
              <a:off x="1991475" y="3032057"/>
              <a:ext cx="2765460" cy="230845"/>
            </a:xfrm>
            <a:prstGeom prst="homePlate">
              <a:avLst/>
            </a:prstGeom>
            <a:solidFill>
              <a:srgbClr val="CC6298"/>
            </a:solidFill>
            <a:ln>
              <a:solidFill>
                <a:srgbClr val="CC62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E285900E-F38B-4FF3-A0FB-6AF45B9CED23}"/>
                </a:ext>
              </a:extLst>
            </p:cNvPr>
            <p:cNvSpPr/>
            <p:nvPr/>
          </p:nvSpPr>
          <p:spPr>
            <a:xfrm>
              <a:off x="4953062" y="3047675"/>
              <a:ext cx="1279747" cy="197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NZ" sz="800" b="1" i="1">
                  <a:solidFill>
                    <a:schemeClr val="bg1">
                      <a:lumMod val="50000"/>
                    </a:schemeClr>
                  </a:solidFill>
                  <a:latin typeface="Calibri" panose="020F0502020204030204"/>
                </a:rPr>
                <a:t>Phase 2</a:t>
              </a:r>
            </a:p>
          </p:txBody>
        </p:sp>
        <p:sp>
          <p:nvSpPr>
            <p:cNvPr id="14" name="Rectangle 13">
              <a:extLst>
                <a:ext uri="{FF2B5EF4-FFF2-40B4-BE49-F238E27FC236}">
                  <a16:creationId xmlns:a16="http://schemas.microsoft.com/office/drawing/2014/main" id="{8A0C56FC-D45E-4F54-AD84-D6EA4C225869}"/>
                </a:ext>
              </a:extLst>
            </p:cNvPr>
            <p:cNvSpPr/>
            <p:nvPr/>
          </p:nvSpPr>
          <p:spPr>
            <a:xfrm>
              <a:off x="6912795" y="3047675"/>
              <a:ext cx="1440094" cy="197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NZ" sz="800" b="1" i="1">
                  <a:solidFill>
                    <a:schemeClr val="bg1">
                      <a:lumMod val="50000"/>
                    </a:schemeClr>
                  </a:solidFill>
                  <a:latin typeface="Calibri" panose="020F0502020204030204"/>
                </a:rPr>
                <a:t>Phase 3</a:t>
              </a:r>
            </a:p>
          </p:txBody>
        </p:sp>
      </p:grpSp>
      <p:sp>
        <p:nvSpPr>
          <p:cNvPr id="16" name="Trapezoid 5">
            <a:extLst>
              <a:ext uri="{FF2B5EF4-FFF2-40B4-BE49-F238E27FC236}">
                <a16:creationId xmlns:a16="http://schemas.microsoft.com/office/drawing/2014/main" id="{18835E2E-942A-43BC-B221-8802247F1F47}"/>
              </a:ext>
            </a:extLst>
          </p:cNvPr>
          <p:cNvSpPr/>
          <p:nvPr/>
        </p:nvSpPr>
        <p:spPr>
          <a:xfrm>
            <a:off x="1705051" y="3056036"/>
            <a:ext cx="5200991" cy="799602"/>
          </a:xfrm>
          <a:custGeom>
            <a:avLst/>
            <a:gdLst>
              <a:gd name="connsiteX0" fmla="*/ 0 w 4673866"/>
              <a:gd name="connsiteY0" fmla="*/ 1843094 h 1843094"/>
              <a:gd name="connsiteX1" fmla="*/ 460774 w 4673866"/>
              <a:gd name="connsiteY1" fmla="*/ 0 h 1843094"/>
              <a:gd name="connsiteX2" fmla="*/ 4213093 w 4673866"/>
              <a:gd name="connsiteY2" fmla="*/ 0 h 1843094"/>
              <a:gd name="connsiteX3" fmla="*/ 4673866 w 4673866"/>
              <a:gd name="connsiteY3" fmla="*/ 1843094 h 1843094"/>
              <a:gd name="connsiteX4" fmla="*/ 0 w 4673866"/>
              <a:gd name="connsiteY4" fmla="*/ 1843094 h 1843094"/>
              <a:gd name="connsiteX0" fmla="*/ 0 w 4673866"/>
              <a:gd name="connsiteY0" fmla="*/ 1843094 h 1843094"/>
              <a:gd name="connsiteX1" fmla="*/ 460774 w 4673866"/>
              <a:gd name="connsiteY1" fmla="*/ 0 h 1843094"/>
              <a:gd name="connsiteX2" fmla="*/ 3051267 w 4673866"/>
              <a:gd name="connsiteY2" fmla="*/ 365760 h 1843094"/>
              <a:gd name="connsiteX3" fmla="*/ 4673866 w 4673866"/>
              <a:gd name="connsiteY3" fmla="*/ 1843094 h 1843094"/>
              <a:gd name="connsiteX4" fmla="*/ 0 w 4673866"/>
              <a:gd name="connsiteY4" fmla="*/ 1843094 h 1843094"/>
              <a:gd name="connsiteX0" fmla="*/ 0 w 4673866"/>
              <a:gd name="connsiteY0" fmla="*/ 1477334 h 1477334"/>
              <a:gd name="connsiteX1" fmla="*/ 740473 w 4673866"/>
              <a:gd name="connsiteY1" fmla="*/ 494852 h 1477334"/>
              <a:gd name="connsiteX2" fmla="*/ 3051267 w 4673866"/>
              <a:gd name="connsiteY2" fmla="*/ 0 h 1477334"/>
              <a:gd name="connsiteX3" fmla="*/ 4673866 w 4673866"/>
              <a:gd name="connsiteY3" fmla="*/ 1477334 h 1477334"/>
              <a:gd name="connsiteX4" fmla="*/ 0 w 4673866"/>
              <a:gd name="connsiteY4" fmla="*/ 1477334 h 1477334"/>
              <a:gd name="connsiteX0" fmla="*/ 0 w 4232803"/>
              <a:gd name="connsiteY0" fmla="*/ 1455818 h 1477334"/>
              <a:gd name="connsiteX1" fmla="*/ 299410 w 4232803"/>
              <a:gd name="connsiteY1" fmla="*/ 494852 h 1477334"/>
              <a:gd name="connsiteX2" fmla="*/ 2610204 w 4232803"/>
              <a:gd name="connsiteY2" fmla="*/ 0 h 1477334"/>
              <a:gd name="connsiteX3" fmla="*/ 4232803 w 4232803"/>
              <a:gd name="connsiteY3" fmla="*/ 1477334 h 1477334"/>
              <a:gd name="connsiteX4" fmla="*/ 0 w 4232803"/>
              <a:gd name="connsiteY4" fmla="*/ 1455818 h 1477334"/>
              <a:gd name="connsiteX0" fmla="*/ 0 w 4222045"/>
              <a:gd name="connsiteY0" fmla="*/ 1326726 h 1477334"/>
              <a:gd name="connsiteX1" fmla="*/ 288652 w 4222045"/>
              <a:gd name="connsiteY1" fmla="*/ 494852 h 1477334"/>
              <a:gd name="connsiteX2" fmla="*/ 2599446 w 4222045"/>
              <a:gd name="connsiteY2" fmla="*/ 0 h 1477334"/>
              <a:gd name="connsiteX3" fmla="*/ 4222045 w 4222045"/>
              <a:gd name="connsiteY3" fmla="*/ 1477334 h 1477334"/>
              <a:gd name="connsiteX4" fmla="*/ 0 w 4222045"/>
              <a:gd name="connsiteY4" fmla="*/ 1326726 h 1477334"/>
              <a:gd name="connsiteX0" fmla="*/ 0 w 4222045"/>
              <a:gd name="connsiteY0" fmla="*/ 831874 h 982482"/>
              <a:gd name="connsiteX1" fmla="*/ 288652 w 4222045"/>
              <a:gd name="connsiteY1" fmla="*/ 0 h 982482"/>
              <a:gd name="connsiteX2" fmla="*/ 3126570 w 4222045"/>
              <a:gd name="connsiteY2" fmla="*/ 43030 h 982482"/>
              <a:gd name="connsiteX3" fmla="*/ 4222045 w 4222045"/>
              <a:gd name="connsiteY3" fmla="*/ 982482 h 982482"/>
              <a:gd name="connsiteX4" fmla="*/ 0 w 4222045"/>
              <a:gd name="connsiteY4" fmla="*/ 831874 h 982482"/>
              <a:gd name="connsiteX0" fmla="*/ 0 w 4222045"/>
              <a:gd name="connsiteY0" fmla="*/ 799601 h 950209"/>
              <a:gd name="connsiteX1" fmla="*/ 288652 w 4222045"/>
              <a:gd name="connsiteY1" fmla="*/ 0 h 950209"/>
              <a:gd name="connsiteX2" fmla="*/ 3126570 w 4222045"/>
              <a:gd name="connsiteY2" fmla="*/ 10757 h 950209"/>
              <a:gd name="connsiteX3" fmla="*/ 4222045 w 4222045"/>
              <a:gd name="connsiteY3" fmla="*/ 950209 h 950209"/>
              <a:gd name="connsiteX4" fmla="*/ 0 w 4222045"/>
              <a:gd name="connsiteY4" fmla="*/ 799601 h 950209"/>
              <a:gd name="connsiteX0" fmla="*/ 0 w 4544775"/>
              <a:gd name="connsiteY0" fmla="*/ 799601 h 799602"/>
              <a:gd name="connsiteX1" fmla="*/ 288652 w 4544775"/>
              <a:gd name="connsiteY1" fmla="*/ 0 h 799602"/>
              <a:gd name="connsiteX2" fmla="*/ 3126570 w 4544775"/>
              <a:gd name="connsiteY2" fmla="*/ 10757 h 799602"/>
              <a:gd name="connsiteX3" fmla="*/ 4544775 w 4544775"/>
              <a:gd name="connsiteY3" fmla="*/ 799602 h 799602"/>
              <a:gd name="connsiteX4" fmla="*/ 0 w 4544775"/>
              <a:gd name="connsiteY4" fmla="*/ 799601 h 799602"/>
              <a:gd name="connsiteX0" fmla="*/ 44835 w 4256123"/>
              <a:gd name="connsiteY0" fmla="*/ 788843 h 799602"/>
              <a:gd name="connsiteX1" fmla="*/ 0 w 4256123"/>
              <a:gd name="connsiteY1" fmla="*/ 0 h 799602"/>
              <a:gd name="connsiteX2" fmla="*/ 2837918 w 4256123"/>
              <a:gd name="connsiteY2" fmla="*/ 10757 h 799602"/>
              <a:gd name="connsiteX3" fmla="*/ 4256123 w 4256123"/>
              <a:gd name="connsiteY3" fmla="*/ 799602 h 799602"/>
              <a:gd name="connsiteX4" fmla="*/ 44835 w 4256123"/>
              <a:gd name="connsiteY4" fmla="*/ 788843 h 799602"/>
              <a:gd name="connsiteX0" fmla="*/ 23320 w 4256123"/>
              <a:gd name="connsiteY0" fmla="*/ 778086 h 799602"/>
              <a:gd name="connsiteX1" fmla="*/ 0 w 4256123"/>
              <a:gd name="connsiteY1" fmla="*/ 0 h 799602"/>
              <a:gd name="connsiteX2" fmla="*/ 2837918 w 4256123"/>
              <a:gd name="connsiteY2" fmla="*/ 10757 h 799602"/>
              <a:gd name="connsiteX3" fmla="*/ 4256123 w 4256123"/>
              <a:gd name="connsiteY3" fmla="*/ 799602 h 799602"/>
              <a:gd name="connsiteX4" fmla="*/ 23320 w 4256123"/>
              <a:gd name="connsiteY4" fmla="*/ 778086 h 799602"/>
              <a:gd name="connsiteX0" fmla="*/ 0 w 5200991"/>
              <a:gd name="connsiteY0" fmla="*/ 616721 h 799602"/>
              <a:gd name="connsiteX1" fmla="*/ 944868 w 5200991"/>
              <a:gd name="connsiteY1" fmla="*/ 0 h 799602"/>
              <a:gd name="connsiteX2" fmla="*/ 3782786 w 5200991"/>
              <a:gd name="connsiteY2" fmla="*/ 10757 h 799602"/>
              <a:gd name="connsiteX3" fmla="*/ 5200991 w 5200991"/>
              <a:gd name="connsiteY3" fmla="*/ 799602 h 799602"/>
              <a:gd name="connsiteX4" fmla="*/ 0 w 5200991"/>
              <a:gd name="connsiteY4" fmla="*/ 616721 h 79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991" h="799602">
                <a:moveTo>
                  <a:pt x="0" y="616721"/>
                </a:moveTo>
                <a:lnTo>
                  <a:pt x="944868" y="0"/>
                </a:lnTo>
                <a:lnTo>
                  <a:pt x="3782786" y="10757"/>
                </a:lnTo>
                <a:lnTo>
                  <a:pt x="5200991" y="799602"/>
                </a:lnTo>
                <a:lnTo>
                  <a:pt x="0" y="616721"/>
                </a:lnTo>
                <a:close/>
              </a:path>
            </a:pathLst>
          </a:custGeom>
          <a:solidFill>
            <a:srgbClr val="F6D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aphicFrame>
        <p:nvGraphicFramePr>
          <p:cNvPr id="17" name="Table 2">
            <a:extLst>
              <a:ext uri="{FF2B5EF4-FFF2-40B4-BE49-F238E27FC236}">
                <a16:creationId xmlns:a16="http://schemas.microsoft.com/office/drawing/2014/main" id="{F6192A0F-9609-4592-90F8-08CCD3BE9D19}"/>
              </a:ext>
            </a:extLst>
          </p:cNvPr>
          <p:cNvGraphicFramePr>
            <a:graphicFrameLocks noGrp="1"/>
          </p:cNvGraphicFramePr>
          <p:nvPr>
            <p:extLst>
              <p:ext uri="{D42A27DB-BD31-4B8C-83A1-F6EECF244321}">
                <p14:modId xmlns:p14="http://schemas.microsoft.com/office/powerpoint/2010/main" val="2896782880"/>
              </p:ext>
            </p:extLst>
          </p:nvPr>
        </p:nvGraphicFramePr>
        <p:xfrm>
          <a:off x="2213391" y="1893000"/>
          <a:ext cx="7109638" cy="1188000"/>
        </p:xfrm>
        <a:graphic>
          <a:graphicData uri="http://schemas.openxmlformats.org/drawingml/2006/table">
            <a:tbl>
              <a:tblPr firstRow="1" bandRow="1">
                <a:tableStyleId>{5C22544A-7EE6-4342-B048-85BDC9FD1C3A}</a:tableStyleId>
              </a:tblPr>
              <a:tblGrid>
                <a:gridCol w="1002085">
                  <a:extLst>
                    <a:ext uri="{9D8B030D-6E8A-4147-A177-3AD203B41FA5}">
                      <a16:colId xmlns:a16="http://schemas.microsoft.com/office/drawing/2014/main" val="392347201"/>
                    </a:ext>
                  </a:extLst>
                </a:gridCol>
                <a:gridCol w="2290013">
                  <a:extLst>
                    <a:ext uri="{9D8B030D-6E8A-4147-A177-3AD203B41FA5}">
                      <a16:colId xmlns:a16="http://schemas.microsoft.com/office/drawing/2014/main" val="1248799994"/>
                    </a:ext>
                  </a:extLst>
                </a:gridCol>
                <a:gridCol w="1961566">
                  <a:extLst>
                    <a:ext uri="{9D8B030D-6E8A-4147-A177-3AD203B41FA5}">
                      <a16:colId xmlns:a16="http://schemas.microsoft.com/office/drawing/2014/main" val="3881151125"/>
                    </a:ext>
                  </a:extLst>
                </a:gridCol>
                <a:gridCol w="1855974">
                  <a:extLst>
                    <a:ext uri="{9D8B030D-6E8A-4147-A177-3AD203B41FA5}">
                      <a16:colId xmlns:a16="http://schemas.microsoft.com/office/drawing/2014/main" val="3991193893"/>
                    </a:ext>
                  </a:extLst>
                </a:gridCol>
              </a:tblGrid>
              <a:tr h="1188000">
                <a:tc>
                  <a:txBody>
                    <a:bodyPr/>
                    <a:lstStyle/>
                    <a:p>
                      <a:endParaRPr lang="en-NZ" sz="1200" dirty="0"/>
                    </a:p>
                  </a:txBody>
                  <a:tcPr>
                    <a:lnR w="12700" cap="flat" cmpd="sng" algn="ctr">
                      <a:noFill/>
                      <a:prstDash val="solid"/>
                      <a:round/>
                      <a:headEnd type="none" w="med" len="med"/>
                      <a:tailEnd type="none" w="med" len="med"/>
                    </a:lnR>
                    <a:solidFill>
                      <a:srgbClr val="CC629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rtl="0" eaLnBrk="1" fontAlgn="auto" latinLnBrk="0" hangingPunct="1">
                        <a:lnSpc>
                          <a:spcPct val="100000"/>
                        </a:lnSpc>
                        <a:spcBef>
                          <a:spcPts val="0"/>
                        </a:spcBef>
                        <a:spcAft>
                          <a:spcPts val="0"/>
                        </a:spcAft>
                        <a:buClrTx/>
                        <a:buSzTx/>
                        <a:buFontTx/>
                        <a:buNone/>
                      </a:pPr>
                      <a:r>
                        <a:rPr lang="en-NZ" sz="1000" b="1" dirty="0">
                          <a:solidFill>
                            <a:schemeClr val="bg1"/>
                          </a:solidFill>
                        </a:rPr>
                        <a:t>I now have new choices for screening, including the ability to self-test for the HPV virus. I may be offered the opportunity to take the test at home. I will continue to receive notifications from my Primary Care provider. </a:t>
                      </a:r>
                      <a:endParaRPr lang="en-NZ" sz="1000" b="0" dirty="0">
                        <a:solidFill>
                          <a:srgbClr val="FF0000"/>
                        </a:solidFill>
                      </a:endParaRPr>
                    </a:p>
                  </a:txBody>
                  <a:tcPr marL="90932" marR="90932" marT="45466" marB="45466" anchor="ctr">
                    <a:lnL w="12700" cap="flat" cmpd="sng" algn="ctr">
                      <a:noFill/>
                      <a:prstDash val="solid"/>
                      <a:round/>
                      <a:headEnd type="none" w="med" len="med"/>
                      <a:tailEnd type="none" w="med" len="med"/>
                    </a:lnL>
                    <a:solidFill>
                      <a:srgbClr val="CC629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rtl="0" eaLnBrk="1" fontAlgn="auto" latinLnBrk="0" hangingPunct="1">
                        <a:lnSpc>
                          <a:spcPct val="100000"/>
                        </a:lnSpc>
                        <a:spcBef>
                          <a:spcPts val="0"/>
                        </a:spcBef>
                        <a:spcAft>
                          <a:spcPts val="0"/>
                        </a:spcAft>
                        <a:buClrTx/>
                        <a:buSzTx/>
                        <a:buFontTx/>
                        <a:buNone/>
                      </a:pPr>
                      <a:r>
                        <a:rPr lang="en-NZ" sz="800" b="0" dirty="0">
                          <a:solidFill>
                            <a:schemeClr val="tx1">
                              <a:lumMod val="75000"/>
                              <a:lumOff val="25000"/>
                            </a:schemeClr>
                          </a:solidFill>
                        </a:rPr>
                        <a:t>I will continue to receive notifications from my Primary Care provider. However, if I am not enrolled in Primary Care – I will now be notified if under- or unscreened. Māori and Pacific participants will be proactively encouraged to screen. </a:t>
                      </a:r>
                    </a:p>
                  </a:txBody>
                  <a:tcPr marL="90932" marR="90932" marT="45466" marB="45466" anchor="ctr">
                    <a:solidFill>
                      <a:schemeClr val="bg1">
                        <a:lumMod val="95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b="0" dirty="0">
                          <a:solidFill>
                            <a:schemeClr val="tx1">
                              <a:lumMod val="75000"/>
                              <a:lumOff val="25000"/>
                            </a:schemeClr>
                          </a:solidFill>
                        </a:rPr>
                        <a:t>I feel empowered through choices, feel supported to make these decisions, have been actively notified of changes and have a wide variety of test locations close to my community, including testing at home.</a:t>
                      </a:r>
                    </a:p>
                  </a:txBody>
                  <a:tcPr marL="90932" marR="90932" marT="45466" marB="45466" anchor="ctr">
                    <a:solidFill>
                      <a:schemeClr val="bg1">
                        <a:lumMod val="95000"/>
                      </a:schemeClr>
                    </a:solidFill>
                  </a:tcPr>
                </a:tc>
                <a:extLst>
                  <a:ext uri="{0D108BD9-81ED-4DB2-BD59-A6C34878D82A}">
                    <a16:rowId xmlns:a16="http://schemas.microsoft.com/office/drawing/2014/main" val="2879941343"/>
                  </a:ext>
                </a:extLst>
              </a:tr>
            </a:tbl>
          </a:graphicData>
        </a:graphic>
      </p:graphicFrame>
      <p:sp>
        <p:nvSpPr>
          <p:cNvPr id="18" name="Oval 17">
            <a:extLst>
              <a:ext uri="{FF2B5EF4-FFF2-40B4-BE49-F238E27FC236}">
                <a16:creationId xmlns:a16="http://schemas.microsoft.com/office/drawing/2014/main" id="{18EBC440-B18B-4313-89B1-4FE94FA15A4F}"/>
              </a:ext>
            </a:extLst>
          </p:cNvPr>
          <p:cNvSpPr/>
          <p:nvPr/>
        </p:nvSpPr>
        <p:spPr>
          <a:xfrm>
            <a:off x="1357278" y="1322547"/>
            <a:ext cx="1785021" cy="1821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20" name="TextBox 19">
            <a:extLst>
              <a:ext uri="{FF2B5EF4-FFF2-40B4-BE49-F238E27FC236}">
                <a16:creationId xmlns:a16="http://schemas.microsoft.com/office/drawing/2014/main" id="{A3768CF7-6DA6-4B91-AA74-8589426108DD}"/>
              </a:ext>
            </a:extLst>
          </p:cNvPr>
          <p:cNvSpPr txBox="1"/>
          <p:nvPr/>
        </p:nvSpPr>
        <p:spPr>
          <a:xfrm>
            <a:off x="1973799" y="3707943"/>
            <a:ext cx="7606973" cy="276999"/>
          </a:xfrm>
          <a:prstGeom prst="rect">
            <a:avLst/>
          </a:prstGeom>
          <a:noFill/>
        </p:spPr>
        <p:txBody>
          <a:bodyPr wrap="square" lIns="91440" tIns="45720" rIns="91440" bIns="45720" anchor="t">
            <a:spAutoFit/>
          </a:bodyPr>
          <a:lstStyle/>
          <a:p>
            <a:pPr defTabSz="914400">
              <a:spcAft>
                <a:spcPts val="600"/>
              </a:spcAft>
              <a:defRPr/>
            </a:pPr>
            <a:r>
              <a:rPr lang="en-US" sz="1200" b="1" dirty="0">
                <a:solidFill>
                  <a:prstClr val="black"/>
                </a:solidFill>
                <a:latin typeface="Calibri" panose="020F0502020204030204"/>
                <a:ea typeface="+mn-lt"/>
                <a:cs typeface="Calibri" panose="020F0502020204030204"/>
              </a:rPr>
              <a:t>All participants will be given more choice in their pathway, supported by an integrated and aligned health system</a:t>
            </a:r>
          </a:p>
        </p:txBody>
      </p:sp>
      <p:sp>
        <p:nvSpPr>
          <p:cNvPr id="21" name="Freeform 66">
            <a:extLst>
              <a:ext uri="{FF2B5EF4-FFF2-40B4-BE49-F238E27FC236}">
                <a16:creationId xmlns:a16="http://schemas.microsoft.com/office/drawing/2014/main" id="{7D8F32B9-4ABF-4DE8-AFA4-41BB6E933198}"/>
              </a:ext>
            </a:extLst>
          </p:cNvPr>
          <p:cNvSpPr>
            <a:spLocks noEditPoints="1"/>
          </p:cNvSpPr>
          <p:nvPr/>
        </p:nvSpPr>
        <p:spPr bwMode="auto">
          <a:xfrm>
            <a:off x="1546959" y="3365711"/>
            <a:ext cx="426840" cy="475947"/>
          </a:xfrm>
          <a:custGeom>
            <a:avLst/>
            <a:gdLst>
              <a:gd name="T0" fmla="*/ 60 w 113"/>
              <a:gd name="T1" fmla="*/ 19 h 126"/>
              <a:gd name="T2" fmla="*/ 54 w 113"/>
              <a:gd name="T3" fmla="*/ 0 h 126"/>
              <a:gd name="T4" fmla="*/ 95 w 113"/>
              <a:gd name="T5" fmla="*/ 61 h 126"/>
              <a:gd name="T6" fmla="*/ 113 w 113"/>
              <a:gd name="T7" fmla="*/ 55 h 126"/>
              <a:gd name="T8" fmla="*/ 91 w 113"/>
              <a:gd name="T9" fmla="*/ 42 h 126"/>
              <a:gd name="T10" fmla="*/ 104 w 113"/>
              <a:gd name="T11" fmla="*/ 27 h 126"/>
              <a:gd name="T12" fmla="*/ 79 w 113"/>
              <a:gd name="T13" fmla="*/ 27 h 126"/>
              <a:gd name="T14" fmla="*/ 82 w 113"/>
              <a:gd name="T15" fmla="*/ 7 h 126"/>
              <a:gd name="T16" fmla="*/ 19 w 113"/>
              <a:gd name="T17" fmla="*/ 55 h 126"/>
              <a:gd name="T18" fmla="*/ 0 w 113"/>
              <a:gd name="T19" fmla="*/ 61 h 126"/>
              <a:gd name="T20" fmla="*/ 26 w 113"/>
              <a:gd name="T21" fmla="*/ 36 h 126"/>
              <a:gd name="T22" fmla="*/ 6 w 113"/>
              <a:gd name="T23" fmla="*/ 33 h 126"/>
              <a:gd name="T24" fmla="*/ 42 w 113"/>
              <a:gd name="T25" fmla="*/ 24 h 126"/>
              <a:gd name="T26" fmla="*/ 26 w 113"/>
              <a:gd name="T27" fmla="*/ 10 h 126"/>
              <a:gd name="T28" fmla="*/ 64 w 113"/>
              <a:gd name="T29" fmla="*/ 28 h 126"/>
              <a:gd name="T30" fmla="*/ 79 w 113"/>
              <a:gd name="T31" fmla="*/ 38 h 126"/>
              <a:gd name="T32" fmla="*/ 85 w 113"/>
              <a:gd name="T33" fmla="*/ 47 h 126"/>
              <a:gd name="T34" fmla="*/ 87 w 113"/>
              <a:gd name="T35" fmla="*/ 59 h 126"/>
              <a:gd name="T36" fmla="*/ 84 w 113"/>
              <a:gd name="T37" fmla="*/ 73 h 126"/>
              <a:gd name="T38" fmla="*/ 73 w 113"/>
              <a:gd name="T39" fmla="*/ 87 h 126"/>
              <a:gd name="T40" fmla="*/ 78 w 113"/>
              <a:gd name="T41" fmla="*/ 89 h 126"/>
              <a:gd name="T42" fmla="*/ 79 w 113"/>
              <a:gd name="T43" fmla="*/ 93 h 126"/>
              <a:gd name="T44" fmla="*/ 78 w 113"/>
              <a:gd name="T45" fmla="*/ 100 h 126"/>
              <a:gd name="T46" fmla="*/ 79 w 113"/>
              <a:gd name="T47" fmla="*/ 106 h 126"/>
              <a:gd name="T48" fmla="*/ 74 w 113"/>
              <a:gd name="T49" fmla="*/ 112 h 126"/>
              <a:gd name="T50" fmla="*/ 37 w 113"/>
              <a:gd name="T51" fmla="*/ 114 h 126"/>
              <a:gd name="T52" fmla="*/ 37 w 113"/>
              <a:gd name="T53" fmla="*/ 109 h 126"/>
              <a:gd name="T54" fmla="*/ 37 w 113"/>
              <a:gd name="T55" fmla="*/ 101 h 126"/>
              <a:gd name="T56" fmla="*/ 37 w 113"/>
              <a:gd name="T57" fmla="*/ 97 h 126"/>
              <a:gd name="T58" fmla="*/ 40 w 113"/>
              <a:gd name="T59" fmla="*/ 90 h 126"/>
              <a:gd name="T60" fmla="*/ 42 w 113"/>
              <a:gd name="T61" fmla="*/ 84 h 126"/>
              <a:gd name="T62" fmla="*/ 31 w 113"/>
              <a:gd name="T63" fmla="*/ 75 h 126"/>
              <a:gd name="T64" fmla="*/ 26 w 113"/>
              <a:gd name="T65" fmla="*/ 59 h 126"/>
              <a:gd name="T66" fmla="*/ 33 w 113"/>
              <a:gd name="T67" fmla="*/ 42 h 126"/>
              <a:gd name="T68" fmla="*/ 40 w 113"/>
              <a:gd name="T69" fmla="*/ 33 h 126"/>
              <a:gd name="T70" fmla="*/ 57 w 113"/>
              <a:gd name="T71" fmla="*/ 28 h 126"/>
              <a:gd name="T72" fmla="*/ 67 w 113"/>
              <a:gd name="T73" fmla="*/ 117 h 126"/>
              <a:gd name="T74" fmla="*/ 65 w 113"/>
              <a:gd name="T75" fmla="*/ 121 h 126"/>
              <a:gd name="T76" fmla="*/ 57 w 113"/>
              <a:gd name="T77" fmla="*/ 126 h 126"/>
              <a:gd name="T78" fmla="*/ 51 w 113"/>
              <a:gd name="T79" fmla="*/ 124 h 126"/>
              <a:gd name="T80" fmla="*/ 67 w 113"/>
              <a:gd name="T81" fmla="*/ 117 h 126"/>
              <a:gd name="T82" fmla="*/ 43 w 113"/>
              <a:gd name="T83" fmla="*/ 107 h 126"/>
              <a:gd name="T84" fmla="*/ 43 w 113"/>
              <a:gd name="T85" fmla="*/ 109 h 126"/>
              <a:gd name="T86" fmla="*/ 73 w 113"/>
              <a:gd name="T87" fmla="*/ 106 h 126"/>
              <a:gd name="T88" fmla="*/ 73 w 113"/>
              <a:gd name="T89" fmla="*/ 104 h 126"/>
              <a:gd name="T90" fmla="*/ 43 w 113"/>
              <a:gd name="T91" fmla="*/ 97 h 126"/>
              <a:gd name="T92" fmla="*/ 43 w 113"/>
              <a:gd name="T93" fmla="*/ 97 h 126"/>
              <a:gd name="T94" fmla="*/ 73 w 113"/>
              <a:gd name="T95" fmla="*/ 95 h 126"/>
              <a:gd name="T96" fmla="*/ 73 w 113"/>
              <a:gd name="T97" fmla="*/ 9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 h="126">
                <a:moveTo>
                  <a:pt x="54" y="0"/>
                </a:moveTo>
                <a:lnTo>
                  <a:pt x="60" y="0"/>
                </a:lnTo>
                <a:lnTo>
                  <a:pt x="60" y="19"/>
                </a:lnTo>
                <a:lnTo>
                  <a:pt x="54" y="19"/>
                </a:lnTo>
                <a:lnTo>
                  <a:pt x="54" y="0"/>
                </a:lnTo>
                <a:lnTo>
                  <a:pt x="54" y="0"/>
                </a:lnTo>
                <a:close/>
                <a:moveTo>
                  <a:pt x="113" y="55"/>
                </a:moveTo>
                <a:lnTo>
                  <a:pt x="113" y="61"/>
                </a:lnTo>
                <a:lnTo>
                  <a:pt x="95" y="61"/>
                </a:lnTo>
                <a:lnTo>
                  <a:pt x="95" y="55"/>
                </a:lnTo>
                <a:lnTo>
                  <a:pt x="113" y="55"/>
                </a:lnTo>
                <a:lnTo>
                  <a:pt x="113" y="55"/>
                </a:lnTo>
                <a:close/>
                <a:moveTo>
                  <a:pt x="104" y="27"/>
                </a:moveTo>
                <a:lnTo>
                  <a:pt x="108" y="33"/>
                </a:lnTo>
                <a:lnTo>
                  <a:pt x="91" y="42"/>
                </a:lnTo>
                <a:lnTo>
                  <a:pt x="88" y="36"/>
                </a:lnTo>
                <a:lnTo>
                  <a:pt x="104" y="27"/>
                </a:lnTo>
                <a:lnTo>
                  <a:pt x="104" y="27"/>
                </a:lnTo>
                <a:close/>
                <a:moveTo>
                  <a:pt x="82" y="7"/>
                </a:moveTo>
                <a:lnTo>
                  <a:pt x="73" y="24"/>
                </a:lnTo>
                <a:lnTo>
                  <a:pt x="79" y="27"/>
                </a:lnTo>
                <a:lnTo>
                  <a:pt x="88" y="10"/>
                </a:lnTo>
                <a:lnTo>
                  <a:pt x="82" y="7"/>
                </a:lnTo>
                <a:lnTo>
                  <a:pt x="82" y="7"/>
                </a:lnTo>
                <a:close/>
                <a:moveTo>
                  <a:pt x="0" y="61"/>
                </a:moveTo>
                <a:lnTo>
                  <a:pt x="0" y="55"/>
                </a:lnTo>
                <a:lnTo>
                  <a:pt x="19" y="55"/>
                </a:lnTo>
                <a:lnTo>
                  <a:pt x="19" y="61"/>
                </a:lnTo>
                <a:lnTo>
                  <a:pt x="0" y="61"/>
                </a:lnTo>
                <a:lnTo>
                  <a:pt x="0" y="61"/>
                </a:lnTo>
                <a:close/>
                <a:moveTo>
                  <a:pt x="6" y="33"/>
                </a:moveTo>
                <a:lnTo>
                  <a:pt x="9" y="27"/>
                </a:lnTo>
                <a:lnTo>
                  <a:pt x="26" y="36"/>
                </a:lnTo>
                <a:lnTo>
                  <a:pt x="23" y="42"/>
                </a:lnTo>
                <a:lnTo>
                  <a:pt x="6" y="33"/>
                </a:lnTo>
                <a:lnTo>
                  <a:pt x="6" y="33"/>
                </a:lnTo>
                <a:close/>
                <a:moveTo>
                  <a:pt x="26" y="10"/>
                </a:moveTo>
                <a:lnTo>
                  <a:pt x="36" y="27"/>
                </a:lnTo>
                <a:lnTo>
                  <a:pt x="42" y="24"/>
                </a:lnTo>
                <a:lnTo>
                  <a:pt x="33" y="7"/>
                </a:lnTo>
                <a:lnTo>
                  <a:pt x="26" y="10"/>
                </a:lnTo>
                <a:lnTo>
                  <a:pt x="26" y="10"/>
                </a:lnTo>
                <a:close/>
                <a:moveTo>
                  <a:pt x="57" y="28"/>
                </a:moveTo>
                <a:lnTo>
                  <a:pt x="57" y="28"/>
                </a:lnTo>
                <a:lnTo>
                  <a:pt x="64" y="28"/>
                </a:lnTo>
                <a:lnTo>
                  <a:pt x="68" y="31"/>
                </a:lnTo>
                <a:lnTo>
                  <a:pt x="74" y="33"/>
                </a:lnTo>
                <a:lnTo>
                  <a:pt x="79" y="38"/>
                </a:lnTo>
                <a:lnTo>
                  <a:pt x="79" y="38"/>
                </a:lnTo>
                <a:lnTo>
                  <a:pt x="82" y="42"/>
                </a:lnTo>
                <a:lnTo>
                  <a:pt x="85" y="47"/>
                </a:lnTo>
                <a:lnTo>
                  <a:pt x="87" y="53"/>
                </a:lnTo>
                <a:lnTo>
                  <a:pt x="87" y="59"/>
                </a:lnTo>
                <a:lnTo>
                  <a:pt x="87" y="59"/>
                </a:lnTo>
                <a:lnTo>
                  <a:pt x="87" y="67"/>
                </a:lnTo>
                <a:lnTo>
                  <a:pt x="84" y="73"/>
                </a:lnTo>
                <a:lnTo>
                  <a:pt x="84" y="73"/>
                </a:lnTo>
                <a:lnTo>
                  <a:pt x="79" y="79"/>
                </a:lnTo>
                <a:lnTo>
                  <a:pt x="73" y="84"/>
                </a:lnTo>
                <a:lnTo>
                  <a:pt x="73" y="87"/>
                </a:lnTo>
                <a:lnTo>
                  <a:pt x="74" y="87"/>
                </a:lnTo>
                <a:lnTo>
                  <a:pt x="78" y="87"/>
                </a:lnTo>
                <a:lnTo>
                  <a:pt x="78" y="89"/>
                </a:lnTo>
                <a:lnTo>
                  <a:pt x="78" y="89"/>
                </a:lnTo>
                <a:lnTo>
                  <a:pt x="79" y="93"/>
                </a:lnTo>
                <a:lnTo>
                  <a:pt x="79" y="93"/>
                </a:lnTo>
                <a:lnTo>
                  <a:pt x="78" y="100"/>
                </a:lnTo>
                <a:lnTo>
                  <a:pt x="78" y="100"/>
                </a:lnTo>
                <a:lnTo>
                  <a:pt x="78" y="100"/>
                </a:lnTo>
                <a:lnTo>
                  <a:pt x="78" y="100"/>
                </a:lnTo>
                <a:lnTo>
                  <a:pt x="79" y="106"/>
                </a:lnTo>
                <a:lnTo>
                  <a:pt x="79" y="106"/>
                </a:lnTo>
                <a:lnTo>
                  <a:pt x="78" y="110"/>
                </a:lnTo>
                <a:lnTo>
                  <a:pt x="78" y="112"/>
                </a:lnTo>
                <a:lnTo>
                  <a:pt x="74" y="112"/>
                </a:lnTo>
                <a:lnTo>
                  <a:pt x="40" y="115"/>
                </a:lnTo>
                <a:lnTo>
                  <a:pt x="39" y="115"/>
                </a:lnTo>
                <a:lnTo>
                  <a:pt x="37" y="114"/>
                </a:lnTo>
                <a:lnTo>
                  <a:pt x="37" y="114"/>
                </a:lnTo>
                <a:lnTo>
                  <a:pt x="37" y="109"/>
                </a:lnTo>
                <a:lnTo>
                  <a:pt x="37" y="109"/>
                </a:lnTo>
                <a:lnTo>
                  <a:pt x="37" y="103"/>
                </a:lnTo>
                <a:lnTo>
                  <a:pt x="39" y="103"/>
                </a:lnTo>
                <a:lnTo>
                  <a:pt x="37" y="101"/>
                </a:lnTo>
                <a:lnTo>
                  <a:pt x="37" y="101"/>
                </a:lnTo>
                <a:lnTo>
                  <a:pt x="37" y="97"/>
                </a:lnTo>
                <a:lnTo>
                  <a:pt x="37" y="97"/>
                </a:lnTo>
                <a:lnTo>
                  <a:pt x="37" y="92"/>
                </a:lnTo>
                <a:lnTo>
                  <a:pt x="39" y="90"/>
                </a:lnTo>
                <a:lnTo>
                  <a:pt x="40" y="90"/>
                </a:lnTo>
                <a:lnTo>
                  <a:pt x="42" y="90"/>
                </a:lnTo>
                <a:lnTo>
                  <a:pt x="42" y="84"/>
                </a:lnTo>
                <a:lnTo>
                  <a:pt x="42" y="84"/>
                </a:lnTo>
                <a:lnTo>
                  <a:pt x="36" y="79"/>
                </a:lnTo>
                <a:lnTo>
                  <a:pt x="31" y="75"/>
                </a:lnTo>
                <a:lnTo>
                  <a:pt x="31" y="75"/>
                </a:lnTo>
                <a:lnTo>
                  <a:pt x="28" y="67"/>
                </a:lnTo>
                <a:lnTo>
                  <a:pt x="26" y="59"/>
                </a:lnTo>
                <a:lnTo>
                  <a:pt x="26" y="59"/>
                </a:lnTo>
                <a:lnTo>
                  <a:pt x="28" y="53"/>
                </a:lnTo>
                <a:lnTo>
                  <a:pt x="30" y="47"/>
                </a:lnTo>
                <a:lnTo>
                  <a:pt x="33" y="42"/>
                </a:lnTo>
                <a:lnTo>
                  <a:pt x="36" y="38"/>
                </a:lnTo>
                <a:lnTo>
                  <a:pt x="36" y="38"/>
                </a:lnTo>
                <a:lnTo>
                  <a:pt x="40" y="33"/>
                </a:lnTo>
                <a:lnTo>
                  <a:pt x="45" y="31"/>
                </a:lnTo>
                <a:lnTo>
                  <a:pt x="51" y="28"/>
                </a:lnTo>
                <a:lnTo>
                  <a:pt x="57" y="28"/>
                </a:lnTo>
                <a:lnTo>
                  <a:pt x="57" y="28"/>
                </a:lnTo>
                <a:close/>
                <a:moveTo>
                  <a:pt x="67" y="117"/>
                </a:moveTo>
                <a:lnTo>
                  <a:pt x="67" y="117"/>
                </a:lnTo>
                <a:lnTo>
                  <a:pt x="67" y="118"/>
                </a:lnTo>
                <a:lnTo>
                  <a:pt x="67" y="118"/>
                </a:lnTo>
                <a:lnTo>
                  <a:pt x="65" y="121"/>
                </a:lnTo>
                <a:lnTo>
                  <a:pt x="64" y="124"/>
                </a:lnTo>
                <a:lnTo>
                  <a:pt x="60" y="126"/>
                </a:lnTo>
                <a:lnTo>
                  <a:pt x="57" y="126"/>
                </a:lnTo>
                <a:lnTo>
                  <a:pt x="57" y="126"/>
                </a:lnTo>
                <a:lnTo>
                  <a:pt x="54" y="126"/>
                </a:lnTo>
                <a:lnTo>
                  <a:pt x="51" y="124"/>
                </a:lnTo>
                <a:lnTo>
                  <a:pt x="50" y="121"/>
                </a:lnTo>
                <a:lnTo>
                  <a:pt x="50" y="118"/>
                </a:lnTo>
                <a:lnTo>
                  <a:pt x="67" y="117"/>
                </a:lnTo>
                <a:lnTo>
                  <a:pt x="67" y="117"/>
                </a:lnTo>
                <a:close/>
                <a:moveTo>
                  <a:pt x="73" y="104"/>
                </a:moveTo>
                <a:lnTo>
                  <a:pt x="43" y="107"/>
                </a:lnTo>
                <a:lnTo>
                  <a:pt x="43" y="107"/>
                </a:lnTo>
                <a:lnTo>
                  <a:pt x="43" y="109"/>
                </a:lnTo>
                <a:lnTo>
                  <a:pt x="43" y="109"/>
                </a:lnTo>
                <a:lnTo>
                  <a:pt x="43" y="109"/>
                </a:lnTo>
                <a:lnTo>
                  <a:pt x="73" y="106"/>
                </a:lnTo>
                <a:lnTo>
                  <a:pt x="73" y="106"/>
                </a:lnTo>
                <a:lnTo>
                  <a:pt x="73" y="106"/>
                </a:lnTo>
                <a:lnTo>
                  <a:pt x="73" y="106"/>
                </a:lnTo>
                <a:lnTo>
                  <a:pt x="73" y="104"/>
                </a:lnTo>
                <a:lnTo>
                  <a:pt x="73" y="104"/>
                </a:lnTo>
                <a:close/>
                <a:moveTo>
                  <a:pt x="73" y="93"/>
                </a:moveTo>
                <a:lnTo>
                  <a:pt x="43" y="97"/>
                </a:lnTo>
                <a:lnTo>
                  <a:pt x="43" y="97"/>
                </a:lnTo>
                <a:lnTo>
                  <a:pt x="43" y="97"/>
                </a:lnTo>
                <a:lnTo>
                  <a:pt x="43" y="97"/>
                </a:lnTo>
                <a:lnTo>
                  <a:pt x="43" y="98"/>
                </a:lnTo>
                <a:lnTo>
                  <a:pt x="73" y="95"/>
                </a:lnTo>
                <a:lnTo>
                  <a:pt x="73" y="95"/>
                </a:lnTo>
                <a:lnTo>
                  <a:pt x="73" y="93"/>
                </a:lnTo>
                <a:lnTo>
                  <a:pt x="73" y="93"/>
                </a:lnTo>
                <a:lnTo>
                  <a:pt x="73" y="93"/>
                </a:lnTo>
                <a:lnTo>
                  <a:pt x="73" y="93"/>
                </a:lnTo>
                <a:close/>
              </a:path>
            </a:pathLst>
          </a:custGeom>
          <a:solidFill>
            <a:srgbClr val="B61F6C"/>
          </a:solidFill>
          <a:ln>
            <a:noFill/>
          </a:ln>
        </p:spPr>
        <p:txBody>
          <a:bodyPr vert="horz" wrap="square" lIns="91440" tIns="45720" rIns="91440" bIns="45720" numCol="1" anchor="t" anchorCtr="0" compatLnSpc="1">
            <a:prstTxWarp prst="textNoShape">
              <a:avLst/>
            </a:prstTxWarp>
          </a:bodyPr>
          <a:lstStyle/>
          <a:p>
            <a:pPr defTabSz="914400">
              <a:defRPr/>
            </a:pPr>
            <a:endParaRPr lang="en-US">
              <a:solidFill>
                <a:prstClr val="black"/>
              </a:solidFill>
              <a:latin typeface="Calibri" panose="020F0502020204030204"/>
            </a:endParaRPr>
          </a:p>
        </p:txBody>
      </p:sp>
      <p:sp>
        <p:nvSpPr>
          <p:cNvPr id="29" name="Rectangle 28">
            <a:extLst>
              <a:ext uri="{FF2B5EF4-FFF2-40B4-BE49-F238E27FC236}">
                <a16:creationId xmlns:a16="http://schemas.microsoft.com/office/drawing/2014/main" id="{F5A4636B-3486-4376-A8DB-053D2DC7DD2B}"/>
              </a:ext>
            </a:extLst>
          </p:cNvPr>
          <p:cNvSpPr/>
          <p:nvPr/>
        </p:nvSpPr>
        <p:spPr>
          <a:xfrm>
            <a:off x="3197742" y="1591962"/>
            <a:ext cx="1721723" cy="1859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NZ" sz="800" b="1" i="1" dirty="0">
                <a:solidFill>
                  <a:schemeClr val="bg1"/>
                </a:solidFill>
                <a:latin typeface="Calibri" panose="020F0502020204030204"/>
              </a:rPr>
              <a:t>Phase 1 - Foundational Step</a:t>
            </a:r>
          </a:p>
        </p:txBody>
      </p:sp>
      <p:sp>
        <p:nvSpPr>
          <p:cNvPr id="24" name="Oval 23">
            <a:extLst>
              <a:ext uri="{FF2B5EF4-FFF2-40B4-BE49-F238E27FC236}">
                <a16:creationId xmlns:a16="http://schemas.microsoft.com/office/drawing/2014/main" id="{A21696BE-4506-4E98-8946-32FC9D2DBDBB}"/>
              </a:ext>
            </a:extLst>
          </p:cNvPr>
          <p:cNvSpPr/>
          <p:nvPr/>
        </p:nvSpPr>
        <p:spPr>
          <a:xfrm>
            <a:off x="1406851" y="1452350"/>
            <a:ext cx="1609259" cy="1568714"/>
          </a:xfrm>
          <a:prstGeom prst="ellipse">
            <a:avLst/>
          </a:prstGeom>
          <a:solidFill>
            <a:srgbClr val="CC6298">
              <a:alpha val="85098"/>
            </a:srgb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42" name="TextBox 41">
            <a:extLst>
              <a:ext uri="{FF2B5EF4-FFF2-40B4-BE49-F238E27FC236}">
                <a16:creationId xmlns:a16="http://schemas.microsoft.com/office/drawing/2014/main" id="{7F789803-49C4-4D18-8638-62A86718E75F}"/>
              </a:ext>
            </a:extLst>
          </p:cNvPr>
          <p:cNvSpPr txBox="1"/>
          <p:nvPr/>
        </p:nvSpPr>
        <p:spPr>
          <a:xfrm>
            <a:off x="2557950" y="4079330"/>
            <a:ext cx="6604524" cy="1431161"/>
          </a:xfrm>
          <a:prstGeom prst="rect">
            <a:avLst/>
          </a:prstGeom>
          <a:noFill/>
        </p:spPr>
        <p:txBody>
          <a:bodyPr wrap="square" lIns="91440" tIns="45720" rIns="91440" bIns="45720" anchor="t">
            <a:spAutoFit/>
          </a:bodyPr>
          <a:lstStyle/>
          <a:p>
            <a:pPr defTabSz="914400">
              <a:spcAft>
                <a:spcPts val="600"/>
              </a:spcAft>
              <a:defRPr/>
            </a:pPr>
            <a:r>
              <a:rPr lang="mi-NZ" sz="1100" i="1" dirty="0" err="1">
                <a:latin typeface="Calibri" panose="020F0502020204030204"/>
              </a:rPr>
              <a:t>From</a:t>
            </a:r>
            <a:r>
              <a:rPr lang="mi-NZ" sz="1100" i="1" dirty="0">
                <a:latin typeface="Calibri" panose="020F0502020204030204"/>
              </a:rPr>
              <a:t> </a:t>
            </a:r>
            <a:r>
              <a:rPr lang="mi-NZ" sz="1100" i="1" dirty="0" err="1">
                <a:latin typeface="Calibri" panose="020F0502020204030204"/>
              </a:rPr>
              <a:t>Phase</a:t>
            </a:r>
            <a:r>
              <a:rPr lang="mi-NZ" sz="1100" i="1" dirty="0">
                <a:latin typeface="Calibri" panose="020F0502020204030204"/>
              </a:rPr>
              <a:t> 1, </a:t>
            </a:r>
            <a:r>
              <a:rPr lang="mi-NZ" sz="1100" i="1" dirty="0" err="1">
                <a:latin typeface="Calibri" panose="020F0502020204030204"/>
              </a:rPr>
              <a:t>while</a:t>
            </a:r>
            <a:r>
              <a:rPr lang="en-NZ" sz="1100" i="1" dirty="0">
                <a:latin typeface="Calibri" panose="020F0502020204030204"/>
              </a:rPr>
              <a:t> participants will be able to choose self- or-clinician-supervised HPV screening test, the focus will be on Māori and Pacific participants and increasing screening in the under- or unscreened populations.</a:t>
            </a:r>
            <a:r>
              <a:rPr lang="mi-NZ" sz="1100" i="1" dirty="0">
                <a:latin typeface="Calibri" panose="020F0502020204030204"/>
              </a:rPr>
              <a:t>  </a:t>
            </a:r>
            <a:endParaRPr lang="mi-NZ" sz="1100" i="1" dirty="0">
              <a:solidFill>
                <a:prstClr val="black"/>
              </a:solidFill>
              <a:latin typeface="Calibri" panose="020F0502020204030204"/>
            </a:endParaRPr>
          </a:p>
          <a:p>
            <a:pPr defTabSz="914400">
              <a:spcAft>
                <a:spcPts val="600"/>
              </a:spcAft>
              <a:defRPr/>
            </a:pPr>
            <a:r>
              <a:rPr lang="en-NZ" sz="1100" i="1" dirty="0">
                <a:latin typeface="Calibri" panose="020F0502020204030204"/>
              </a:rPr>
              <a:t>Supported in a range of clinical settings and services, including Primary Care and screening support services. Participants will be actively engaged with media campaigns through a variety of channels to understand the changes and new choices available.</a:t>
            </a:r>
            <a:endParaRPr lang="en-NZ" sz="1100" i="1" dirty="0">
              <a:latin typeface="Calibri" panose="020F0502020204030204"/>
              <a:cs typeface="Calibri"/>
            </a:endParaRPr>
          </a:p>
          <a:p>
            <a:pPr defTabSz="914400">
              <a:spcAft>
                <a:spcPts val="600"/>
              </a:spcAft>
              <a:defRPr/>
            </a:pPr>
            <a:r>
              <a:rPr lang="en-NZ" sz="1100" i="1" dirty="0">
                <a:latin typeface="Calibri" panose="020F0502020204030204"/>
              </a:rPr>
              <a:t>The population-based NCSP-Register will mean that more people will be identified as eligible for HPV primary screening and the new Opt-Out setting will mean more eligible participants are encouraged to screen.</a:t>
            </a:r>
            <a:endParaRPr lang="en-NZ" sz="1100" i="1" dirty="0">
              <a:latin typeface="Calibri" panose="020F0502020204030204"/>
              <a:cs typeface="Calibri"/>
            </a:endParaRPr>
          </a:p>
        </p:txBody>
      </p:sp>
      <p:sp>
        <p:nvSpPr>
          <p:cNvPr id="44" name="TextBox 43">
            <a:extLst>
              <a:ext uri="{FF2B5EF4-FFF2-40B4-BE49-F238E27FC236}">
                <a16:creationId xmlns:a16="http://schemas.microsoft.com/office/drawing/2014/main" id="{860EEA0E-A74B-4127-B5FF-1344CE26D9DA}"/>
              </a:ext>
            </a:extLst>
          </p:cNvPr>
          <p:cNvSpPr txBox="1"/>
          <p:nvPr/>
        </p:nvSpPr>
        <p:spPr>
          <a:xfrm>
            <a:off x="2557949" y="5586131"/>
            <a:ext cx="6604524" cy="600164"/>
          </a:xfrm>
          <a:prstGeom prst="rect">
            <a:avLst/>
          </a:prstGeom>
          <a:noFill/>
        </p:spPr>
        <p:txBody>
          <a:bodyPr wrap="square">
            <a:spAutoFit/>
          </a:bodyPr>
          <a:lstStyle/>
          <a:p>
            <a:pPr defTabSz="914400">
              <a:spcAft>
                <a:spcPts val="600"/>
              </a:spcAft>
              <a:defRPr/>
            </a:pPr>
            <a:r>
              <a:rPr lang="en-NZ" sz="1100" i="1" dirty="0">
                <a:solidFill>
                  <a:prstClr val="black"/>
                </a:solidFill>
                <a:latin typeface="Calibri" panose="020F0502020204030204"/>
              </a:rPr>
              <a:t>The Time to Screen and National Screening Unit (NSU) website will include all up to date information to access and support decision making, including comprehensive FAQs about the new change. Notifications will continue through Primary Care.</a:t>
            </a:r>
          </a:p>
        </p:txBody>
      </p:sp>
      <p:sp>
        <p:nvSpPr>
          <p:cNvPr id="30" name="TextBox 29">
            <a:extLst>
              <a:ext uri="{FF2B5EF4-FFF2-40B4-BE49-F238E27FC236}">
                <a16:creationId xmlns:a16="http://schemas.microsoft.com/office/drawing/2014/main" id="{D28F7CC0-E31B-44AB-B26D-D2B925F0BCC3}"/>
              </a:ext>
            </a:extLst>
          </p:cNvPr>
          <p:cNvSpPr txBox="1"/>
          <p:nvPr/>
        </p:nvSpPr>
        <p:spPr>
          <a:xfrm>
            <a:off x="1836924" y="4588048"/>
            <a:ext cx="745435" cy="246221"/>
          </a:xfrm>
          <a:prstGeom prst="rect">
            <a:avLst/>
          </a:prstGeom>
          <a:noFill/>
        </p:spPr>
        <p:txBody>
          <a:bodyPr wrap="square" rtlCol="0">
            <a:spAutoFit/>
          </a:bodyPr>
          <a:lstStyle/>
          <a:p>
            <a:pPr algn="ctr"/>
            <a:r>
              <a:rPr lang="en-NZ" sz="1000">
                <a:latin typeface="Calibri" panose="020F0502020204030204" pitchFamily="34" charset="0"/>
                <a:cs typeface="Calibri" panose="020F0502020204030204" pitchFamily="34" charset="0"/>
              </a:rPr>
              <a:t>PEOPLE</a:t>
            </a:r>
          </a:p>
        </p:txBody>
      </p:sp>
      <p:grpSp>
        <p:nvGrpSpPr>
          <p:cNvPr id="50" name="Group 795">
            <a:extLst>
              <a:ext uri="{FF2B5EF4-FFF2-40B4-BE49-F238E27FC236}">
                <a16:creationId xmlns:a16="http://schemas.microsoft.com/office/drawing/2014/main" id="{CA9B43B9-2D7D-457C-BB97-3C7AAD04C15D}"/>
              </a:ext>
            </a:extLst>
          </p:cNvPr>
          <p:cNvGrpSpPr>
            <a:grpSpLocks noChangeAspect="1"/>
          </p:cNvGrpSpPr>
          <p:nvPr/>
        </p:nvGrpSpPr>
        <p:grpSpPr bwMode="auto">
          <a:xfrm>
            <a:off x="2047539" y="4268434"/>
            <a:ext cx="324001" cy="324001"/>
            <a:chOff x="7361" y="3009"/>
            <a:chExt cx="340" cy="340"/>
          </a:xfrm>
          <a:solidFill>
            <a:srgbClr val="B61F6C"/>
          </a:solidFill>
        </p:grpSpPr>
        <p:sp>
          <p:nvSpPr>
            <p:cNvPr id="51" name="Freeform 796">
              <a:extLst>
                <a:ext uri="{FF2B5EF4-FFF2-40B4-BE49-F238E27FC236}">
                  <a16:creationId xmlns:a16="http://schemas.microsoft.com/office/drawing/2014/main" id="{1FB0CFBC-F6C5-4D89-A85A-39BFD530AD33}"/>
                </a:ext>
              </a:extLst>
            </p:cNvPr>
            <p:cNvSpPr>
              <a:spLocks noEditPoints="1"/>
            </p:cNvSpPr>
            <p:nvPr/>
          </p:nvSpPr>
          <p:spPr bwMode="auto">
            <a:xfrm>
              <a:off x="7431" y="3129"/>
              <a:ext cx="57" cy="14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797">
              <a:extLst>
                <a:ext uri="{FF2B5EF4-FFF2-40B4-BE49-F238E27FC236}">
                  <a16:creationId xmlns:a16="http://schemas.microsoft.com/office/drawing/2014/main" id="{E7E56C19-B83B-49EE-B991-EED0EDC2533F}"/>
                </a:ext>
              </a:extLst>
            </p:cNvPr>
            <p:cNvSpPr>
              <a:spLocks noEditPoints="1"/>
            </p:cNvSpPr>
            <p:nvPr/>
          </p:nvSpPr>
          <p:spPr bwMode="auto">
            <a:xfrm>
              <a:off x="7439"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798">
              <a:extLst>
                <a:ext uri="{FF2B5EF4-FFF2-40B4-BE49-F238E27FC236}">
                  <a16:creationId xmlns:a16="http://schemas.microsoft.com/office/drawing/2014/main" id="{7C07DBA1-5045-4188-91E7-D5555D857359}"/>
                </a:ext>
              </a:extLst>
            </p:cNvPr>
            <p:cNvSpPr>
              <a:spLocks noEditPoints="1"/>
            </p:cNvSpPr>
            <p:nvPr/>
          </p:nvSpPr>
          <p:spPr bwMode="auto">
            <a:xfrm>
              <a:off x="7502" y="3129"/>
              <a:ext cx="58" cy="14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799">
              <a:extLst>
                <a:ext uri="{FF2B5EF4-FFF2-40B4-BE49-F238E27FC236}">
                  <a16:creationId xmlns:a16="http://schemas.microsoft.com/office/drawing/2014/main" id="{B1A7C9E1-B942-45DD-A434-0F9BD152608B}"/>
                </a:ext>
              </a:extLst>
            </p:cNvPr>
            <p:cNvSpPr>
              <a:spLocks noEditPoints="1"/>
            </p:cNvSpPr>
            <p:nvPr/>
          </p:nvSpPr>
          <p:spPr bwMode="auto">
            <a:xfrm>
              <a:off x="7510"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800">
              <a:extLst>
                <a:ext uri="{FF2B5EF4-FFF2-40B4-BE49-F238E27FC236}">
                  <a16:creationId xmlns:a16="http://schemas.microsoft.com/office/drawing/2014/main" id="{05D0B7E3-36FC-42DD-98ED-92A1280EA6E4}"/>
                </a:ext>
              </a:extLst>
            </p:cNvPr>
            <p:cNvSpPr>
              <a:spLocks noEditPoints="1"/>
            </p:cNvSpPr>
            <p:nvPr/>
          </p:nvSpPr>
          <p:spPr bwMode="auto">
            <a:xfrm>
              <a:off x="7573" y="3129"/>
              <a:ext cx="57" cy="14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801">
              <a:extLst>
                <a:ext uri="{FF2B5EF4-FFF2-40B4-BE49-F238E27FC236}">
                  <a16:creationId xmlns:a16="http://schemas.microsoft.com/office/drawing/2014/main" id="{80FB811F-D455-4684-99D4-757A470D31A1}"/>
                </a:ext>
              </a:extLst>
            </p:cNvPr>
            <p:cNvSpPr>
              <a:spLocks noEditPoints="1"/>
            </p:cNvSpPr>
            <p:nvPr/>
          </p:nvSpPr>
          <p:spPr bwMode="auto">
            <a:xfrm>
              <a:off x="7580" y="3073"/>
              <a:ext cx="43"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802">
              <a:extLst>
                <a:ext uri="{FF2B5EF4-FFF2-40B4-BE49-F238E27FC236}">
                  <a16:creationId xmlns:a16="http://schemas.microsoft.com/office/drawing/2014/main" id="{A85112D4-7843-4609-8363-64E1BE1097D3}"/>
                </a:ext>
              </a:extLst>
            </p:cNvPr>
            <p:cNvSpPr>
              <a:spLocks noEditPoints="1"/>
            </p:cNvSpPr>
            <p:nvPr/>
          </p:nvSpPr>
          <p:spPr bwMode="auto">
            <a:xfrm>
              <a:off x="7361" y="3009"/>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6" name="TextBox 35">
            <a:extLst>
              <a:ext uri="{FF2B5EF4-FFF2-40B4-BE49-F238E27FC236}">
                <a16:creationId xmlns:a16="http://schemas.microsoft.com/office/drawing/2014/main" id="{6FF50A78-EDD4-4005-9BFA-577E37B9C8A2}"/>
              </a:ext>
            </a:extLst>
          </p:cNvPr>
          <p:cNvSpPr txBox="1"/>
          <p:nvPr/>
        </p:nvSpPr>
        <p:spPr>
          <a:xfrm>
            <a:off x="1749673" y="5813444"/>
            <a:ext cx="919937" cy="246221"/>
          </a:xfrm>
          <a:prstGeom prst="rect">
            <a:avLst/>
          </a:prstGeom>
          <a:noFill/>
        </p:spPr>
        <p:txBody>
          <a:bodyPr wrap="square" rtlCol="0">
            <a:spAutoFit/>
          </a:bodyPr>
          <a:lstStyle/>
          <a:p>
            <a:pPr algn="ctr"/>
            <a:r>
              <a:rPr lang="en-NZ" sz="1000">
                <a:latin typeface="Calibri" panose="020F0502020204030204" pitchFamily="34" charset="0"/>
                <a:cs typeface="Calibri" panose="020F0502020204030204" pitchFamily="34" charset="0"/>
              </a:rPr>
              <a:t>TECHNOLOGY</a:t>
            </a:r>
          </a:p>
        </p:txBody>
      </p:sp>
      <p:grpSp>
        <p:nvGrpSpPr>
          <p:cNvPr id="61" name="Group 489">
            <a:extLst>
              <a:ext uri="{FF2B5EF4-FFF2-40B4-BE49-F238E27FC236}">
                <a16:creationId xmlns:a16="http://schemas.microsoft.com/office/drawing/2014/main" id="{2EE0B0D6-BF86-4076-A42A-1F8F8400394D}"/>
              </a:ext>
            </a:extLst>
          </p:cNvPr>
          <p:cNvGrpSpPr>
            <a:grpSpLocks noChangeAspect="1"/>
          </p:cNvGrpSpPr>
          <p:nvPr/>
        </p:nvGrpSpPr>
        <p:grpSpPr bwMode="auto">
          <a:xfrm>
            <a:off x="2047633" y="5489431"/>
            <a:ext cx="323999" cy="323998"/>
            <a:chOff x="2920" y="2264"/>
            <a:chExt cx="340" cy="340"/>
          </a:xfrm>
          <a:solidFill>
            <a:srgbClr val="B61F6C"/>
          </a:solidFill>
        </p:grpSpPr>
        <p:sp>
          <p:nvSpPr>
            <p:cNvPr id="62" name="Freeform 490">
              <a:extLst>
                <a:ext uri="{FF2B5EF4-FFF2-40B4-BE49-F238E27FC236}">
                  <a16:creationId xmlns:a16="http://schemas.microsoft.com/office/drawing/2014/main" id="{58D3A228-20F2-4CAD-8760-4B98F94591F6}"/>
                </a:ext>
              </a:extLst>
            </p:cNvPr>
            <p:cNvSpPr>
              <a:spLocks noEditPoints="1"/>
            </p:cNvSpPr>
            <p:nvPr/>
          </p:nvSpPr>
          <p:spPr bwMode="auto">
            <a:xfrm>
              <a:off x="2998" y="2363"/>
              <a:ext cx="184" cy="113"/>
            </a:xfrm>
            <a:custGeom>
              <a:avLst/>
              <a:gdLst>
                <a:gd name="T0" fmla="*/ 11 w 277"/>
                <a:gd name="T1" fmla="*/ 171 h 171"/>
                <a:gd name="T2" fmla="*/ 267 w 277"/>
                <a:gd name="T3" fmla="*/ 171 h 171"/>
                <a:gd name="T4" fmla="*/ 277 w 277"/>
                <a:gd name="T5" fmla="*/ 160 h 171"/>
                <a:gd name="T6" fmla="*/ 277 w 277"/>
                <a:gd name="T7" fmla="*/ 11 h 171"/>
                <a:gd name="T8" fmla="*/ 267 w 277"/>
                <a:gd name="T9" fmla="*/ 0 h 171"/>
                <a:gd name="T10" fmla="*/ 11 w 277"/>
                <a:gd name="T11" fmla="*/ 0 h 171"/>
                <a:gd name="T12" fmla="*/ 0 w 277"/>
                <a:gd name="T13" fmla="*/ 11 h 171"/>
                <a:gd name="T14" fmla="*/ 0 w 277"/>
                <a:gd name="T15" fmla="*/ 160 h 171"/>
                <a:gd name="T16" fmla="*/ 11 w 277"/>
                <a:gd name="T17" fmla="*/ 171 h 171"/>
                <a:gd name="T18" fmla="*/ 21 w 277"/>
                <a:gd name="T19" fmla="*/ 21 h 171"/>
                <a:gd name="T20" fmla="*/ 256 w 277"/>
                <a:gd name="T21" fmla="*/ 21 h 171"/>
                <a:gd name="T22" fmla="*/ 256 w 277"/>
                <a:gd name="T23" fmla="*/ 149 h 171"/>
                <a:gd name="T24" fmla="*/ 21 w 277"/>
                <a:gd name="T25" fmla="*/ 149 h 171"/>
                <a:gd name="T26" fmla="*/ 21 w 277"/>
                <a:gd name="T27" fmla="*/ 2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171">
                  <a:moveTo>
                    <a:pt x="11" y="171"/>
                  </a:moveTo>
                  <a:cubicBezTo>
                    <a:pt x="267" y="171"/>
                    <a:pt x="267" y="171"/>
                    <a:pt x="267" y="171"/>
                  </a:cubicBezTo>
                  <a:cubicBezTo>
                    <a:pt x="273" y="171"/>
                    <a:pt x="277" y="166"/>
                    <a:pt x="277" y="160"/>
                  </a:cubicBezTo>
                  <a:cubicBezTo>
                    <a:pt x="277" y="11"/>
                    <a:pt x="277" y="11"/>
                    <a:pt x="277" y="11"/>
                  </a:cubicBezTo>
                  <a:cubicBezTo>
                    <a:pt x="277" y="5"/>
                    <a:pt x="273" y="0"/>
                    <a:pt x="267" y="0"/>
                  </a:cubicBezTo>
                  <a:cubicBezTo>
                    <a:pt x="11" y="0"/>
                    <a:pt x="11" y="0"/>
                    <a:pt x="11" y="0"/>
                  </a:cubicBezTo>
                  <a:cubicBezTo>
                    <a:pt x="5" y="0"/>
                    <a:pt x="0" y="5"/>
                    <a:pt x="0" y="11"/>
                  </a:cubicBezTo>
                  <a:cubicBezTo>
                    <a:pt x="0" y="160"/>
                    <a:pt x="0" y="160"/>
                    <a:pt x="0" y="160"/>
                  </a:cubicBezTo>
                  <a:cubicBezTo>
                    <a:pt x="0" y="166"/>
                    <a:pt x="5" y="171"/>
                    <a:pt x="11" y="171"/>
                  </a:cubicBezTo>
                  <a:close/>
                  <a:moveTo>
                    <a:pt x="21" y="21"/>
                  </a:moveTo>
                  <a:cubicBezTo>
                    <a:pt x="256" y="21"/>
                    <a:pt x="256" y="21"/>
                    <a:pt x="256" y="21"/>
                  </a:cubicBezTo>
                  <a:cubicBezTo>
                    <a:pt x="256" y="149"/>
                    <a:pt x="256" y="149"/>
                    <a:pt x="256" y="149"/>
                  </a:cubicBezTo>
                  <a:cubicBezTo>
                    <a:pt x="21" y="149"/>
                    <a:pt x="21" y="149"/>
                    <a:pt x="21" y="149"/>
                  </a:cubicBezTo>
                  <a:lnTo>
                    <a:pt x="21"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491">
              <a:extLst>
                <a:ext uri="{FF2B5EF4-FFF2-40B4-BE49-F238E27FC236}">
                  <a16:creationId xmlns:a16="http://schemas.microsoft.com/office/drawing/2014/main" id="{6D789296-DA0C-4A17-957E-8DE032B7FE61}"/>
                </a:ext>
              </a:extLst>
            </p:cNvPr>
            <p:cNvSpPr>
              <a:spLocks/>
            </p:cNvSpPr>
            <p:nvPr/>
          </p:nvSpPr>
          <p:spPr bwMode="auto">
            <a:xfrm>
              <a:off x="2984" y="2490"/>
              <a:ext cx="212" cy="14"/>
            </a:xfrm>
            <a:custGeom>
              <a:avLst/>
              <a:gdLst>
                <a:gd name="T0" fmla="*/ 309 w 320"/>
                <a:gd name="T1" fmla="*/ 0 h 21"/>
                <a:gd name="T2" fmla="*/ 10 w 320"/>
                <a:gd name="T3" fmla="*/ 0 h 21"/>
                <a:gd name="T4" fmla="*/ 0 w 320"/>
                <a:gd name="T5" fmla="*/ 11 h 21"/>
                <a:gd name="T6" fmla="*/ 10 w 320"/>
                <a:gd name="T7" fmla="*/ 21 h 21"/>
                <a:gd name="T8" fmla="*/ 309 w 320"/>
                <a:gd name="T9" fmla="*/ 21 h 21"/>
                <a:gd name="T10" fmla="*/ 320 w 320"/>
                <a:gd name="T11" fmla="*/ 11 h 21"/>
                <a:gd name="T12" fmla="*/ 309 w 320"/>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20" h="21">
                  <a:moveTo>
                    <a:pt x="309" y="0"/>
                  </a:moveTo>
                  <a:cubicBezTo>
                    <a:pt x="10" y="0"/>
                    <a:pt x="10" y="0"/>
                    <a:pt x="10" y="0"/>
                  </a:cubicBezTo>
                  <a:cubicBezTo>
                    <a:pt x="4" y="0"/>
                    <a:pt x="0" y="5"/>
                    <a:pt x="0" y="11"/>
                  </a:cubicBezTo>
                  <a:cubicBezTo>
                    <a:pt x="0" y="17"/>
                    <a:pt x="4" y="21"/>
                    <a:pt x="10" y="21"/>
                  </a:cubicBezTo>
                  <a:cubicBezTo>
                    <a:pt x="309" y="21"/>
                    <a:pt x="309" y="21"/>
                    <a:pt x="309" y="21"/>
                  </a:cubicBezTo>
                  <a:cubicBezTo>
                    <a:pt x="315" y="21"/>
                    <a:pt x="320" y="17"/>
                    <a:pt x="320" y="11"/>
                  </a:cubicBezTo>
                  <a:cubicBezTo>
                    <a:pt x="320" y="5"/>
                    <a:pt x="315" y="0"/>
                    <a:pt x="30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492">
              <a:extLst>
                <a:ext uri="{FF2B5EF4-FFF2-40B4-BE49-F238E27FC236}">
                  <a16:creationId xmlns:a16="http://schemas.microsoft.com/office/drawing/2014/main" id="{7C6D43B7-4D9A-47D7-859F-BF1F3772FA07}"/>
                </a:ext>
              </a:extLst>
            </p:cNvPr>
            <p:cNvSpPr>
              <a:spLocks noEditPoints="1"/>
            </p:cNvSpPr>
            <p:nvPr/>
          </p:nvSpPr>
          <p:spPr bwMode="auto">
            <a:xfrm>
              <a:off x="2920" y="226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 name="Group 2">
            <a:extLst>
              <a:ext uri="{FF2B5EF4-FFF2-40B4-BE49-F238E27FC236}">
                <a16:creationId xmlns:a16="http://schemas.microsoft.com/office/drawing/2014/main" id="{BD4D7160-2D9F-4A69-AED6-2204628BAC11}"/>
              </a:ext>
            </a:extLst>
          </p:cNvPr>
          <p:cNvGrpSpPr/>
          <p:nvPr/>
        </p:nvGrpSpPr>
        <p:grpSpPr>
          <a:xfrm>
            <a:off x="9440866" y="1072644"/>
            <a:ext cx="2564264" cy="5389768"/>
            <a:chOff x="9469068" y="808925"/>
            <a:chExt cx="2564264" cy="5252178"/>
          </a:xfrm>
        </p:grpSpPr>
        <p:sp>
          <p:nvSpPr>
            <p:cNvPr id="39" name="Rectangle 38">
              <a:extLst>
                <a:ext uri="{FF2B5EF4-FFF2-40B4-BE49-F238E27FC236}">
                  <a16:creationId xmlns:a16="http://schemas.microsoft.com/office/drawing/2014/main" id="{9D83E4A6-CD27-4337-BC6D-8E869EA08B9B}"/>
                </a:ext>
              </a:extLst>
            </p:cNvPr>
            <p:cNvSpPr/>
            <p:nvPr/>
          </p:nvSpPr>
          <p:spPr>
            <a:xfrm>
              <a:off x="9517340" y="808925"/>
              <a:ext cx="2358976" cy="5252178"/>
            </a:xfrm>
            <a:prstGeom prst="rect">
              <a:avLst/>
            </a:prstGeom>
            <a:solidFill>
              <a:srgbClr val="D600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40" name="TextBox 39">
              <a:extLst>
                <a:ext uri="{FF2B5EF4-FFF2-40B4-BE49-F238E27FC236}">
                  <a16:creationId xmlns:a16="http://schemas.microsoft.com/office/drawing/2014/main" id="{88D7BB17-96E4-4118-9F8C-AA633727F465}"/>
                </a:ext>
              </a:extLst>
            </p:cNvPr>
            <p:cNvSpPr txBox="1"/>
            <p:nvPr/>
          </p:nvSpPr>
          <p:spPr>
            <a:xfrm>
              <a:off x="9469068" y="1462103"/>
              <a:ext cx="2382542" cy="3829190"/>
            </a:xfrm>
            <a:prstGeom prst="rect">
              <a:avLst/>
            </a:prstGeom>
            <a:noFill/>
          </p:spPr>
          <p:txBody>
            <a:bodyPr wrap="square">
              <a:spAutoFit/>
            </a:bodyPr>
            <a:lstStyle/>
            <a:p>
              <a:pPr marL="268288" indent="-179388">
                <a:lnSpc>
                  <a:spcPct val="150000"/>
                </a:lnSpc>
                <a:spcBef>
                  <a:spcPts val="600"/>
                </a:spcBef>
                <a:buFont typeface="Symbol" panose="05050102010706020507" pitchFamily="18" charset="2"/>
                <a:buChar char=""/>
              </a:pPr>
              <a:r>
                <a:rPr lang="en-NZ" sz="900" dirty="0">
                  <a:solidFill>
                    <a:schemeClr val="bg1"/>
                  </a:solidFill>
                  <a:effectLst/>
                  <a:ea typeface="Calibri" panose="020F0502020204030204" pitchFamily="34" charset="0"/>
                  <a:cs typeface="Times New Roman" panose="02020603050405020304" pitchFamily="18" charset="0"/>
                </a:rPr>
                <a:t>I </a:t>
              </a:r>
              <a:r>
                <a:rPr lang="en-NZ" sz="900" dirty="0">
                  <a:solidFill>
                    <a:schemeClr val="bg1"/>
                  </a:solidFill>
                  <a:cs typeface="Times New Roman"/>
                </a:rPr>
                <a:t>have the choice around the type of test I can do and can complete the initial screen in a setting more comfortable for me.</a:t>
              </a:r>
            </a:p>
            <a:p>
              <a:pPr marL="268288" indent="-179388">
                <a:lnSpc>
                  <a:spcPct val="150000"/>
                </a:lnSpc>
                <a:spcBef>
                  <a:spcPts val="600"/>
                </a:spcBef>
                <a:buFont typeface="Symbol" panose="05050102010706020507" pitchFamily="18" charset="2"/>
                <a:buChar char=""/>
              </a:pPr>
              <a:r>
                <a:rPr lang="en-NZ" sz="900" dirty="0">
                  <a:solidFill>
                    <a:schemeClr val="bg1"/>
                  </a:solidFill>
                  <a:cs typeface="Times New Roman"/>
                </a:rPr>
                <a:t>My beliefs and values have been understood and supported through the process, due to the cultural training received by the staff.</a:t>
              </a:r>
            </a:p>
            <a:p>
              <a:pPr marL="268288" indent="-179388">
                <a:lnSpc>
                  <a:spcPct val="150000"/>
                </a:lnSpc>
                <a:spcBef>
                  <a:spcPts val="600"/>
                </a:spcBef>
                <a:buFont typeface="Symbol" panose="05050102010706020507" pitchFamily="18" charset="2"/>
                <a:buChar char=""/>
              </a:pPr>
              <a:r>
                <a:rPr lang="en-NZ" sz="900" dirty="0">
                  <a:solidFill>
                    <a:schemeClr val="bg1"/>
                  </a:solidFill>
                  <a:cs typeface="Times New Roman"/>
                </a:rPr>
                <a:t>I feel more comfortable during screening process, surrounded by more Māori and Pacific clinical and non-clinical staff.</a:t>
              </a:r>
            </a:p>
            <a:p>
              <a:pPr marL="268288" indent="-179388">
                <a:lnSpc>
                  <a:spcPct val="150000"/>
                </a:lnSpc>
                <a:spcBef>
                  <a:spcPts val="600"/>
                </a:spcBef>
                <a:buFont typeface="Symbol" panose="05050102010706020507" pitchFamily="18" charset="2"/>
                <a:buChar char=""/>
              </a:pPr>
              <a:r>
                <a:rPr lang="en-NZ" sz="900" dirty="0">
                  <a:solidFill>
                    <a:schemeClr val="bg1"/>
                  </a:solidFill>
                  <a:cs typeface="Times New Roman"/>
                </a:rPr>
                <a:t>I have received and viewed campaigns from trusted faces and in language that resonated with me and I feel empowered to take the next step.</a:t>
              </a:r>
            </a:p>
          </p:txBody>
        </p:sp>
        <p:sp>
          <p:nvSpPr>
            <p:cNvPr id="41" name="TextBox 40">
              <a:extLst>
                <a:ext uri="{FF2B5EF4-FFF2-40B4-BE49-F238E27FC236}">
                  <a16:creationId xmlns:a16="http://schemas.microsoft.com/office/drawing/2014/main" id="{84B18231-8F83-4696-BEC2-6EC4AA14B214}"/>
                </a:ext>
              </a:extLst>
            </p:cNvPr>
            <p:cNvSpPr txBox="1"/>
            <p:nvPr/>
          </p:nvSpPr>
          <p:spPr>
            <a:xfrm>
              <a:off x="10014757" y="981602"/>
              <a:ext cx="2018575" cy="246221"/>
            </a:xfrm>
            <a:prstGeom prst="rect">
              <a:avLst/>
            </a:prstGeom>
            <a:noFill/>
          </p:spPr>
          <p:txBody>
            <a:bodyPr wrap="square" rtlCol="0">
              <a:spAutoFit/>
            </a:bodyPr>
            <a:lstStyle/>
            <a:p>
              <a:r>
                <a:rPr lang="en-NZ" sz="1000" b="1" dirty="0">
                  <a:solidFill>
                    <a:schemeClr val="bg1"/>
                  </a:solidFill>
                </a:rPr>
                <a:t>EQUITY PRIORITIES</a:t>
              </a:r>
            </a:p>
          </p:txBody>
        </p:sp>
      </p:grpSp>
      <p:grpSp>
        <p:nvGrpSpPr>
          <p:cNvPr id="45" name="Graphic 4">
            <a:extLst>
              <a:ext uri="{FF2B5EF4-FFF2-40B4-BE49-F238E27FC236}">
                <a16:creationId xmlns:a16="http://schemas.microsoft.com/office/drawing/2014/main" id="{37022920-C683-4D4E-9AD9-789F02CCA259}"/>
              </a:ext>
            </a:extLst>
          </p:cNvPr>
          <p:cNvGrpSpPr/>
          <p:nvPr/>
        </p:nvGrpSpPr>
        <p:grpSpPr>
          <a:xfrm>
            <a:off x="9583725" y="1171140"/>
            <a:ext cx="361674" cy="361333"/>
            <a:chOff x="3607758" y="3824168"/>
            <a:chExt cx="361674" cy="361333"/>
          </a:xfrm>
          <a:solidFill>
            <a:schemeClr val="bg1"/>
          </a:solidFill>
        </p:grpSpPr>
        <p:sp>
          <p:nvSpPr>
            <p:cNvPr id="46" name="Graphic 4">
              <a:extLst>
                <a:ext uri="{FF2B5EF4-FFF2-40B4-BE49-F238E27FC236}">
                  <a16:creationId xmlns:a16="http://schemas.microsoft.com/office/drawing/2014/main" id="{63808EB2-2F2D-4A99-8AE0-83A044846FAE}"/>
                </a:ext>
              </a:extLst>
            </p:cNvPr>
            <p:cNvSpPr/>
            <p:nvPr/>
          </p:nvSpPr>
          <p:spPr>
            <a:xfrm>
              <a:off x="3607758" y="3824168"/>
              <a:ext cx="361674" cy="361333"/>
            </a:xfrm>
            <a:custGeom>
              <a:avLst/>
              <a:gdLst>
                <a:gd name="connsiteX0" fmla="*/ 180836 w 361674"/>
                <a:gd name="connsiteY0" fmla="*/ 0 h 361333"/>
                <a:gd name="connsiteX1" fmla="*/ 0 w 361674"/>
                <a:gd name="connsiteY1" fmla="*/ 180667 h 361333"/>
                <a:gd name="connsiteX2" fmla="*/ 180836 w 361674"/>
                <a:gd name="connsiteY2" fmla="*/ 361333 h 361333"/>
                <a:gd name="connsiteX3" fmla="*/ 361671 w 361674"/>
                <a:gd name="connsiteY3" fmla="*/ 180667 h 361333"/>
                <a:gd name="connsiteX4" fmla="*/ 180836 w 361674"/>
                <a:gd name="connsiteY4" fmla="*/ 0 h 361333"/>
                <a:gd name="connsiteX5" fmla="*/ 180836 w 361674"/>
                <a:gd name="connsiteY5" fmla="*/ 349204 h 361333"/>
                <a:gd name="connsiteX6" fmla="*/ 12780 w 361674"/>
                <a:gd name="connsiteY6" fmla="*/ 181305 h 361333"/>
                <a:gd name="connsiteX7" fmla="*/ 180836 w 361674"/>
                <a:gd name="connsiteY7" fmla="*/ 13406 h 361333"/>
                <a:gd name="connsiteX8" fmla="*/ 348891 w 361674"/>
                <a:gd name="connsiteY8" fmla="*/ 181305 h 361333"/>
                <a:gd name="connsiteX9" fmla="*/ 180836 w 361674"/>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6" y="0"/>
                  </a:moveTo>
                  <a:cubicBezTo>
                    <a:pt x="80513" y="0"/>
                    <a:pt x="0" y="81076"/>
                    <a:pt x="0" y="180667"/>
                  </a:cubicBezTo>
                  <a:cubicBezTo>
                    <a:pt x="0" y="280895"/>
                    <a:pt x="81152" y="361333"/>
                    <a:pt x="180836" y="361333"/>
                  </a:cubicBezTo>
                  <a:cubicBezTo>
                    <a:pt x="280518" y="361333"/>
                    <a:pt x="361671" y="280257"/>
                    <a:pt x="361671" y="180667"/>
                  </a:cubicBezTo>
                  <a:cubicBezTo>
                    <a:pt x="362310" y="81076"/>
                    <a:pt x="281157" y="0"/>
                    <a:pt x="180836" y="0"/>
                  </a:cubicBezTo>
                  <a:close/>
                  <a:moveTo>
                    <a:pt x="180836" y="349204"/>
                  </a:moveTo>
                  <a:cubicBezTo>
                    <a:pt x="88181" y="349204"/>
                    <a:pt x="12780" y="273873"/>
                    <a:pt x="12780" y="181305"/>
                  </a:cubicBezTo>
                  <a:cubicBezTo>
                    <a:pt x="12780" y="88737"/>
                    <a:pt x="88181" y="13406"/>
                    <a:pt x="180836" y="13406"/>
                  </a:cubicBezTo>
                  <a:cubicBezTo>
                    <a:pt x="273490" y="13406"/>
                    <a:pt x="348891" y="88737"/>
                    <a:pt x="348891" y="181305"/>
                  </a:cubicBezTo>
                  <a:cubicBezTo>
                    <a:pt x="348891" y="273873"/>
                    <a:pt x="274128" y="349204"/>
                    <a:pt x="180836" y="349204"/>
                  </a:cubicBezTo>
                  <a:close/>
                </a:path>
              </a:pathLst>
            </a:custGeom>
            <a:grpFill/>
            <a:ln w="6390" cap="flat">
              <a:noFill/>
              <a:prstDash val="solid"/>
              <a:miter/>
            </a:ln>
          </p:spPr>
          <p:txBody>
            <a:bodyPr rtlCol="0" anchor="ctr"/>
            <a:lstStyle/>
            <a:p>
              <a:endParaRPr lang="en-US"/>
            </a:p>
          </p:txBody>
        </p:sp>
        <p:sp>
          <p:nvSpPr>
            <p:cNvPr id="47" name="Graphic 4">
              <a:extLst>
                <a:ext uri="{FF2B5EF4-FFF2-40B4-BE49-F238E27FC236}">
                  <a16:creationId xmlns:a16="http://schemas.microsoft.com/office/drawing/2014/main" id="{F93CF17A-08C3-4518-A6A6-C570A1A51356}"/>
                </a:ext>
              </a:extLst>
            </p:cNvPr>
            <p:cNvSpPr/>
            <p:nvPr/>
          </p:nvSpPr>
          <p:spPr>
            <a:xfrm>
              <a:off x="3759199" y="3867284"/>
              <a:ext cx="56969" cy="62219"/>
            </a:xfrm>
            <a:custGeom>
              <a:avLst/>
              <a:gdLst>
                <a:gd name="connsiteX0" fmla="*/ 5751 w 56969"/>
                <a:gd name="connsiteY0" fmla="*/ 61581 h 62219"/>
                <a:gd name="connsiteX1" fmla="*/ 12780 w 56969"/>
                <a:gd name="connsiteY1" fmla="*/ 56474 h 62219"/>
                <a:gd name="connsiteX2" fmla="*/ 26838 w 56969"/>
                <a:gd name="connsiteY2" fmla="*/ 50728 h 62219"/>
                <a:gd name="connsiteX3" fmla="*/ 44091 w 56969"/>
                <a:gd name="connsiteY3" fmla="*/ 57112 h 62219"/>
                <a:gd name="connsiteX4" fmla="*/ 50481 w 56969"/>
                <a:gd name="connsiteY4" fmla="*/ 62219 h 62219"/>
                <a:gd name="connsiteX5" fmla="*/ 51759 w 56969"/>
                <a:gd name="connsiteY5" fmla="*/ 62219 h 62219"/>
                <a:gd name="connsiteX6" fmla="*/ 56871 w 56969"/>
                <a:gd name="connsiteY6" fmla="*/ 54559 h 62219"/>
                <a:gd name="connsiteX7" fmla="*/ 33867 w 56969"/>
                <a:gd name="connsiteY7" fmla="*/ 38599 h 62219"/>
                <a:gd name="connsiteX8" fmla="*/ 40896 w 56969"/>
                <a:gd name="connsiteY8" fmla="*/ 35407 h 62219"/>
                <a:gd name="connsiteX9" fmla="*/ 48564 w 56969"/>
                <a:gd name="connsiteY9" fmla="*/ 22639 h 62219"/>
                <a:gd name="connsiteX10" fmla="*/ 32589 w 56969"/>
                <a:gd name="connsiteY10" fmla="*/ 295 h 62219"/>
                <a:gd name="connsiteX11" fmla="*/ 10224 w 56969"/>
                <a:gd name="connsiteY11" fmla="*/ 16255 h 62219"/>
                <a:gd name="connsiteX12" fmla="*/ 24282 w 56969"/>
                <a:gd name="connsiteY12" fmla="*/ 37960 h 62219"/>
                <a:gd name="connsiteX13" fmla="*/ 0 w 56969"/>
                <a:gd name="connsiteY13" fmla="*/ 54559 h 62219"/>
                <a:gd name="connsiteX14" fmla="*/ 5751 w 56969"/>
                <a:gd name="connsiteY14" fmla="*/ 61581 h 62219"/>
                <a:gd name="connsiteX15" fmla="*/ 23004 w 56969"/>
                <a:gd name="connsiteY15" fmla="*/ 18170 h 62219"/>
                <a:gd name="connsiteX16" fmla="*/ 29394 w 56969"/>
                <a:gd name="connsiteY16" fmla="*/ 12424 h 62219"/>
                <a:gd name="connsiteX17" fmla="*/ 30672 w 56969"/>
                <a:gd name="connsiteY17" fmla="*/ 12424 h 62219"/>
                <a:gd name="connsiteX18" fmla="*/ 36423 w 56969"/>
                <a:gd name="connsiteY18" fmla="*/ 20085 h 62219"/>
                <a:gd name="connsiteX19" fmla="*/ 33867 w 56969"/>
                <a:gd name="connsiteY19" fmla="*/ 24554 h 62219"/>
                <a:gd name="connsiteX20" fmla="*/ 28755 w 56969"/>
                <a:gd name="connsiteY20" fmla="*/ 25831 h 62219"/>
                <a:gd name="connsiteX21" fmla="*/ 23004 w 56969"/>
                <a:gd name="connsiteY21" fmla="*/ 18170 h 6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969" h="62219">
                  <a:moveTo>
                    <a:pt x="5751" y="61581"/>
                  </a:moveTo>
                  <a:cubicBezTo>
                    <a:pt x="8946" y="62219"/>
                    <a:pt x="12780" y="59666"/>
                    <a:pt x="12780" y="56474"/>
                  </a:cubicBezTo>
                  <a:cubicBezTo>
                    <a:pt x="13419" y="53920"/>
                    <a:pt x="19170" y="50728"/>
                    <a:pt x="26838" y="50728"/>
                  </a:cubicBezTo>
                  <a:cubicBezTo>
                    <a:pt x="35784" y="50090"/>
                    <a:pt x="43451" y="53282"/>
                    <a:pt x="44091" y="57112"/>
                  </a:cubicBezTo>
                  <a:cubicBezTo>
                    <a:pt x="44730" y="60304"/>
                    <a:pt x="47286" y="62219"/>
                    <a:pt x="50481" y="62219"/>
                  </a:cubicBezTo>
                  <a:cubicBezTo>
                    <a:pt x="51119" y="62219"/>
                    <a:pt x="51119" y="62219"/>
                    <a:pt x="51759" y="62219"/>
                  </a:cubicBezTo>
                  <a:cubicBezTo>
                    <a:pt x="54954" y="61581"/>
                    <a:pt x="57509" y="57751"/>
                    <a:pt x="56871" y="54559"/>
                  </a:cubicBezTo>
                  <a:cubicBezTo>
                    <a:pt x="54954" y="44983"/>
                    <a:pt x="44730" y="39875"/>
                    <a:pt x="33867" y="38599"/>
                  </a:cubicBezTo>
                  <a:cubicBezTo>
                    <a:pt x="36423" y="37960"/>
                    <a:pt x="38340" y="37322"/>
                    <a:pt x="40896" y="35407"/>
                  </a:cubicBezTo>
                  <a:cubicBezTo>
                    <a:pt x="45369" y="32215"/>
                    <a:pt x="47925" y="27746"/>
                    <a:pt x="48564" y="22639"/>
                  </a:cubicBezTo>
                  <a:cubicBezTo>
                    <a:pt x="50481" y="11786"/>
                    <a:pt x="42813" y="2210"/>
                    <a:pt x="32589" y="295"/>
                  </a:cubicBezTo>
                  <a:cubicBezTo>
                    <a:pt x="21726" y="-1620"/>
                    <a:pt x="12141" y="6040"/>
                    <a:pt x="10224" y="16255"/>
                  </a:cubicBezTo>
                  <a:cubicBezTo>
                    <a:pt x="8307" y="25831"/>
                    <a:pt x="14697" y="35407"/>
                    <a:pt x="24282" y="37960"/>
                  </a:cubicBezTo>
                  <a:cubicBezTo>
                    <a:pt x="10863" y="39237"/>
                    <a:pt x="1278" y="45621"/>
                    <a:pt x="0" y="54559"/>
                  </a:cubicBezTo>
                  <a:cubicBezTo>
                    <a:pt x="0" y="57751"/>
                    <a:pt x="2556" y="61581"/>
                    <a:pt x="5751" y="61581"/>
                  </a:cubicBezTo>
                  <a:close/>
                  <a:moveTo>
                    <a:pt x="23004" y="18170"/>
                  </a:moveTo>
                  <a:cubicBezTo>
                    <a:pt x="23643" y="14978"/>
                    <a:pt x="26199" y="12424"/>
                    <a:pt x="29394" y="12424"/>
                  </a:cubicBezTo>
                  <a:cubicBezTo>
                    <a:pt x="30033" y="12424"/>
                    <a:pt x="30033" y="12424"/>
                    <a:pt x="30672" y="12424"/>
                  </a:cubicBezTo>
                  <a:cubicBezTo>
                    <a:pt x="34506" y="13063"/>
                    <a:pt x="37062" y="16255"/>
                    <a:pt x="36423" y="20085"/>
                  </a:cubicBezTo>
                  <a:cubicBezTo>
                    <a:pt x="36423" y="22000"/>
                    <a:pt x="35145" y="23277"/>
                    <a:pt x="33867" y="24554"/>
                  </a:cubicBezTo>
                  <a:cubicBezTo>
                    <a:pt x="32589" y="25831"/>
                    <a:pt x="30672" y="25831"/>
                    <a:pt x="28755" y="25831"/>
                  </a:cubicBezTo>
                  <a:cubicBezTo>
                    <a:pt x="24921" y="25192"/>
                    <a:pt x="23004" y="22000"/>
                    <a:pt x="23004" y="18170"/>
                  </a:cubicBezTo>
                  <a:close/>
                </a:path>
              </a:pathLst>
            </a:custGeom>
            <a:grpFill/>
            <a:ln w="6390" cap="flat">
              <a:noFill/>
              <a:prstDash val="solid"/>
              <a:miter/>
            </a:ln>
          </p:spPr>
          <p:txBody>
            <a:bodyPr rtlCol="0" anchor="ctr"/>
            <a:lstStyle/>
            <a:p>
              <a:endParaRPr lang="en-US"/>
            </a:p>
          </p:txBody>
        </p:sp>
        <p:sp>
          <p:nvSpPr>
            <p:cNvPr id="48" name="Graphic 4">
              <a:extLst>
                <a:ext uri="{FF2B5EF4-FFF2-40B4-BE49-F238E27FC236}">
                  <a16:creationId xmlns:a16="http://schemas.microsoft.com/office/drawing/2014/main" id="{9C1D0841-C9E9-4345-A11F-A2D02DFE8A1B}"/>
                </a:ext>
              </a:extLst>
            </p:cNvPr>
            <p:cNvSpPr/>
            <p:nvPr/>
          </p:nvSpPr>
          <p:spPr>
            <a:xfrm>
              <a:off x="3760379" y="4081321"/>
              <a:ext cx="56428" cy="62683"/>
            </a:xfrm>
            <a:custGeom>
              <a:avLst/>
              <a:gdLst>
                <a:gd name="connsiteX0" fmla="*/ 51218 w 56428"/>
                <a:gd name="connsiteY0" fmla="*/ 121 h 62683"/>
                <a:gd name="connsiteX1" fmla="*/ 43550 w 56428"/>
                <a:gd name="connsiteY1" fmla="*/ 5228 h 62683"/>
                <a:gd name="connsiteX2" fmla="*/ 26297 w 56428"/>
                <a:gd name="connsiteY2" fmla="*/ 11612 h 62683"/>
                <a:gd name="connsiteX3" fmla="*/ 12240 w 56428"/>
                <a:gd name="connsiteY3" fmla="*/ 5866 h 62683"/>
                <a:gd name="connsiteX4" fmla="*/ 5210 w 56428"/>
                <a:gd name="connsiteY4" fmla="*/ 759 h 62683"/>
                <a:gd name="connsiteX5" fmla="*/ 99 w 56428"/>
                <a:gd name="connsiteY5" fmla="*/ 7782 h 62683"/>
                <a:gd name="connsiteX6" fmla="*/ 24380 w 56428"/>
                <a:gd name="connsiteY6" fmla="*/ 24380 h 62683"/>
                <a:gd name="connsiteX7" fmla="*/ 10322 w 56428"/>
                <a:gd name="connsiteY7" fmla="*/ 46086 h 62683"/>
                <a:gd name="connsiteX8" fmla="*/ 29492 w 56428"/>
                <a:gd name="connsiteY8" fmla="*/ 62684 h 62683"/>
                <a:gd name="connsiteX9" fmla="*/ 32687 w 56428"/>
                <a:gd name="connsiteY9" fmla="*/ 62684 h 62683"/>
                <a:gd name="connsiteX10" fmla="*/ 48662 w 56428"/>
                <a:gd name="connsiteY10" fmla="*/ 40340 h 62683"/>
                <a:gd name="connsiteX11" fmla="*/ 33965 w 56428"/>
                <a:gd name="connsiteY11" fmla="*/ 24380 h 62683"/>
                <a:gd name="connsiteX12" fmla="*/ 56330 w 56428"/>
                <a:gd name="connsiteY12" fmla="*/ 8420 h 62683"/>
                <a:gd name="connsiteX13" fmla="*/ 51218 w 56428"/>
                <a:gd name="connsiteY13" fmla="*/ 121 h 62683"/>
                <a:gd name="connsiteX14" fmla="*/ 29492 w 56428"/>
                <a:gd name="connsiteY14" fmla="*/ 49278 h 62683"/>
                <a:gd name="connsiteX15" fmla="*/ 21824 w 56428"/>
                <a:gd name="connsiteY15" fmla="*/ 43532 h 62683"/>
                <a:gd name="connsiteX16" fmla="*/ 27575 w 56428"/>
                <a:gd name="connsiteY16" fmla="*/ 35871 h 62683"/>
                <a:gd name="connsiteX17" fmla="*/ 35243 w 56428"/>
                <a:gd name="connsiteY17" fmla="*/ 41617 h 62683"/>
                <a:gd name="connsiteX18" fmla="*/ 29492 w 56428"/>
                <a:gd name="connsiteY18" fmla="*/ 49278 h 6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428" h="62683">
                  <a:moveTo>
                    <a:pt x="51218" y="121"/>
                  </a:moveTo>
                  <a:cubicBezTo>
                    <a:pt x="48023" y="-518"/>
                    <a:pt x="44189" y="1398"/>
                    <a:pt x="43550" y="5228"/>
                  </a:cubicBezTo>
                  <a:cubicBezTo>
                    <a:pt x="42911" y="9058"/>
                    <a:pt x="34604" y="12250"/>
                    <a:pt x="26297" y="11612"/>
                  </a:cubicBezTo>
                  <a:cubicBezTo>
                    <a:pt x="17990" y="11612"/>
                    <a:pt x="12240" y="8420"/>
                    <a:pt x="12240" y="5866"/>
                  </a:cubicBezTo>
                  <a:cubicBezTo>
                    <a:pt x="11600" y="2674"/>
                    <a:pt x="8405" y="121"/>
                    <a:pt x="5210" y="759"/>
                  </a:cubicBezTo>
                  <a:cubicBezTo>
                    <a:pt x="2015" y="1398"/>
                    <a:pt x="-540" y="4590"/>
                    <a:pt x="99" y="7782"/>
                  </a:cubicBezTo>
                  <a:cubicBezTo>
                    <a:pt x="1377" y="16719"/>
                    <a:pt x="10962" y="23103"/>
                    <a:pt x="24380" y="24380"/>
                  </a:cubicBezTo>
                  <a:cubicBezTo>
                    <a:pt x="14795" y="26934"/>
                    <a:pt x="8405" y="36510"/>
                    <a:pt x="10322" y="46086"/>
                  </a:cubicBezTo>
                  <a:cubicBezTo>
                    <a:pt x="11600" y="55662"/>
                    <a:pt x="19907" y="62684"/>
                    <a:pt x="29492" y="62684"/>
                  </a:cubicBezTo>
                  <a:cubicBezTo>
                    <a:pt x="30770" y="62684"/>
                    <a:pt x="31409" y="62684"/>
                    <a:pt x="32687" y="62684"/>
                  </a:cubicBezTo>
                  <a:cubicBezTo>
                    <a:pt x="43550" y="60769"/>
                    <a:pt x="50579" y="51193"/>
                    <a:pt x="48662" y="40340"/>
                  </a:cubicBezTo>
                  <a:cubicBezTo>
                    <a:pt x="47384" y="32679"/>
                    <a:pt x="41633" y="26295"/>
                    <a:pt x="33965" y="24380"/>
                  </a:cubicBezTo>
                  <a:cubicBezTo>
                    <a:pt x="44828" y="23103"/>
                    <a:pt x="54413" y="17996"/>
                    <a:pt x="56330" y="8420"/>
                  </a:cubicBezTo>
                  <a:cubicBezTo>
                    <a:pt x="56969" y="3951"/>
                    <a:pt x="54413" y="759"/>
                    <a:pt x="51218" y="121"/>
                  </a:cubicBezTo>
                  <a:close/>
                  <a:moveTo>
                    <a:pt x="29492" y="49278"/>
                  </a:moveTo>
                  <a:cubicBezTo>
                    <a:pt x="25658" y="49916"/>
                    <a:pt x="22463" y="47362"/>
                    <a:pt x="21824" y="43532"/>
                  </a:cubicBezTo>
                  <a:cubicBezTo>
                    <a:pt x="21185" y="39702"/>
                    <a:pt x="23741" y="36510"/>
                    <a:pt x="27575" y="35871"/>
                  </a:cubicBezTo>
                  <a:cubicBezTo>
                    <a:pt x="31409" y="35233"/>
                    <a:pt x="34604" y="37786"/>
                    <a:pt x="35243" y="41617"/>
                  </a:cubicBezTo>
                  <a:cubicBezTo>
                    <a:pt x="35882" y="44809"/>
                    <a:pt x="33326" y="48639"/>
                    <a:pt x="29492" y="49278"/>
                  </a:cubicBezTo>
                  <a:close/>
                </a:path>
              </a:pathLst>
            </a:custGeom>
            <a:grpFill/>
            <a:ln w="6390" cap="flat">
              <a:noFill/>
              <a:prstDash val="solid"/>
              <a:miter/>
            </a:ln>
          </p:spPr>
          <p:txBody>
            <a:bodyPr rtlCol="0" anchor="ctr"/>
            <a:lstStyle/>
            <a:p>
              <a:endParaRPr lang="en-US"/>
            </a:p>
          </p:txBody>
        </p:sp>
        <p:sp>
          <p:nvSpPr>
            <p:cNvPr id="49" name="Graphic 4">
              <a:extLst>
                <a:ext uri="{FF2B5EF4-FFF2-40B4-BE49-F238E27FC236}">
                  <a16:creationId xmlns:a16="http://schemas.microsoft.com/office/drawing/2014/main" id="{4D9D822B-289E-4E03-96FB-2430F3BAF97B}"/>
                </a:ext>
              </a:extLst>
            </p:cNvPr>
            <p:cNvSpPr/>
            <p:nvPr/>
          </p:nvSpPr>
          <p:spPr>
            <a:xfrm>
              <a:off x="3864512" y="3977262"/>
              <a:ext cx="62418" cy="56938"/>
            </a:xfrm>
            <a:custGeom>
              <a:avLst/>
              <a:gdLst>
                <a:gd name="connsiteX0" fmla="*/ 62104 w 62418"/>
                <a:gd name="connsiteY0" fmla="*/ 24380 h 56938"/>
                <a:gd name="connsiteX1" fmla="*/ 54436 w 62418"/>
                <a:gd name="connsiteY1" fmla="*/ 11612 h 56938"/>
                <a:gd name="connsiteX2" fmla="*/ 39739 w 62418"/>
                <a:gd name="connsiteY2" fmla="*/ 8420 h 56938"/>
                <a:gd name="connsiteX3" fmla="*/ 23764 w 62418"/>
                <a:gd name="connsiteY3" fmla="*/ 23103 h 56938"/>
                <a:gd name="connsiteX4" fmla="*/ 7789 w 62418"/>
                <a:gd name="connsiteY4" fmla="*/ 121 h 56938"/>
                <a:gd name="connsiteX5" fmla="*/ 121 w 62418"/>
                <a:gd name="connsiteY5" fmla="*/ 5228 h 56938"/>
                <a:gd name="connsiteX6" fmla="*/ 5233 w 62418"/>
                <a:gd name="connsiteY6" fmla="*/ 12889 h 56938"/>
                <a:gd name="connsiteX7" fmla="*/ 11623 w 62418"/>
                <a:gd name="connsiteY7" fmla="*/ 30125 h 56938"/>
                <a:gd name="connsiteX8" fmla="*/ 5872 w 62418"/>
                <a:gd name="connsiteY8" fmla="*/ 44170 h 56938"/>
                <a:gd name="connsiteX9" fmla="*/ 760 w 62418"/>
                <a:gd name="connsiteY9" fmla="*/ 51193 h 56938"/>
                <a:gd name="connsiteX10" fmla="*/ 7150 w 62418"/>
                <a:gd name="connsiteY10" fmla="*/ 56938 h 56938"/>
                <a:gd name="connsiteX11" fmla="*/ 7789 w 62418"/>
                <a:gd name="connsiteY11" fmla="*/ 56938 h 56938"/>
                <a:gd name="connsiteX12" fmla="*/ 24403 w 62418"/>
                <a:gd name="connsiteY12" fmla="*/ 32679 h 56938"/>
                <a:gd name="connsiteX13" fmla="*/ 42934 w 62418"/>
                <a:gd name="connsiteY13" fmla="*/ 46724 h 56938"/>
                <a:gd name="connsiteX14" fmla="*/ 46129 w 62418"/>
                <a:gd name="connsiteY14" fmla="*/ 46724 h 56938"/>
                <a:gd name="connsiteX15" fmla="*/ 62104 w 62418"/>
                <a:gd name="connsiteY15" fmla="*/ 24380 h 56938"/>
                <a:gd name="connsiteX16" fmla="*/ 44212 w 62418"/>
                <a:gd name="connsiteY16" fmla="*/ 33956 h 56938"/>
                <a:gd name="connsiteX17" fmla="*/ 36544 w 62418"/>
                <a:gd name="connsiteY17" fmla="*/ 28210 h 56938"/>
                <a:gd name="connsiteX18" fmla="*/ 42295 w 62418"/>
                <a:gd name="connsiteY18" fmla="*/ 20549 h 56938"/>
                <a:gd name="connsiteX19" fmla="*/ 43573 w 62418"/>
                <a:gd name="connsiteY19" fmla="*/ 20549 h 56938"/>
                <a:gd name="connsiteX20" fmla="*/ 47407 w 62418"/>
                <a:gd name="connsiteY20" fmla="*/ 21826 h 56938"/>
                <a:gd name="connsiteX21" fmla="*/ 49962 w 62418"/>
                <a:gd name="connsiteY21" fmla="*/ 26295 h 56938"/>
                <a:gd name="connsiteX22" fmla="*/ 44212 w 62418"/>
                <a:gd name="connsiteY22" fmla="*/ 33956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418" h="56938">
                  <a:moveTo>
                    <a:pt x="62104" y="24380"/>
                  </a:moveTo>
                  <a:cubicBezTo>
                    <a:pt x="61465" y="19273"/>
                    <a:pt x="58270" y="14804"/>
                    <a:pt x="54436" y="11612"/>
                  </a:cubicBezTo>
                  <a:cubicBezTo>
                    <a:pt x="49962" y="8420"/>
                    <a:pt x="44851" y="7143"/>
                    <a:pt x="39739" y="8420"/>
                  </a:cubicBezTo>
                  <a:cubicBezTo>
                    <a:pt x="32071" y="9697"/>
                    <a:pt x="25681" y="15442"/>
                    <a:pt x="23764" y="23103"/>
                  </a:cubicBezTo>
                  <a:cubicBezTo>
                    <a:pt x="22486" y="12250"/>
                    <a:pt x="17374" y="2674"/>
                    <a:pt x="7789" y="121"/>
                  </a:cubicBezTo>
                  <a:cubicBezTo>
                    <a:pt x="4594" y="-518"/>
                    <a:pt x="760" y="1398"/>
                    <a:pt x="121" y="5228"/>
                  </a:cubicBezTo>
                  <a:cubicBezTo>
                    <a:pt x="-518" y="8420"/>
                    <a:pt x="1399" y="12250"/>
                    <a:pt x="5233" y="12889"/>
                  </a:cubicBezTo>
                  <a:cubicBezTo>
                    <a:pt x="9067" y="13527"/>
                    <a:pt x="12262" y="21826"/>
                    <a:pt x="11623" y="30125"/>
                  </a:cubicBezTo>
                  <a:cubicBezTo>
                    <a:pt x="10984" y="38425"/>
                    <a:pt x="8428" y="44170"/>
                    <a:pt x="5872" y="44170"/>
                  </a:cubicBezTo>
                  <a:cubicBezTo>
                    <a:pt x="2677" y="44809"/>
                    <a:pt x="121" y="48001"/>
                    <a:pt x="760" y="51193"/>
                  </a:cubicBezTo>
                  <a:cubicBezTo>
                    <a:pt x="1399" y="54385"/>
                    <a:pt x="3955" y="56938"/>
                    <a:pt x="7150" y="56938"/>
                  </a:cubicBezTo>
                  <a:cubicBezTo>
                    <a:pt x="7150" y="56938"/>
                    <a:pt x="7789" y="56938"/>
                    <a:pt x="7789" y="56938"/>
                  </a:cubicBezTo>
                  <a:cubicBezTo>
                    <a:pt x="16735" y="55661"/>
                    <a:pt x="23125" y="46085"/>
                    <a:pt x="24403" y="32679"/>
                  </a:cubicBezTo>
                  <a:cubicBezTo>
                    <a:pt x="26959" y="40978"/>
                    <a:pt x="34627" y="46724"/>
                    <a:pt x="42934" y="46724"/>
                  </a:cubicBezTo>
                  <a:cubicBezTo>
                    <a:pt x="44212" y="46724"/>
                    <a:pt x="44851" y="46724"/>
                    <a:pt x="46129" y="46724"/>
                  </a:cubicBezTo>
                  <a:cubicBezTo>
                    <a:pt x="56992" y="45447"/>
                    <a:pt x="64020" y="35233"/>
                    <a:pt x="62104" y="24380"/>
                  </a:cubicBezTo>
                  <a:close/>
                  <a:moveTo>
                    <a:pt x="44212" y="33956"/>
                  </a:moveTo>
                  <a:cubicBezTo>
                    <a:pt x="40378" y="34594"/>
                    <a:pt x="37183" y="32041"/>
                    <a:pt x="36544" y="28210"/>
                  </a:cubicBezTo>
                  <a:cubicBezTo>
                    <a:pt x="35905" y="24380"/>
                    <a:pt x="38461" y="21188"/>
                    <a:pt x="42295" y="20549"/>
                  </a:cubicBezTo>
                  <a:cubicBezTo>
                    <a:pt x="42934" y="20549"/>
                    <a:pt x="42934" y="20549"/>
                    <a:pt x="43573" y="20549"/>
                  </a:cubicBezTo>
                  <a:cubicBezTo>
                    <a:pt x="44851" y="20549"/>
                    <a:pt x="46129" y="21188"/>
                    <a:pt x="47407" y="21826"/>
                  </a:cubicBezTo>
                  <a:cubicBezTo>
                    <a:pt x="48685" y="23103"/>
                    <a:pt x="49962" y="24380"/>
                    <a:pt x="49962" y="26295"/>
                  </a:cubicBezTo>
                  <a:cubicBezTo>
                    <a:pt x="50602" y="30125"/>
                    <a:pt x="48046" y="33956"/>
                    <a:pt x="44212" y="33956"/>
                  </a:cubicBezTo>
                  <a:close/>
                </a:path>
              </a:pathLst>
            </a:custGeom>
            <a:grpFill/>
            <a:ln w="6390" cap="flat">
              <a:noFill/>
              <a:prstDash val="solid"/>
              <a:miter/>
            </a:ln>
          </p:spPr>
          <p:txBody>
            <a:bodyPr rtlCol="0" anchor="ctr"/>
            <a:lstStyle/>
            <a:p>
              <a:endParaRPr lang="en-US"/>
            </a:p>
          </p:txBody>
        </p:sp>
        <p:sp>
          <p:nvSpPr>
            <p:cNvPr id="58" name="Graphic 4">
              <a:extLst>
                <a:ext uri="{FF2B5EF4-FFF2-40B4-BE49-F238E27FC236}">
                  <a16:creationId xmlns:a16="http://schemas.microsoft.com/office/drawing/2014/main" id="{84CA9F8E-6639-46E1-B07E-BDCC2884C60F}"/>
                </a:ext>
              </a:extLst>
            </p:cNvPr>
            <p:cNvSpPr/>
            <p:nvPr/>
          </p:nvSpPr>
          <p:spPr>
            <a:xfrm>
              <a:off x="3650915" y="3977285"/>
              <a:ext cx="62375" cy="56915"/>
            </a:xfrm>
            <a:custGeom>
              <a:avLst/>
              <a:gdLst>
                <a:gd name="connsiteX0" fmla="*/ 54610 w 62375"/>
                <a:gd name="connsiteY0" fmla="*/ 56916 h 56915"/>
                <a:gd name="connsiteX1" fmla="*/ 55248 w 62375"/>
                <a:gd name="connsiteY1" fmla="*/ 56916 h 56915"/>
                <a:gd name="connsiteX2" fmla="*/ 61638 w 62375"/>
                <a:gd name="connsiteY2" fmla="*/ 51170 h 56915"/>
                <a:gd name="connsiteX3" fmla="*/ 56526 w 62375"/>
                <a:gd name="connsiteY3" fmla="*/ 44148 h 56915"/>
                <a:gd name="connsiteX4" fmla="*/ 50775 w 62375"/>
                <a:gd name="connsiteY4" fmla="*/ 30103 h 56915"/>
                <a:gd name="connsiteX5" fmla="*/ 57165 w 62375"/>
                <a:gd name="connsiteY5" fmla="*/ 12867 h 56915"/>
                <a:gd name="connsiteX6" fmla="*/ 62277 w 62375"/>
                <a:gd name="connsiteY6" fmla="*/ 5206 h 56915"/>
                <a:gd name="connsiteX7" fmla="*/ 54610 w 62375"/>
                <a:gd name="connsiteY7" fmla="*/ 99 h 56915"/>
                <a:gd name="connsiteX8" fmla="*/ 38635 w 62375"/>
                <a:gd name="connsiteY8" fmla="*/ 23081 h 56915"/>
                <a:gd name="connsiteX9" fmla="*/ 22660 w 62375"/>
                <a:gd name="connsiteY9" fmla="*/ 8398 h 56915"/>
                <a:gd name="connsiteX10" fmla="*/ 7963 w 62375"/>
                <a:gd name="connsiteY10" fmla="*/ 11590 h 56915"/>
                <a:gd name="connsiteX11" fmla="*/ 295 w 62375"/>
                <a:gd name="connsiteY11" fmla="*/ 24358 h 56915"/>
                <a:gd name="connsiteX12" fmla="*/ 16270 w 62375"/>
                <a:gd name="connsiteY12" fmla="*/ 46702 h 56915"/>
                <a:gd name="connsiteX13" fmla="*/ 19465 w 62375"/>
                <a:gd name="connsiteY13" fmla="*/ 46702 h 56915"/>
                <a:gd name="connsiteX14" fmla="*/ 37995 w 62375"/>
                <a:gd name="connsiteY14" fmla="*/ 32657 h 56915"/>
                <a:gd name="connsiteX15" fmla="*/ 54610 w 62375"/>
                <a:gd name="connsiteY15" fmla="*/ 56916 h 56915"/>
                <a:gd name="connsiteX16" fmla="*/ 18187 w 62375"/>
                <a:gd name="connsiteY16" fmla="*/ 33934 h 56915"/>
                <a:gd name="connsiteX17" fmla="*/ 12436 w 62375"/>
                <a:gd name="connsiteY17" fmla="*/ 26273 h 56915"/>
                <a:gd name="connsiteX18" fmla="*/ 14992 w 62375"/>
                <a:gd name="connsiteY18" fmla="*/ 21804 h 56915"/>
                <a:gd name="connsiteX19" fmla="*/ 18826 w 62375"/>
                <a:gd name="connsiteY19" fmla="*/ 20527 h 56915"/>
                <a:gd name="connsiteX20" fmla="*/ 20104 w 62375"/>
                <a:gd name="connsiteY20" fmla="*/ 20527 h 56915"/>
                <a:gd name="connsiteX21" fmla="*/ 25855 w 62375"/>
                <a:gd name="connsiteY21" fmla="*/ 28188 h 56915"/>
                <a:gd name="connsiteX22" fmla="*/ 18187 w 62375"/>
                <a:gd name="connsiteY22" fmla="*/ 33934 h 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375" h="56915">
                  <a:moveTo>
                    <a:pt x="54610" y="56916"/>
                  </a:moveTo>
                  <a:cubicBezTo>
                    <a:pt x="54610" y="56916"/>
                    <a:pt x="55248" y="56916"/>
                    <a:pt x="55248" y="56916"/>
                  </a:cubicBezTo>
                  <a:cubicBezTo>
                    <a:pt x="58443" y="56916"/>
                    <a:pt x="60999" y="54362"/>
                    <a:pt x="61638" y="51170"/>
                  </a:cubicBezTo>
                  <a:cubicBezTo>
                    <a:pt x="62277" y="47978"/>
                    <a:pt x="59721" y="44148"/>
                    <a:pt x="56526" y="44148"/>
                  </a:cubicBezTo>
                  <a:cubicBezTo>
                    <a:pt x="53970" y="43510"/>
                    <a:pt x="50775" y="37764"/>
                    <a:pt x="50775" y="30103"/>
                  </a:cubicBezTo>
                  <a:cubicBezTo>
                    <a:pt x="50137" y="21166"/>
                    <a:pt x="53331" y="13505"/>
                    <a:pt x="57165" y="12867"/>
                  </a:cubicBezTo>
                  <a:cubicBezTo>
                    <a:pt x="60360" y="12228"/>
                    <a:pt x="62916" y="8398"/>
                    <a:pt x="62277" y="5206"/>
                  </a:cubicBezTo>
                  <a:cubicBezTo>
                    <a:pt x="61638" y="2014"/>
                    <a:pt x="57805" y="-540"/>
                    <a:pt x="54610" y="99"/>
                  </a:cubicBezTo>
                  <a:cubicBezTo>
                    <a:pt x="45025" y="2014"/>
                    <a:pt x="39912" y="12228"/>
                    <a:pt x="38635" y="23081"/>
                  </a:cubicBezTo>
                  <a:cubicBezTo>
                    <a:pt x="36717" y="16058"/>
                    <a:pt x="30967" y="9675"/>
                    <a:pt x="22660" y="8398"/>
                  </a:cubicBezTo>
                  <a:cubicBezTo>
                    <a:pt x="17548" y="7759"/>
                    <a:pt x="12436" y="9036"/>
                    <a:pt x="7963" y="11590"/>
                  </a:cubicBezTo>
                  <a:cubicBezTo>
                    <a:pt x="3490" y="14782"/>
                    <a:pt x="934" y="19250"/>
                    <a:pt x="295" y="24358"/>
                  </a:cubicBezTo>
                  <a:cubicBezTo>
                    <a:pt x="-1622" y="35210"/>
                    <a:pt x="6046" y="44786"/>
                    <a:pt x="16270" y="46702"/>
                  </a:cubicBezTo>
                  <a:cubicBezTo>
                    <a:pt x="17548" y="46702"/>
                    <a:pt x="18187" y="46702"/>
                    <a:pt x="19465" y="46702"/>
                  </a:cubicBezTo>
                  <a:cubicBezTo>
                    <a:pt x="28411" y="46702"/>
                    <a:pt x="36079" y="40956"/>
                    <a:pt x="37995" y="32657"/>
                  </a:cubicBezTo>
                  <a:cubicBezTo>
                    <a:pt x="39274" y="46063"/>
                    <a:pt x="45663" y="55639"/>
                    <a:pt x="54610" y="56916"/>
                  </a:cubicBezTo>
                  <a:close/>
                  <a:moveTo>
                    <a:pt x="18187" y="33934"/>
                  </a:moveTo>
                  <a:cubicBezTo>
                    <a:pt x="14353" y="33295"/>
                    <a:pt x="11797" y="30103"/>
                    <a:pt x="12436" y="26273"/>
                  </a:cubicBezTo>
                  <a:cubicBezTo>
                    <a:pt x="12436" y="24358"/>
                    <a:pt x="13714" y="23081"/>
                    <a:pt x="14992" y="21804"/>
                  </a:cubicBezTo>
                  <a:cubicBezTo>
                    <a:pt x="16270" y="21166"/>
                    <a:pt x="17548" y="20527"/>
                    <a:pt x="18826" y="20527"/>
                  </a:cubicBezTo>
                  <a:cubicBezTo>
                    <a:pt x="19465" y="20527"/>
                    <a:pt x="19465" y="20527"/>
                    <a:pt x="20104" y="20527"/>
                  </a:cubicBezTo>
                  <a:cubicBezTo>
                    <a:pt x="23938" y="21166"/>
                    <a:pt x="26494" y="24358"/>
                    <a:pt x="25855" y="28188"/>
                  </a:cubicBezTo>
                  <a:cubicBezTo>
                    <a:pt x="25216" y="32657"/>
                    <a:pt x="22021" y="34572"/>
                    <a:pt x="18187" y="33934"/>
                  </a:cubicBezTo>
                  <a:close/>
                </a:path>
              </a:pathLst>
            </a:custGeom>
            <a:grpFill/>
            <a:ln w="6390" cap="flat">
              <a:noFill/>
              <a:prstDash val="solid"/>
              <a:miter/>
            </a:ln>
          </p:spPr>
          <p:txBody>
            <a:bodyPr rtlCol="0" anchor="ctr"/>
            <a:lstStyle/>
            <a:p>
              <a:endParaRPr lang="en-US"/>
            </a:p>
          </p:txBody>
        </p:sp>
        <p:sp>
          <p:nvSpPr>
            <p:cNvPr id="59" name="Graphic 4">
              <a:extLst>
                <a:ext uri="{FF2B5EF4-FFF2-40B4-BE49-F238E27FC236}">
                  <a16:creationId xmlns:a16="http://schemas.microsoft.com/office/drawing/2014/main" id="{9ADE0786-9E07-440D-99A4-CA5E253FC929}"/>
                </a:ext>
              </a:extLst>
            </p:cNvPr>
            <p:cNvSpPr/>
            <p:nvPr/>
          </p:nvSpPr>
          <p:spPr>
            <a:xfrm>
              <a:off x="3685552" y="4042699"/>
              <a:ext cx="67732" cy="66193"/>
            </a:xfrm>
            <a:custGeom>
              <a:avLst/>
              <a:gdLst>
                <a:gd name="connsiteX0" fmla="*/ 57672 w 67732"/>
                <a:gd name="connsiteY0" fmla="*/ 32359 h 66193"/>
                <a:gd name="connsiteX1" fmla="*/ 43614 w 67732"/>
                <a:gd name="connsiteY1" fmla="*/ 26613 h 66193"/>
                <a:gd name="connsiteX2" fmla="*/ 35947 w 67732"/>
                <a:gd name="connsiteY2" fmla="*/ 10015 h 66193"/>
                <a:gd name="connsiteX3" fmla="*/ 34029 w 67732"/>
                <a:gd name="connsiteY3" fmla="*/ 1077 h 66193"/>
                <a:gd name="connsiteX4" fmla="*/ 25084 w 67732"/>
                <a:gd name="connsiteY4" fmla="*/ 2992 h 66193"/>
                <a:gd name="connsiteX5" fmla="*/ 29557 w 67732"/>
                <a:gd name="connsiteY5" fmla="*/ 30444 h 66193"/>
                <a:gd name="connsiteX6" fmla="*/ 7831 w 67732"/>
                <a:gd name="connsiteY6" fmla="*/ 31082 h 66193"/>
                <a:gd name="connsiteX7" fmla="*/ 163 w 67732"/>
                <a:gd name="connsiteY7" fmla="*/ 43850 h 66193"/>
                <a:gd name="connsiteX8" fmla="*/ 3358 w 67732"/>
                <a:gd name="connsiteY8" fmla="*/ 58533 h 66193"/>
                <a:gd name="connsiteX9" fmla="*/ 16138 w 67732"/>
                <a:gd name="connsiteY9" fmla="*/ 66194 h 66193"/>
                <a:gd name="connsiteX10" fmla="*/ 19333 w 67732"/>
                <a:gd name="connsiteY10" fmla="*/ 66194 h 66193"/>
                <a:gd name="connsiteX11" fmla="*/ 30834 w 67732"/>
                <a:gd name="connsiteY11" fmla="*/ 62364 h 66193"/>
                <a:gd name="connsiteX12" fmla="*/ 35947 w 67732"/>
                <a:gd name="connsiteY12" fmla="*/ 36828 h 66193"/>
                <a:gd name="connsiteX13" fmla="*/ 55755 w 67732"/>
                <a:gd name="connsiteY13" fmla="*/ 45127 h 66193"/>
                <a:gd name="connsiteX14" fmla="*/ 65340 w 67732"/>
                <a:gd name="connsiteY14" fmla="*/ 41935 h 66193"/>
                <a:gd name="connsiteX15" fmla="*/ 66618 w 67732"/>
                <a:gd name="connsiteY15" fmla="*/ 32997 h 66193"/>
                <a:gd name="connsiteX16" fmla="*/ 57672 w 67732"/>
                <a:gd name="connsiteY16" fmla="*/ 32359 h 66193"/>
                <a:gd name="connsiteX17" fmla="*/ 23167 w 67732"/>
                <a:gd name="connsiteY17" fmla="*/ 52149 h 66193"/>
                <a:gd name="connsiteX18" fmla="*/ 18055 w 67732"/>
                <a:gd name="connsiteY18" fmla="*/ 53426 h 66193"/>
                <a:gd name="connsiteX19" fmla="*/ 13582 w 67732"/>
                <a:gd name="connsiteY19" fmla="*/ 50872 h 66193"/>
                <a:gd name="connsiteX20" fmla="*/ 12304 w 67732"/>
                <a:gd name="connsiteY20" fmla="*/ 45765 h 66193"/>
                <a:gd name="connsiteX21" fmla="*/ 14860 w 67732"/>
                <a:gd name="connsiteY21" fmla="*/ 41296 h 66193"/>
                <a:gd name="connsiteX22" fmla="*/ 18694 w 67732"/>
                <a:gd name="connsiteY22" fmla="*/ 40020 h 66193"/>
                <a:gd name="connsiteX23" fmla="*/ 23806 w 67732"/>
                <a:gd name="connsiteY23" fmla="*/ 42573 h 66193"/>
                <a:gd name="connsiteX24" fmla="*/ 23167 w 67732"/>
                <a:gd name="connsiteY24" fmla="*/ 52149 h 6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732" h="66193">
                  <a:moveTo>
                    <a:pt x="57672" y="32359"/>
                  </a:moveTo>
                  <a:cubicBezTo>
                    <a:pt x="55755" y="33636"/>
                    <a:pt x="49365" y="31720"/>
                    <a:pt x="43614" y="26613"/>
                  </a:cubicBezTo>
                  <a:cubicBezTo>
                    <a:pt x="37224" y="20868"/>
                    <a:pt x="34029" y="13207"/>
                    <a:pt x="35947" y="10015"/>
                  </a:cubicBezTo>
                  <a:cubicBezTo>
                    <a:pt x="37864" y="6823"/>
                    <a:pt x="37224" y="2992"/>
                    <a:pt x="34029" y="1077"/>
                  </a:cubicBezTo>
                  <a:cubicBezTo>
                    <a:pt x="30834" y="-838"/>
                    <a:pt x="27001" y="-200"/>
                    <a:pt x="25084" y="2992"/>
                  </a:cubicBezTo>
                  <a:cubicBezTo>
                    <a:pt x="19972" y="11292"/>
                    <a:pt x="23167" y="22144"/>
                    <a:pt x="29557" y="30444"/>
                  </a:cubicBezTo>
                  <a:cubicBezTo>
                    <a:pt x="23167" y="26613"/>
                    <a:pt x="14860" y="26613"/>
                    <a:pt x="7831" y="31082"/>
                  </a:cubicBezTo>
                  <a:cubicBezTo>
                    <a:pt x="3358" y="34274"/>
                    <a:pt x="802" y="38743"/>
                    <a:pt x="163" y="43850"/>
                  </a:cubicBezTo>
                  <a:cubicBezTo>
                    <a:pt x="-476" y="48957"/>
                    <a:pt x="802" y="54064"/>
                    <a:pt x="3358" y="58533"/>
                  </a:cubicBezTo>
                  <a:cubicBezTo>
                    <a:pt x="6553" y="63002"/>
                    <a:pt x="11026" y="65556"/>
                    <a:pt x="16138" y="66194"/>
                  </a:cubicBezTo>
                  <a:cubicBezTo>
                    <a:pt x="17416" y="66194"/>
                    <a:pt x="18055" y="66194"/>
                    <a:pt x="19333" y="66194"/>
                  </a:cubicBezTo>
                  <a:cubicBezTo>
                    <a:pt x="23167" y="66194"/>
                    <a:pt x="27001" y="64917"/>
                    <a:pt x="30834" y="62364"/>
                  </a:cubicBezTo>
                  <a:cubicBezTo>
                    <a:pt x="39142" y="56618"/>
                    <a:pt x="41059" y="45127"/>
                    <a:pt x="35947" y="36828"/>
                  </a:cubicBezTo>
                  <a:cubicBezTo>
                    <a:pt x="42337" y="42573"/>
                    <a:pt x="49365" y="45127"/>
                    <a:pt x="55755" y="45127"/>
                  </a:cubicBezTo>
                  <a:cubicBezTo>
                    <a:pt x="59589" y="45127"/>
                    <a:pt x="62784" y="43850"/>
                    <a:pt x="65340" y="41935"/>
                  </a:cubicBezTo>
                  <a:cubicBezTo>
                    <a:pt x="67896" y="40020"/>
                    <a:pt x="68535" y="35551"/>
                    <a:pt x="66618" y="32997"/>
                  </a:cubicBezTo>
                  <a:cubicBezTo>
                    <a:pt x="64062" y="30444"/>
                    <a:pt x="60228" y="29805"/>
                    <a:pt x="57672" y="32359"/>
                  </a:cubicBezTo>
                  <a:close/>
                  <a:moveTo>
                    <a:pt x="23167" y="52149"/>
                  </a:moveTo>
                  <a:cubicBezTo>
                    <a:pt x="21889" y="53426"/>
                    <a:pt x="19972" y="53426"/>
                    <a:pt x="18055" y="53426"/>
                  </a:cubicBezTo>
                  <a:cubicBezTo>
                    <a:pt x="16138" y="53426"/>
                    <a:pt x="14860" y="52149"/>
                    <a:pt x="13582" y="50872"/>
                  </a:cubicBezTo>
                  <a:cubicBezTo>
                    <a:pt x="12304" y="49596"/>
                    <a:pt x="12304" y="47680"/>
                    <a:pt x="12304" y="45765"/>
                  </a:cubicBezTo>
                  <a:cubicBezTo>
                    <a:pt x="12304" y="43850"/>
                    <a:pt x="13582" y="42573"/>
                    <a:pt x="14860" y="41296"/>
                  </a:cubicBezTo>
                  <a:cubicBezTo>
                    <a:pt x="16138" y="40658"/>
                    <a:pt x="17416" y="40020"/>
                    <a:pt x="18694" y="40020"/>
                  </a:cubicBezTo>
                  <a:cubicBezTo>
                    <a:pt x="20611" y="40020"/>
                    <a:pt x="22528" y="40658"/>
                    <a:pt x="23806" y="42573"/>
                  </a:cubicBezTo>
                  <a:cubicBezTo>
                    <a:pt x="27001" y="45765"/>
                    <a:pt x="26362" y="49596"/>
                    <a:pt x="23167" y="52149"/>
                  </a:cubicBezTo>
                  <a:close/>
                </a:path>
              </a:pathLst>
            </a:custGeom>
            <a:grpFill/>
            <a:ln w="6390" cap="flat">
              <a:noFill/>
              <a:prstDash val="solid"/>
              <a:miter/>
            </a:ln>
          </p:spPr>
          <p:txBody>
            <a:bodyPr rtlCol="0" anchor="ctr"/>
            <a:lstStyle/>
            <a:p>
              <a:endParaRPr lang="en-US"/>
            </a:p>
          </p:txBody>
        </p:sp>
        <p:sp>
          <p:nvSpPr>
            <p:cNvPr id="60" name="Graphic 4">
              <a:extLst>
                <a:ext uri="{FF2B5EF4-FFF2-40B4-BE49-F238E27FC236}">
                  <a16:creationId xmlns:a16="http://schemas.microsoft.com/office/drawing/2014/main" id="{3D6AC6FB-15A4-4D3E-89CD-93FE9F08CFF2}"/>
                </a:ext>
              </a:extLst>
            </p:cNvPr>
            <p:cNvSpPr/>
            <p:nvPr/>
          </p:nvSpPr>
          <p:spPr>
            <a:xfrm>
              <a:off x="3825179" y="4042699"/>
              <a:ext cx="68059" cy="66193"/>
            </a:xfrm>
            <a:custGeom>
              <a:avLst/>
              <a:gdLst>
                <a:gd name="connsiteX0" fmla="*/ 59902 w 68059"/>
                <a:gd name="connsiteY0" fmla="*/ 31082 h 66193"/>
                <a:gd name="connsiteX1" fmla="*/ 38176 w 68059"/>
                <a:gd name="connsiteY1" fmla="*/ 30444 h 66193"/>
                <a:gd name="connsiteX2" fmla="*/ 42649 w 68059"/>
                <a:gd name="connsiteY2" fmla="*/ 2992 h 66193"/>
                <a:gd name="connsiteX3" fmla="*/ 33704 w 68059"/>
                <a:gd name="connsiteY3" fmla="*/ 1077 h 66193"/>
                <a:gd name="connsiteX4" fmla="*/ 31786 w 68059"/>
                <a:gd name="connsiteY4" fmla="*/ 10015 h 66193"/>
                <a:gd name="connsiteX5" fmla="*/ 24119 w 68059"/>
                <a:gd name="connsiteY5" fmla="*/ 26613 h 66193"/>
                <a:gd name="connsiteX6" fmla="*/ 10061 w 68059"/>
                <a:gd name="connsiteY6" fmla="*/ 32359 h 66193"/>
                <a:gd name="connsiteX7" fmla="*/ 1115 w 68059"/>
                <a:gd name="connsiteY7" fmla="*/ 33636 h 66193"/>
                <a:gd name="connsiteX8" fmla="*/ 2393 w 68059"/>
                <a:gd name="connsiteY8" fmla="*/ 42573 h 66193"/>
                <a:gd name="connsiteX9" fmla="*/ 11978 w 68059"/>
                <a:gd name="connsiteY9" fmla="*/ 45765 h 66193"/>
                <a:gd name="connsiteX10" fmla="*/ 31786 w 68059"/>
                <a:gd name="connsiteY10" fmla="*/ 36828 h 66193"/>
                <a:gd name="connsiteX11" fmla="*/ 36898 w 68059"/>
                <a:gd name="connsiteY11" fmla="*/ 62364 h 66193"/>
                <a:gd name="connsiteX12" fmla="*/ 48400 w 68059"/>
                <a:gd name="connsiteY12" fmla="*/ 66194 h 66193"/>
                <a:gd name="connsiteX13" fmla="*/ 51595 w 68059"/>
                <a:gd name="connsiteY13" fmla="*/ 66194 h 66193"/>
                <a:gd name="connsiteX14" fmla="*/ 64375 w 68059"/>
                <a:gd name="connsiteY14" fmla="*/ 58533 h 66193"/>
                <a:gd name="connsiteX15" fmla="*/ 67570 w 68059"/>
                <a:gd name="connsiteY15" fmla="*/ 43850 h 66193"/>
                <a:gd name="connsiteX16" fmla="*/ 59902 w 68059"/>
                <a:gd name="connsiteY16" fmla="*/ 31082 h 66193"/>
                <a:gd name="connsiteX17" fmla="*/ 54151 w 68059"/>
                <a:gd name="connsiteY17" fmla="*/ 50234 h 66193"/>
                <a:gd name="connsiteX18" fmla="*/ 49678 w 68059"/>
                <a:gd name="connsiteY18" fmla="*/ 52788 h 66193"/>
                <a:gd name="connsiteX19" fmla="*/ 44566 w 68059"/>
                <a:gd name="connsiteY19" fmla="*/ 51511 h 66193"/>
                <a:gd name="connsiteX20" fmla="*/ 43288 w 68059"/>
                <a:gd name="connsiteY20" fmla="*/ 41935 h 66193"/>
                <a:gd name="connsiteX21" fmla="*/ 52873 w 68059"/>
                <a:gd name="connsiteY21" fmla="*/ 40658 h 66193"/>
                <a:gd name="connsiteX22" fmla="*/ 55429 w 68059"/>
                <a:gd name="connsiteY22" fmla="*/ 45127 h 66193"/>
                <a:gd name="connsiteX23" fmla="*/ 54151 w 68059"/>
                <a:gd name="connsiteY23" fmla="*/ 50234 h 6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059" h="66193">
                  <a:moveTo>
                    <a:pt x="59902" y="31082"/>
                  </a:moveTo>
                  <a:cubicBezTo>
                    <a:pt x="53512" y="26613"/>
                    <a:pt x="45205" y="26613"/>
                    <a:pt x="38176" y="30444"/>
                  </a:cubicBezTo>
                  <a:cubicBezTo>
                    <a:pt x="44566" y="22144"/>
                    <a:pt x="48400" y="11292"/>
                    <a:pt x="42649" y="2992"/>
                  </a:cubicBezTo>
                  <a:cubicBezTo>
                    <a:pt x="40732" y="-200"/>
                    <a:pt x="36898" y="-838"/>
                    <a:pt x="33704" y="1077"/>
                  </a:cubicBezTo>
                  <a:cubicBezTo>
                    <a:pt x="30509" y="2992"/>
                    <a:pt x="29869" y="6823"/>
                    <a:pt x="31786" y="10015"/>
                  </a:cubicBezTo>
                  <a:cubicBezTo>
                    <a:pt x="33704" y="13207"/>
                    <a:pt x="30509" y="20868"/>
                    <a:pt x="24119" y="26613"/>
                  </a:cubicBezTo>
                  <a:cubicBezTo>
                    <a:pt x="18368" y="32359"/>
                    <a:pt x="11978" y="34274"/>
                    <a:pt x="10061" y="32359"/>
                  </a:cubicBezTo>
                  <a:cubicBezTo>
                    <a:pt x="7505" y="30444"/>
                    <a:pt x="3032" y="31082"/>
                    <a:pt x="1115" y="33636"/>
                  </a:cubicBezTo>
                  <a:cubicBezTo>
                    <a:pt x="-802" y="36189"/>
                    <a:pt x="-163" y="40658"/>
                    <a:pt x="2393" y="42573"/>
                  </a:cubicBezTo>
                  <a:cubicBezTo>
                    <a:pt x="4949" y="44488"/>
                    <a:pt x="8144" y="45765"/>
                    <a:pt x="11978" y="45765"/>
                  </a:cubicBezTo>
                  <a:cubicBezTo>
                    <a:pt x="18368" y="45765"/>
                    <a:pt x="24757" y="42573"/>
                    <a:pt x="31786" y="36828"/>
                  </a:cubicBezTo>
                  <a:cubicBezTo>
                    <a:pt x="26674" y="45127"/>
                    <a:pt x="29230" y="56618"/>
                    <a:pt x="36898" y="62364"/>
                  </a:cubicBezTo>
                  <a:cubicBezTo>
                    <a:pt x="40093" y="64917"/>
                    <a:pt x="43927" y="66194"/>
                    <a:pt x="48400" y="66194"/>
                  </a:cubicBezTo>
                  <a:cubicBezTo>
                    <a:pt x="49678" y="66194"/>
                    <a:pt x="50317" y="66194"/>
                    <a:pt x="51595" y="66194"/>
                  </a:cubicBezTo>
                  <a:cubicBezTo>
                    <a:pt x="56707" y="65556"/>
                    <a:pt x="61180" y="62364"/>
                    <a:pt x="64375" y="58533"/>
                  </a:cubicBezTo>
                  <a:cubicBezTo>
                    <a:pt x="67570" y="54064"/>
                    <a:pt x="68848" y="48957"/>
                    <a:pt x="67570" y="43850"/>
                  </a:cubicBezTo>
                  <a:cubicBezTo>
                    <a:pt x="66931" y="38743"/>
                    <a:pt x="64375" y="33636"/>
                    <a:pt x="59902" y="31082"/>
                  </a:cubicBezTo>
                  <a:close/>
                  <a:moveTo>
                    <a:pt x="54151" y="50234"/>
                  </a:moveTo>
                  <a:cubicBezTo>
                    <a:pt x="52873" y="51511"/>
                    <a:pt x="51595" y="52788"/>
                    <a:pt x="49678" y="52788"/>
                  </a:cubicBezTo>
                  <a:cubicBezTo>
                    <a:pt x="47761" y="52788"/>
                    <a:pt x="46483" y="52788"/>
                    <a:pt x="44566" y="51511"/>
                  </a:cubicBezTo>
                  <a:cubicBezTo>
                    <a:pt x="41371" y="49596"/>
                    <a:pt x="40732" y="45127"/>
                    <a:pt x="43288" y="41935"/>
                  </a:cubicBezTo>
                  <a:cubicBezTo>
                    <a:pt x="45205" y="38743"/>
                    <a:pt x="49678" y="38104"/>
                    <a:pt x="52873" y="40658"/>
                  </a:cubicBezTo>
                  <a:cubicBezTo>
                    <a:pt x="54151" y="41935"/>
                    <a:pt x="55429" y="43212"/>
                    <a:pt x="55429" y="45127"/>
                  </a:cubicBezTo>
                  <a:cubicBezTo>
                    <a:pt x="55429" y="47042"/>
                    <a:pt x="55429" y="48957"/>
                    <a:pt x="54151" y="50234"/>
                  </a:cubicBezTo>
                  <a:close/>
                </a:path>
              </a:pathLst>
            </a:custGeom>
            <a:grpFill/>
            <a:ln w="6390" cap="flat">
              <a:noFill/>
              <a:prstDash val="solid"/>
              <a:miter/>
            </a:ln>
          </p:spPr>
          <p:txBody>
            <a:bodyPr rtlCol="0" anchor="ctr"/>
            <a:lstStyle/>
            <a:p>
              <a:endParaRPr lang="en-US" dirty="0"/>
            </a:p>
          </p:txBody>
        </p:sp>
        <p:sp>
          <p:nvSpPr>
            <p:cNvPr id="65" name="Graphic 4">
              <a:extLst>
                <a:ext uri="{FF2B5EF4-FFF2-40B4-BE49-F238E27FC236}">
                  <a16:creationId xmlns:a16="http://schemas.microsoft.com/office/drawing/2014/main" id="{CD66D070-849C-4445-AF33-23F93CE61B72}"/>
                </a:ext>
              </a:extLst>
            </p:cNvPr>
            <p:cNvSpPr/>
            <p:nvPr/>
          </p:nvSpPr>
          <p:spPr>
            <a:xfrm>
              <a:off x="3684587" y="3902762"/>
              <a:ext cx="67420" cy="66322"/>
            </a:xfrm>
            <a:custGeom>
              <a:avLst/>
              <a:gdLst>
                <a:gd name="connsiteX0" fmla="*/ 8797 w 67420"/>
                <a:gd name="connsiteY0" fmla="*/ 35041 h 66322"/>
                <a:gd name="connsiteX1" fmla="*/ 20298 w 67420"/>
                <a:gd name="connsiteY1" fmla="*/ 38871 h 66322"/>
                <a:gd name="connsiteX2" fmla="*/ 30523 w 67420"/>
                <a:gd name="connsiteY2" fmla="*/ 35679 h 66322"/>
                <a:gd name="connsiteX3" fmla="*/ 25410 w 67420"/>
                <a:gd name="connsiteY3" fmla="*/ 63130 h 66322"/>
                <a:gd name="connsiteX4" fmla="*/ 30523 w 67420"/>
                <a:gd name="connsiteY4" fmla="*/ 66322 h 66322"/>
                <a:gd name="connsiteX5" fmla="*/ 33718 w 67420"/>
                <a:gd name="connsiteY5" fmla="*/ 65046 h 66322"/>
                <a:gd name="connsiteX6" fmla="*/ 35634 w 67420"/>
                <a:gd name="connsiteY6" fmla="*/ 56108 h 66322"/>
                <a:gd name="connsiteX7" fmla="*/ 43302 w 67420"/>
                <a:gd name="connsiteY7" fmla="*/ 39510 h 66322"/>
                <a:gd name="connsiteX8" fmla="*/ 57360 w 67420"/>
                <a:gd name="connsiteY8" fmla="*/ 33764 h 66322"/>
                <a:gd name="connsiteX9" fmla="*/ 66306 w 67420"/>
                <a:gd name="connsiteY9" fmla="*/ 32487 h 66322"/>
                <a:gd name="connsiteX10" fmla="*/ 65028 w 67420"/>
                <a:gd name="connsiteY10" fmla="*/ 23550 h 66322"/>
                <a:gd name="connsiteX11" fmla="*/ 35634 w 67420"/>
                <a:gd name="connsiteY11" fmla="*/ 29295 h 66322"/>
                <a:gd name="connsiteX12" fmla="*/ 38190 w 67420"/>
                <a:gd name="connsiteY12" fmla="*/ 16527 h 66322"/>
                <a:gd name="connsiteX13" fmla="*/ 30523 w 67420"/>
                <a:gd name="connsiteY13" fmla="*/ 3759 h 66322"/>
                <a:gd name="connsiteX14" fmla="*/ 3685 w 67420"/>
                <a:gd name="connsiteY14" fmla="*/ 8228 h 66322"/>
                <a:gd name="connsiteX15" fmla="*/ 490 w 67420"/>
                <a:gd name="connsiteY15" fmla="*/ 22911 h 66322"/>
                <a:gd name="connsiteX16" fmla="*/ 8797 w 67420"/>
                <a:gd name="connsiteY16" fmla="*/ 35041 h 66322"/>
                <a:gd name="connsiteX17" fmla="*/ 15187 w 67420"/>
                <a:gd name="connsiteY17" fmla="*/ 15250 h 66322"/>
                <a:gd name="connsiteX18" fmla="*/ 20298 w 67420"/>
                <a:gd name="connsiteY18" fmla="*/ 12697 h 66322"/>
                <a:gd name="connsiteX19" fmla="*/ 24133 w 67420"/>
                <a:gd name="connsiteY19" fmla="*/ 13974 h 66322"/>
                <a:gd name="connsiteX20" fmla="*/ 26688 w 67420"/>
                <a:gd name="connsiteY20" fmla="*/ 18442 h 66322"/>
                <a:gd name="connsiteX21" fmla="*/ 25410 w 67420"/>
                <a:gd name="connsiteY21" fmla="*/ 23550 h 66322"/>
                <a:gd name="connsiteX22" fmla="*/ 15825 w 67420"/>
                <a:gd name="connsiteY22" fmla="*/ 24826 h 66322"/>
                <a:gd name="connsiteX23" fmla="*/ 13270 w 67420"/>
                <a:gd name="connsiteY23" fmla="*/ 20358 h 66322"/>
                <a:gd name="connsiteX24" fmla="*/ 15187 w 67420"/>
                <a:gd name="connsiteY24" fmla="*/ 15250 h 6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420" h="66322">
                  <a:moveTo>
                    <a:pt x="8797" y="35041"/>
                  </a:moveTo>
                  <a:cubicBezTo>
                    <a:pt x="11992" y="37594"/>
                    <a:pt x="16465" y="38871"/>
                    <a:pt x="20298" y="38871"/>
                  </a:cubicBezTo>
                  <a:cubicBezTo>
                    <a:pt x="24133" y="38871"/>
                    <a:pt x="27328" y="37594"/>
                    <a:pt x="30523" y="35679"/>
                  </a:cubicBezTo>
                  <a:cubicBezTo>
                    <a:pt x="23493" y="43978"/>
                    <a:pt x="20298" y="54831"/>
                    <a:pt x="25410" y="63130"/>
                  </a:cubicBezTo>
                  <a:cubicBezTo>
                    <a:pt x="26688" y="65046"/>
                    <a:pt x="28605" y="66322"/>
                    <a:pt x="30523" y="66322"/>
                  </a:cubicBezTo>
                  <a:cubicBezTo>
                    <a:pt x="31800" y="66322"/>
                    <a:pt x="33078" y="66322"/>
                    <a:pt x="33718" y="65046"/>
                  </a:cubicBezTo>
                  <a:cubicBezTo>
                    <a:pt x="36912" y="63130"/>
                    <a:pt x="37551" y="59300"/>
                    <a:pt x="35634" y="56108"/>
                  </a:cubicBezTo>
                  <a:cubicBezTo>
                    <a:pt x="33718" y="52916"/>
                    <a:pt x="36912" y="45255"/>
                    <a:pt x="43302" y="39510"/>
                  </a:cubicBezTo>
                  <a:cubicBezTo>
                    <a:pt x="49053" y="33764"/>
                    <a:pt x="55443" y="31849"/>
                    <a:pt x="57360" y="33764"/>
                  </a:cubicBezTo>
                  <a:cubicBezTo>
                    <a:pt x="59916" y="35679"/>
                    <a:pt x="64389" y="35041"/>
                    <a:pt x="66306" y="32487"/>
                  </a:cubicBezTo>
                  <a:cubicBezTo>
                    <a:pt x="68223" y="29934"/>
                    <a:pt x="67584" y="25465"/>
                    <a:pt x="65028" y="23550"/>
                  </a:cubicBezTo>
                  <a:cubicBezTo>
                    <a:pt x="57360" y="17804"/>
                    <a:pt x="46497" y="20358"/>
                    <a:pt x="35634" y="29295"/>
                  </a:cubicBezTo>
                  <a:cubicBezTo>
                    <a:pt x="37551" y="25465"/>
                    <a:pt x="38829" y="20996"/>
                    <a:pt x="38190" y="16527"/>
                  </a:cubicBezTo>
                  <a:cubicBezTo>
                    <a:pt x="37551" y="11420"/>
                    <a:pt x="34356" y="6951"/>
                    <a:pt x="30523" y="3759"/>
                  </a:cubicBezTo>
                  <a:cubicBezTo>
                    <a:pt x="21576" y="-2625"/>
                    <a:pt x="9435" y="-710"/>
                    <a:pt x="3685" y="8228"/>
                  </a:cubicBezTo>
                  <a:cubicBezTo>
                    <a:pt x="490" y="12697"/>
                    <a:pt x="-788" y="17804"/>
                    <a:pt x="490" y="22911"/>
                  </a:cubicBezTo>
                  <a:cubicBezTo>
                    <a:pt x="1768" y="28018"/>
                    <a:pt x="4963" y="31849"/>
                    <a:pt x="8797" y="35041"/>
                  </a:cubicBezTo>
                  <a:close/>
                  <a:moveTo>
                    <a:pt x="15187" y="15250"/>
                  </a:moveTo>
                  <a:cubicBezTo>
                    <a:pt x="16465" y="13335"/>
                    <a:pt x="18382" y="12697"/>
                    <a:pt x="20298" y="12697"/>
                  </a:cubicBezTo>
                  <a:cubicBezTo>
                    <a:pt x="21576" y="12697"/>
                    <a:pt x="22855" y="13335"/>
                    <a:pt x="24133" y="13974"/>
                  </a:cubicBezTo>
                  <a:cubicBezTo>
                    <a:pt x="25410" y="15250"/>
                    <a:pt x="26688" y="16527"/>
                    <a:pt x="26688" y="18442"/>
                  </a:cubicBezTo>
                  <a:cubicBezTo>
                    <a:pt x="26688" y="20358"/>
                    <a:pt x="26688" y="21634"/>
                    <a:pt x="25410" y="23550"/>
                  </a:cubicBezTo>
                  <a:cubicBezTo>
                    <a:pt x="23493" y="26742"/>
                    <a:pt x="19020" y="27380"/>
                    <a:pt x="15825" y="24826"/>
                  </a:cubicBezTo>
                  <a:cubicBezTo>
                    <a:pt x="14548" y="23550"/>
                    <a:pt x="13270" y="22273"/>
                    <a:pt x="13270" y="20358"/>
                  </a:cubicBezTo>
                  <a:cubicBezTo>
                    <a:pt x="13270" y="18442"/>
                    <a:pt x="13908" y="16527"/>
                    <a:pt x="15187" y="15250"/>
                  </a:cubicBezTo>
                  <a:close/>
                </a:path>
              </a:pathLst>
            </a:custGeom>
            <a:grpFill/>
            <a:ln w="6390" cap="flat">
              <a:noFill/>
              <a:prstDash val="solid"/>
              <a:miter/>
            </a:ln>
          </p:spPr>
          <p:txBody>
            <a:bodyPr rtlCol="0" anchor="ctr"/>
            <a:lstStyle/>
            <a:p>
              <a:endParaRPr lang="en-US"/>
            </a:p>
          </p:txBody>
        </p:sp>
        <p:sp>
          <p:nvSpPr>
            <p:cNvPr id="66" name="Graphic 4">
              <a:extLst>
                <a:ext uri="{FF2B5EF4-FFF2-40B4-BE49-F238E27FC236}">
                  <a16:creationId xmlns:a16="http://schemas.microsoft.com/office/drawing/2014/main" id="{46A884EE-8645-483D-80CF-F0725D6D6607}"/>
                </a:ext>
              </a:extLst>
            </p:cNvPr>
            <p:cNvSpPr/>
            <p:nvPr/>
          </p:nvSpPr>
          <p:spPr>
            <a:xfrm>
              <a:off x="3825179" y="3902123"/>
              <a:ext cx="67093" cy="66960"/>
            </a:xfrm>
            <a:custGeom>
              <a:avLst/>
              <a:gdLst>
                <a:gd name="connsiteX0" fmla="*/ 10700 w 67093"/>
                <a:gd name="connsiteY0" fmla="*/ 34402 h 66960"/>
                <a:gd name="connsiteX1" fmla="*/ 24757 w 67093"/>
                <a:gd name="connsiteY1" fmla="*/ 40148 h 66960"/>
                <a:gd name="connsiteX2" fmla="*/ 32425 w 67093"/>
                <a:gd name="connsiteY2" fmla="*/ 56746 h 66960"/>
                <a:gd name="connsiteX3" fmla="*/ 34342 w 67093"/>
                <a:gd name="connsiteY3" fmla="*/ 65684 h 66960"/>
                <a:gd name="connsiteX4" fmla="*/ 37537 w 67093"/>
                <a:gd name="connsiteY4" fmla="*/ 66960 h 66960"/>
                <a:gd name="connsiteX5" fmla="*/ 42649 w 67093"/>
                <a:gd name="connsiteY5" fmla="*/ 63768 h 66960"/>
                <a:gd name="connsiteX6" fmla="*/ 37537 w 67093"/>
                <a:gd name="connsiteY6" fmla="*/ 36317 h 66960"/>
                <a:gd name="connsiteX7" fmla="*/ 47761 w 67093"/>
                <a:gd name="connsiteY7" fmla="*/ 39509 h 66960"/>
                <a:gd name="connsiteX8" fmla="*/ 59263 w 67093"/>
                <a:gd name="connsiteY8" fmla="*/ 35679 h 66960"/>
                <a:gd name="connsiteX9" fmla="*/ 66931 w 67093"/>
                <a:gd name="connsiteY9" fmla="*/ 22911 h 66960"/>
                <a:gd name="connsiteX10" fmla="*/ 63736 w 67093"/>
                <a:gd name="connsiteY10" fmla="*/ 8228 h 66960"/>
                <a:gd name="connsiteX11" fmla="*/ 36898 w 67093"/>
                <a:gd name="connsiteY11" fmla="*/ 3759 h 66960"/>
                <a:gd name="connsiteX12" fmla="*/ 29230 w 67093"/>
                <a:gd name="connsiteY12" fmla="*/ 16527 h 66960"/>
                <a:gd name="connsiteX13" fmla="*/ 31786 w 67093"/>
                <a:gd name="connsiteY13" fmla="*/ 29295 h 66960"/>
                <a:gd name="connsiteX14" fmla="*/ 2393 w 67093"/>
                <a:gd name="connsiteY14" fmla="*/ 23549 h 66960"/>
                <a:gd name="connsiteX15" fmla="*/ 1115 w 67093"/>
                <a:gd name="connsiteY15" fmla="*/ 32487 h 66960"/>
                <a:gd name="connsiteX16" fmla="*/ 10700 w 67093"/>
                <a:gd name="connsiteY16" fmla="*/ 34402 h 66960"/>
                <a:gd name="connsiteX17" fmla="*/ 44566 w 67093"/>
                <a:gd name="connsiteY17" fmla="*/ 14612 h 66960"/>
                <a:gd name="connsiteX18" fmla="*/ 48400 w 67093"/>
                <a:gd name="connsiteY18" fmla="*/ 13335 h 66960"/>
                <a:gd name="connsiteX19" fmla="*/ 53512 w 67093"/>
                <a:gd name="connsiteY19" fmla="*/ 15888 h 66960"/>
                <a:gd name="connsiteX20" fmla="*/ 54790 w 67093"/>
                <a:gd name="connsiteY20" fmla="*/ 20996 h 66960"/>
                <a:gd name="connsiteX21" fmla="*/ 52234 w 67093"/>
                <a:gd name="connsiteY21" fmla="*/ 25464 h 66960"/>
                <a:gd name="connsiteX22" fmla="*/ 42649 w 67093"/>
                <a:gd name="connsiteY22" fmla="*/ 24188 h 66960"/>
                <a:gd name="connsiteX23" fmla="*/ 42649 w 67093"/>
                <a:gd name="connsiteY23" fmla="*/ 24188 h 66960"/>
                <a:gd name="connsiteX24" fmla="*/ 41371 w 67093"/>
                <a:gd name="connsiteY24" fmla="*/ 19080 h 66960"/>
                <a:gd name="connsiteX25" fmla="*/ 44566 w 67093"/>
                <a:gd name="connsiteY25" fmla="*/ 14612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093" h="66960">
                  <a:moveTo>
                    <a:pt x="10700" y="34402"/>
                  </a:moveTo>
                  <a:cubicBezTo>
                    <a:pt x="12616" y="33125"/>
                    <a:pt x="19006" y="35040"/>
                    <a:pt x="24757" y="40148"/>
                  </a:cubicBezTo>
                  <a:cubicBezTo>
                    <a:pt x="31147" y="45893"/>
                    <a:pt x="34342" y="53554"/>
                    <a:pt x="32425" y="56746"/>
                  </a:cubicBezTo>
                  <a:cubicBezTo>
                    <a:pt x="30509" y="59938"/>
                    <a:pt x="31147" y="63768"/>
                    <a:pt x="34342" y="65684"/>
                  </a:cubicBezTo>
                  <a:cubicBezTo>
                    <a:pt x="35620" y="66322"/>
                    <a:pt x="36898" y="66960"/>
                    <a:pt x="37537" y="66960"/>
                  </a:cubicBezTo>
                  <a:cubicBezTo>
                    <a:pt x="39454" y="66960"/>
                    <a:pt x="42010" y="65684"/>
                    <a:pt x="42649" y="63768"/>
                  </a:cubicBezTo>
                  <a:cubicBezTo>
                    <a:pt x="47761" y="55469"/>
                    <a:pt x="44566" y="44616"/>
                    <a:pt x="37537" y="36317"/>
                  </a:cubicBezTo>
                  <a:cubicBezTo>
                    <a:pt x="40732" y="38232"/>
                    <a:pt x="43927" y="39509"/>
                    <a:pt x="47761" y="39509"/>
                  </a:cubicBezTo>
                  <a:cubicBezTo>
                    <a:pt x="51595" y="39509"/>
                    <a:pt x="55429" y="38232"/>
                    <a:pt x="59263" y="35679"/>
                  </a:cubicBezTo>
                  <a:cubicBezTo>
                    <a:pt x="63736" y="32487"/>
                    <a:pt x="66292" y="28018"/>
                    <a:pt x="66931" y="22911"/>
                  </a:cubicBezTo>
                  <a:cubicBezTo>
                    <a:pt x="67570" y="17804"/>
                    <a:pt x="66292" y="12696"/>
                    <a:pt x="63736" y="8228"/>
                  </a:cubicBezTo>
                  <a:cubicBezTo>
                    <a:pt x="57346" y="-710"/>
                    <a:pt x="45205" y="-2625"/>
                    <a:pt x="36898" y="3759"/>
                  </a:cubicBezTo>
                  <a:cubicBezTo>
                    <a:pt x="32425" y="6951"/>
                    <a:pt x="29869" y="11420"/>
                    <a:pt x="29230" y="16527"/>
                  </a:cubicBezTo>
                  <a:cubicBezTo>
                    <a:pt x="28591" y="20996"/>
                    <a:pt x="29230" y="25464"/>
                    <a:pt x="31786" y="29295"/>
                  </a:cubicBezTo>
                  <a:cubicBezTo>
                    <a:pt x="21562" y="20357"/>
                    <a:pt x="10061" y="18442"/>
                    <a:pt x="2393" y="23549"/>
                  </a:cubicBezTo>
                  <a:cubicBezTo>
                    <a:pt x="-163" y="25464"/>
                    <a:pt x="-802" y="29933"/>
                    <a:pt x="1115" y="32487"/>
                  </a:cubicBezTo>
                  <a:cubicBezTo>
                    <a:pt x="3671" y="35679"/>
                    <a:pt x="7505" y="36317"/>
                    <a:pt x="10700" y="34402"/>
                  </a:cubicBezTo>
                  <a:close/>
                  <a:moveTo>
                    <a:pt x="44566" y="14612"/>
                  </a:moveTo>
                  <a:cubicBezTo>
                    <a:pt x="45844" y="13973"/>
                    <a:pt x="47122" y="13335"/>
                    <a:pt x="48400" y="13335"/>
                  </a:cubicBezTo>
                  <a:cubicBezTo>
                    <a:pt x="50317" y="13335"/>
                    <a:pt x="52234" y="13973"/>
                    <a:pt x="53512" y="15888"/>
                  </a:cubicBezTo>
                  <a:cubicBezTo>
                    <a:pt x="54790" y="17165"/>
                    <a:pt x="54790" y="19080"/>
                    <a:pt x="54790" y="20996"/>
                  </a:cubicBezTo>
                  <a:cubicBezTo>
                    <a:pt x="54790" y="22911"/>
                    <a:pt x="53512" y="24188"/>
                    <a:pt x="52234" y="25464"/>
                  </a:cubicBezTo>
                  <a:cubicBezTo>
                    <a:pt x="49039" y="27380"/>
                    <a:pt x="45205" y="26741"/>
                    <a:pt x="42649" y="24188"/>
                  </a:cubicBezTo>
                  <a:lnTo>
                    <a:pt x="42649" y="24188"/>
                  </a:lnTo>
                  <a:cubicBezTo>
                    <a:pt x="41371" y="22911"/>
                    <a:pt x="41371" y="20996"/>
                    <a:pt x="41371" y="19080"/>
                  </a:cubicBezTo>
                  <a:cubicBezTo>
                    <a:pt x="42649" y="17165"/>
                    <a:pt x="43288" y="15250"/>
                    <a:pt x="44566" y="14612"/>
                  </a:cubicBezTo>
                  <a:close/>
                </a:path>
              </a:pathLst>
            </a:custGeom>
            <a:grpFill/>
            <a:ln w="6390" cap="flat">
              <a:noFill/>
              <a:prstDash val="solid"/>
              <a:miter/>
            </a:ln>
          </p:spPr>
          <p:txBody>
            <a:bodyPr rtlCol="0" anchor="ctr"/>
            <a:lstStyle/>
            <a:p>
              <a:endParaRPr lang="en-US"/>
            </a:p>
          </p:txBody>
        </p:sp>
        <p:sp>
          <p:nvSpPr>
            <p:cNvPr id="67" name="Graphic 4">
              <a:extLst>
                <a:ext uri="{FF2B5EF4-FFF2-40B4-BE49-F238E27FC236}">
                  <a16:creationId xmlns:a16="http://schemas.microsoft.com/office/drawing/2014/main" id="{BA1DD89B-5CD7-41B6-9914-922B544DF3A9}"/>
                </a:ext>
              </a:extLst>
            </p:cNvPr>
            <p:cNvSpPr/>
            <p:nvPr/>
          </p:nvSpPr>
          <p:spPr>
            <a:xfrm>
              <a:off x="3735557" y="3944825"/>
              <a:ext cx="102238" cy="121934"/>
            </a:xfrm>
            <a:custGeom>
              <a:avLst/>
              <a:gdLst>
                <a:gd name="connsiteX0" fmla="*/ 102239 w 102238"/>
                <a:gd name="connsiteY0" fmla="*/ 23621 h 121934"/>
                <a:gd name="connsiteX1" fmla="*/ 100322 w 102238"/>
                <a:gd name="connsiteY1" fmla="*/ 19152 h 121934"/>
                <a:gd name="connsiteX2" fmla="*/ 95849 w 102238"/>
                <a:gd name="connsiteY2" fmla="*/ 17237 h 121934"/>
                <a:gd name="connsiteX3" fmla="*/ 73484 w 102238"/>
                <a:gd name="connsiteY3" fmla="*/ 13407 h 121934"/>
                <a:gd name="connsiteX4" fmla="*/ 56232 w 102238"/>
                <a:gd name="connsiteY4" fmla="*/ 1915 h 121934"/>
                <a:gd name="connsiteX5" fmla="*/ 51759 w 102238"/>
                <a:gd name="connsiteY5" fmla="*/ 0 h 121934"/>
                <a:gd name="connsiteX6" fmla="*/ 47286 w 102238"/>
                <a:gd name="connsiteY6" fmla="*/ 1915 h 121934"/>
                <a:gd name="connsiteX7" fmla="*/ 28755 w 102238"/>
                <a:gd name="connsiteY7" fmla="*/ 14045 h 121934"/>
                <a:gd name="connsiteX8" fmla="*/ 7029 w 102238"/>
                <a:gd name="connsiteY8" fmla="*/ 16599 h 121934"/>
                <a:gd name="connsiteX9" fmla="*/ 1917 w 102238"/>
                <a:gd name="connsiteY9" fmla="*/ 18514 h 121934"/>
                <a:gd name="connsiteX10" fmla="*/ 0 w 102238"/>
                <a:gd name="connsiteY10" fmla="*/ 23621 h 121934"/>
                <a:gd name="connsiteX11" fmla="*/ 639 w 102238"/>
                <a:gd name="connsiteY11" fmla="*/ 56179 h 121934"/>
                <a:gd name="connsiteX12" fmla="*/ 20448 w 102238"/>
                <a:gd name="connsiteY12" fmla="*/ 101505 h 121934"/>
                <a:gd name="connsiteX13" fmla="*/ 21087 w 102238"/>
                <a:gd name="connsiteY13" fmla="*/ 102144 h 121934"/>
                <a:gd name="connsiteX14" fmla="*/ 49842 w 102238"/>
                <a:gd name="connsiteY14" fmla="*/ 121296 h 121934"/>
                <a:gd name="connsiteX15" fmla="*/ 52398 w 102238"/>
                <a:gd name="connsiteY15" fmla="*/ 121934 h 121934"/>
                <a:gd name="connsiteX16" fmla="*/ 54954 w 102238"/>
                <a:gd name="connsiteY16" fmla="*/ 121296 h 121934"/>
                <a:gd name="connsiteX17" fmla="*/ 81792 w 102238"/>
                <a:gd name="connsiteY17" fmla="*/ 102144 h 121934"/>
                <a:gd name="connsiteX18" fmla="*/ 85625 w 102238"/>
                <a:gd name="connsiteY18" fmla="*/ 97675 h 121934"/>
                <a:gd name="connsiteX19" fmla="*/ 101600 w 102238"/>
                <a:gd name="connsiteY19" fmla="*/ 54902 h 121934"/>
                <a:gd name="connsiteX20" fmla="*/ 101600 w 102238"/>
                <a:gd name="connsiteY20" fmla="*/ 23621 h 121934"/>
                <a:gd name="connsiteX21" fmla="*/ 89459 w 102238"/>
                <a:gd name="connsiteY21" fmla="*/ 56179 h 121934"/>
                <a:gd name="connsiteX22" fmla="*/ 76679 w 102238"/>
                <a:gd name="connsiteY22" fmla="*/ 90014 h 121934"/>
                <a:gd name="connsiteX23" fmla="*/ 73484 w 102238"/>
                <a:gd name="connsiteY23" fmla="*/ 93845 h 121934"/>
                <a:gd name="connsiteX24" fmla="*/ 52398 w 102238"/>
                <a:gd name="connsiteY24" fmla="*/ 109166 h 121934"/>
                <a:gd name="connsiteX25" fmla="*/ 29394 w 102238"/>
                <a:gd name="connsiteY25" fmla="*/ 93206 h 121934"/>
                <a:gd name="connsiteX26" fmla="*/ 28755 w 102238"/>
                <a:gd name="connsiteY26" fmla="*/ 92568 h 121934"/>
                <a:gd name="connsiteX27" fmla="*/ 13419 w 102238"/>
                <a:gd name="connsiteY27" fmla="*/ 56179 h 121934"/>
                <a:gd name="connsiteX28" fmla="*/ 12780 w 102238"/>
                <a:gd name="connsiteY28" fmla="*/ 30005 h 121934"/>
                <a:gd name="connsiteX29" fmla="*/ 33228 w 102238"/>
                <a:gd name="connsiteY29" fmla="*/ 26175 h 121934"/>
                <a:gd name="connsiteX30" fmla="*/ 51759 w 102238"/>
                <a:gd name="connsiteY30" fmla="*/ 14683 h 121934"/>
                <a:gd name="connsiteX31" fmla="*/ 68372 w 102238"/>
                <a:gd name="connsiteY31" fmla="*/ 24259 h 121934"/>
                <a:gd name="connsiteX32" fmla="*/ 89459 w 102238"/>
                <a:gd name="connsiteY32" fmla="*/ 28728 h 121934"/>
                <a:gd name="connsiteX33" fmla="*/ 89459 w 102238"/>
                <a:gd name="connsiteY33" fmla="*/ 56179 h 1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2238" h="121934">
                  <a:moveTo>
                    <a:pt x="102239" y="23621"/>
                  </a:moveTo>
                  <a:cubicBezTo>
                    <a:pt x="102239" y="21706"/>
                    <a:pt x="101600" y="20429"/>
                    <a:pt x="100322" y="19152"/>
                  </a:cubicBezTo>
                  <a:cubicBezTo>
                    <a:pt x="99044" y="17875"/>
                    <a:pt x="97127" y="17237"/>
                    <a:pt x="95849" y="17237"/>
                  </a:cubicBezTo>
                  <a:cubicBezTo>
                    <a:pt x="88181" y="17875"/>
                    <a:pt x="80513" y="16599"/>
                    <a:pt x="73484" y="13407"/>
                  </a:cubicBezTo>
                  <a:cubicBezTo>
                    <a:pt x="67094" y="10853"/>
                    <a:pt x="61344" y="7023"/>
                    <a:pt x="56232" y="1915"/>
                  </a:cubicBezTo>
                  <a:cubicBezTo>
                    <a:pt x="54954" y="639"/>
                    <a:pt x="53676" y="0"/>
                    <a:pt x="51759" y="0"/>
                  </a:cubicBezTo>
                  <a:cubicBezTo>
                    <a:pt x="49842" y="0"/>
                    <a:pt x="48564" y="639"/>
                    <a:pt x="47286" y="1915"/>
                  </a:cubicBezTo>
                  <a:cubicBezTo>
                    <a:pt x="43452" y="5746"/>
                    <a:pt x="37701" y="10853"/>
                    <a:pt x="28755" y="14045"/>
                  </a:cubicBezTo>
                  <a:cubicBezTo>
                    <a:pt x="19809" y="17237"/>
                    <a:pt x="12141" y="17237"/>
                    <a:pt x="7029" y="16599"/>
                  </a:cubicBezTo>
                  <a:cubicBezTo>
                    <a:pt x="5112" y="16599"/>
                    <a:pt x="3195" y="17237"/>
                    <a:pt x="1917" y="18514"/>
                  </a:cubicBezTo>
                  <a:cubicBezTo>
                    <a:pt x="639" y="19791"/>
                    <a:pt x="0" y="21706"/>
                    <a:pt x="0" y="23621"/>
                  </a:cubicBezTo>
                  <a:lnTo>
                    <a:pt x="639" y="56179"/>
                  </a:lnTo>
                  <a:cubicBezTo>
                    <a:pt x="639" y="73416"/>
                    <a:pt x="8307" y="90014"/>
                    <a:pt x="20448" y="101505"/>
                  </a:cubicBezTo>
                  <a:lnTo>
                    <a:pt x="21087" y="102144"/>
                  </a:lnTo>
                  <a:cubicBezTo>
                    <a:pt x="29394" y="109805"/>
                    <a:pt x="39618" y="116827"/>
                    <a:pt x="49842" y="121296"/>
                  </a:cubicBezTo>
                  <a:cubicBezTo>
                    <a:pt x="50481" y="121934"/>
                    <a:pt x="51759" y="121934"/>
                    <a:pt x="52398" y="121934"/>
                  </a:cubicBezTo>
                  <a:cubicBezTo>
                    <a:pt x="53676" y="121934"/>
                    <a:pt x="54314" y="121934"/>
                    <a:pt x="54954" y="121296"/>
                  </a:cubicBezTo>
                  <a:cubicBezTo>
                    <a:pt x="65177" y="116189"/>
                    <a:pt x="74124" y="109805"/>
                    <a:pt x="81792" y="102144"/>
                  </a:cubicBezTo>
                  <a:cubicBezTo>
                    <a:pt x="83069" y="100867"/>
                    <a:pt x="84347" y="99590"/>
                    <a:pt x="85625" y="97675"/>
                  </a:cubicBezTo>
                  <a:cubicBezTo>
                    <a:pt x="95849" y="86184"/>
                    <a:pt x="101600" y="70862"/>
                    <a:pt x="101600" y="54902"/>
                  </a:cubicBezTo>
                  <a:lnTo>
                    <a:pt x="101600" y="23621"/>
                  </a:lnTo>
                  <a:close/>
                  <a:moveTo>
                    <a:pt x="89459" y="56179"/>
                  </a:moveTo>
                  <a:cubicBezTo>
                    <a:pt x="89459" y="68947"/>
                    <a:pt x="84986" y="81077"/>
                    <a:pt x="76679" y="90014"/>
                  </a:cubicBezTo>
                  <a:cubicBezTo>
                    <a:pt x="75402" y="91291"/>
                    <a:pt x="74762" y="92568"/>
                    <a:pt x="73484" y="93845"/>
                  </a:cubicBezTo>
                  <a:cubicBezTo>
                    <a:pt x="67094" y="100229"/>
                    <a:pt x="60066" y="105336"/>
                    <a:pt x="52398" y="109166"/>
                  </a:cubicBezTo>
                  <a:cubicBezTo>
                    <a:pt x="44091" y="105336"/>
                    <a:pt x="36423" y="99590"/>
                    <a:pt x="29394" y="93206"/>
                  </a:cubicBezTo>
                  <a:lnTo>
                    <a:pt x="28755" y="92568"/>
                  </a:lnTo>
                  <a:cubicBezTo>
                    <a:pt x="19170" y="83630"/>
                    <a:pt x="13419" y="70224"/>
                    <a:pt x="13419" y="56179"/>
                  </a:cubicBezTo>
                  <a:lnTo>
                    <a:pt x="12780" y="30005"/>
                  </a:lnTo>
                  <a:cubicBezTo>
                    <a:pt x="19809" y="30005"/>
                    <a:pt x="26838" y="28728"/>
                    <a:pt x="33228" y="26175"/>
                  </a:cubicBezTo>
                  <a:cubicBezTo>
                    <a:pt x="40257" y="23621"/>
                    <a:pt x="46647" y="19791"/>
                    <a:pt x="51759" y="14683"/>
                  </a:cubicBezTo>
                  <a:cubicBezTo>
                    <a:pt x="56871" y="18514"/>
                    <a:pt x="62622" y="22344"/>
                    <a:pt x="68372" y="24259"/>
                  </a:cubicBezTo>
                  <a:cubicBezTo>
                    <a:pt x="74762" y="26813"/>
                    <a:pt x="81792" y="28728"/>
                    <a:pt x="89459" y="28728"/>
                  </a:cubicBezTo>
                  <a:lnTo>
                    <a:pt x="89459" y="56179"/>
                  </a:lnTo>
                  <a:close/>
                </a:path>
              </a:pathLst>
            </a:custGeom>
            <a:grpFill/>
            <a:ln w="6390" cap="flat">
              <a:noFill/>
              <a:prstDash val="solid"/>
              <a:miter/>
            </a:ln>
          </p:spPr>
          <p:txBody>
            <a:bodyPr rtlCol="0" anchor="ctr"/>
            <a:lstStyle/>
            <a:p>
              <a:endParaRPr lang="en-US"/>
            </a:p>
          </p:txBody>
        </p:sp>
        <p:sp>
          <p:nvSpPr>
            <p:cNvPr id="68" name="Graphic 4">
              <a:extLst>
                <a:ext uri="{FF2B5EF4-FFF2-40B4-BE49-F238E27FC236}">
                  <a16:creationId xmlns:a16="http://schemas.microsoft.com/office/drawing/2014/main" id="{43851D05-DE45-4A37-B359-0B132AC9359E}"/>
                </a:ext>
              </a:extLst>
            </p:cNvPr>
            <p:cNvSpPr/>
            <p:nvPr/>
          </p:nvSpPr>
          <p:spPr>
            <a:xfrm>
              <a:off x="3762874" y="3988236"/>
              <a:ext cx="46966" cy="41495"/>
            </a:xfrm>
            <a:custGeom>
              <a:avLst/>
              <a:gdLst>
                <a:gd name="connsiteX0" fmla="*/ 26358 w 46966"/>
                <a:gd name="connsiteY0" fmla="*/ 3831 h 41495"/>
                <a:gd name="connsiteX1" fmla="*/ 23163 w 46966"/>
                <a:gd name="connsiteY1" fmla="*/ 7023 h 41495"/>
                <a:gd name="connsiteX2" fmla="*/ 19968 w 46966"/>
                <a:gd name="connsiteY2" fmla="*/ 3831 h 41495"/>
                <a:gd name="connsiteX3" fmla="*/ 11662 w 46966"/>
                <a:gd name="connsiteY3" fmla="*/ 0 h 41495"/>
                <a:gd name="connsiteX4" fmla="*/ 3355 w 46966"/>
                <a:gd name="connsiteY4" fmla="*/ 3831 h 41495"/>
                <a:gd name="connsiteX5" fmla="*/ 3355 w 46966"/>
                <a:gd name="connsiteY5" fmla="*/ 21067 h 41495"/>
                <a:gd name="connsiteX6" fmla="*/ 21885 w 46966"/>
                <a:gd name="connsiteY6" fmla="*/ 40858 h 41495"/>
                <a:gd name="connsiteX7" fmla="*/ 23163 w 46966"/>
                <a:gd name="connsiteY7" fmla="*/ 41496 h 41495"/>
                <a:gd name="connsiteX8" fmla="*/ 23163 w 46966"/>
                <a:gd name="connsiteY8" fmla="*/ 41496 h 41495"/>
                <a:gd name="connsiteX9" fmla="*/ 23163 w 46966"/>
                <a:gd name="connsiteY9" fmla="*/ 41496 h 41495"/>
                <a:gd name="connsiteX10" fmla="*/ 24441 w 46966"/>
                <a:gd name="connsiteY10" fmla="*/ 40858 h 41495"/>
                <a:gd name="connsiteX11" fmla="*/ 39138 w 46966"/>
                <a:gd name="connsiteY11" fmla="*/ 25536 h 41495"/>
                <a:gd name="connsiteX12" fmla="*/ 43611 w 46966"/>
                <a:gd name="connsiteY12" fmla="*/ 21067 h 41495"/>
                <a:gd name="connsiteX13" fmla="*/ 43611 w 46966"/>
                <a:gd name="connsiteY13" fmla="*/ 3831 h 41495"/>
                <a:gd name="connsiteX14" fmla="*/ 35304 w 46966"/>
                <a:gd name="connsiteY14" fmla="*/ 0 h 41495"/>
                <a:gd name="connsiteX15" fmla="*/ 26358 w 46966"/>
                <a:gd name="connsiteY15" fmla="*/ 3831 h 4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966" h="41495">
                  <a:moveTo>
                    <a:pt x="26358" y="3831"/>
                  </a:moveTo>
                  <a:lnTo>
                    <a:pt x="23163" y="7023"/>
                  </a:lnTo>
                  <a:lnTo>
                    <a:pt x="19968" y="3831"/>
                  </a:lnTo>
                  <a:cubicBezTo>
                    <a:pt x="17412" y="1277"/>
                    <a:pt x="14857" y="0"/>
                    <a:pt x="11662" y="0"/>
                  </a:cubicBezTo>
                  <a:cubicBezTo>
                    <a:pt x="8467" y="0"/>
                    <a:pt x="5272" y="1277"/>
                    <a:pt x="3355" y="3831"/>
                  </a:cubicBezTo>
                  <a:cubicBezTo>
                    <a:pt x="-1118" y="8938"/>
                    <a:pt x="-1118" y="16599"/>
                    <a:pt x="3355" y="21067"/>
                  </a:cubicBezTo>
                  <a:lnTo>
                    <a:pt x="21885" y="40858"/>
                  </a:lnTo>
                  <a:cubicBezTo>
                    <a:pt x="21885" y="41496"/>
                    <a:pt x="22525" y="41496"/>
                    <a:pt x="23163" y="41496"/>
                  </a:cubicBezTo>
                  <a:cubicBezTo>
                    <a:pt x="23163" y="41496"/>
                    <a:pt x="23163" y="41496"/>
                    <a:pt x="23163" y="41496"/>
                  </a:cubicBezTo>
                  <a:cubicBezTo>
                    <a:pt x="23163" y="41496"/>
                    <a:pt x="23163" y="41496"/>
                    <a:pt x="23163" y="41496"/>
                  </a:cubicBezTo>
                  <a:cubicBezTo>
                    <a:pt x="23802" y="41496"/>
                    <a:pt x="23802" y="41496"/>
                    <a:pt x="24441" y="40858"/>
                  </a:cubicBezTo>
                  <a:lnTo>
                    <a:pt x="39138" y="25536"/>
                  </a:lnTo>
                  <a:lnTo>
                    <a:pt x="43611" y="21067"/>
                  </a:lnTo>
                  <a:cubicBezTo>
                    <a:pt x="48084" y="15960"/>
                    <a:pt x="48084" y="8299"/>
                    <a:pt x="43611" y="3831"/>
                  </a:cubicBezTo>
                  <a:cubicBezTo>
                    <a:pt x="41055" y="1277"/>
                    <a:pt x="38499" y="0"/>
                    <a:pt x="35304" y="0"/>
                  </a:cubicBezTo>
                  <a:cubicBezTo>
                    <a:pt x="32109" y="0"/>
                    <a:pt x="28915" y="1277"/>
                    <a:pt x="26358" y="3831"/>
                  </a:cubicBezTo>
                  <a:close/>
                </a:path>
              </a:pathLst>
            </a:custGeom>
            <a:grpFill/>
            <a:ln w="6390" cap="flat">
              <a:noFill/>
              <a:prstDash val="solid"/>
              <a:miter/>
            </a:ln>
          </p:spPr>
          <p:txBody>
            <a:bodyPr rtlCol="0" anchor="ctr"/>
            <a:lstStyle/>
            <a:p>
              <a:endParaRPr lang="en-US"/>
            </a:p>
          </p:txBody>
        </p:sp>
      </p:grpSp>
      <p:sp>
        <p:nvSpPr>
          <p:cNvPr id="69" name="Slide Number Placeholder 3">
            <a:extLst>
              <a:ext uri="{FF2B5EF4-FFF2-40B4-BE49-F238E27FC236}">
                <a16:creationId xmlns:a16="http://schemas.microsoft.com/office/drawing/2014/main" id="{13124057-3EB1-4783-AAFE-DE9DD56C5594}"/>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46</a:t>
            </a:fld>
            <a:endParaRPr lang="en-US" sz="1200">
              <a:solidFill>
                <a:schemeClr val="bg1"/>
              </a:solidFill>
            </a:endParaRPr>
          </a:p>
        </p:txBody>
      </p:sp>
      <p:pic>
        <p:nvPicPr>
          <p:cNvPr id="25" name="Picture 173">
            <a:extLst>
              <a:ext uri="{FF2B5EF4-FFF2-40B4-BE49-F238E27FC236}">
                <a16:creationId xmlns:a16="http://schemas.microsoft.com/office/drawing/2014/main" id="{AC4F0982-6BEA-4606-935B-0F7FF86B3419}"/>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9204" y="1636984"/>
            <a:ext cx="1609259" cy="127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391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EE5B-D62A-4F1F-951D-EB0E2B2A11FF}"/>
              </a:ext>
            </a:extLst>
          </p:cNvPr>
          <p:cNvSpPr>
            <a:spLocks noGrp="1"/>
          </p:cNvSpPr>
          <p:nvPr>
            <p:ph type="title"/>
          </p:nvPr>
        </p:nvSpPr>
        <p:spPr>
          <a:xfrm>
            <a:off x="1351148" y="395588"/>
            <a:ext cx="10231253" cy="426455"/>
          </a:xfrm>
        </p:spPr>
        <p:txBody>
          <a:bodyPr/>
          <a:lstStyle/>
          <a:p>
            <a:r>
              <a:rPr lang="en-NZ" b="1" kern="1200" dirty="0">
                <a:solidFill>
                  <a:prstClr val="black"/>
                </a:solidFill>
                <a:latin typeface="Century Gothic"/>
                <a:ea typeface="+mn-ea"/>
                <a:cs typeface="+mn-cs"/>
              </a:rPr>
              <a:t>Te Ara Matua|</a:t>
            </a:r>
            <a:r>
              <a:rPr lang="en-NZ" sz="2000" kern="1200" dirty="0">
                <a:solidFill>
                  <a:prstClr val="black"/>
                </a:solidFill>
                <a:latin typeface="Century Gothic"/>
                <a:ea typeface="+mn-ea"/>
                <a:cs typeface="+mn-cs"/>
              </a:rPr>
              <a:t> </a:t>
            </a:r>
            <a:r>
              <a:rPr lang="en-NZ" sz="2000" b="1" kern="1200" dirty="0">
                <a:solidFill>
                  <a:prstClr val="black"/>
                </a:solidFill>
                <a:latin typeface="Century Gothic"/>
                <a:ea typeface="+mn-ea"/>
                <a:cs typeface="+mn-cs"/>
              </a:rPr>
              <a:t>Primary and Community Care </a:t>
            </a:r>
            <a:r>
              <a:rPr lang="en-US" sz="2000" kern="1200" dirty="0">
                <a:solidFill>
                  <a:prstClr val="black"/>
                </a:solidFill>
                <a:latin typeface="Century Gothic"/>
                <a:ea typeface="+mn-ea"/>
                <a:cs typeface="+mn-cs"/>
              </a:rPr>
              <a:t>Delivery Roadmap</a:t>
            </a:r>
            <a:endParaRPr lang="en-NZ" dirty="0"/>
          </a:p>
        </p:txBody>
      </p:sp>
      <p:sp>
        <p:nvSpPr>
          <p:cNvPr id="4" name="Footer Placeholder 3">
            <a:extLst>
              <a:ext uri="{FF2B5EF4-FFF2-40B4-BE49-F238E27FC236}">
                <a16:creationId xmlns:a16="http://schemas.microsoft.com/office/drawing/2014/main" id="{FBA4DF13-C601-44E2-8F1D-01F0DA03EADB}"/>
              </a:ext>
            </a:extLst>
          </p:cNvPr>
          <p:cNvSpPr>
            <a:spLocks noGrp="1"/>
          </p:cNvSpPr>
          <p:nvPr>
            <p:ph type="ftr" sz="quarter" idx="11"/>
          </p:nvPr>
        </p:nvSpPr>
        <p:spPr>
          <a:xfrm>
            <a:off x="1351147" y="6171633"/>
            <a:ext cx="5554895" cy="365125"/>
          </a:xfrm>
        </p:spPr>
        <p:txBody>
          <a:bodyPr/>
          <a:lstStyle/>
          <a:p>
            <a:r>
              <a:rPr lang="en-US">
                <a:latin typeface="Calibri" panose="020F0502020204030204" pitchFamily="34" charset="0"/>
                <a:cs typeface="Calibri" panose="020F0502020204030204" pitchFamily="34" charset="0"/>
              </a:rPr>
              <a:t>National Cervical Screening Programme </a:t>
            </a:r>
          </a:p>
        </p:txBody>
      </p:sp>
      <p:sp>
        <p:nvSpPr>
          <p:cNvPr id="5" name="Text Placeholder 4">
            <a:extLst>
              <a:ext uri="{FF2B5EF4-FFF2-40B4-BE49-F238E27FC236}">
                <a16:creationId xmlns:a16="http://schemas.microsoft.com/office/drawing/2014/main" id="{81F40766-0A93-43CE-A1DC-5DD6311A7889}"/>
              </a:ext>
            </a:extLst>
          </p:cNvPr>
          <p:cNvSpPr>
            <a:spLocks noGrp="1"/>
          </p:cNvSpPr>
          <p:nvPr>
            <p:ph type="body" sz="quarter" idx="12"/>
          </p:nvPr>
        </p:nvSpPr>
        <p:spPr>
          <a:xfrm>
            <a:off x="1350683" y="858986"/>
            <a:ext cx="10231717" cy="233363"/>
          </a:xfrm>
        </p:spPr>
        <p:txBody>
          <a:bodyPr/>
          <a:lstStyle/>
          <a:p>
            <a:r>
              <a:rPr lang="en-NZ" sz="1050" i="1" dirty="0">
                <a:solidFill>
                  <a:srgbClr val="DF543F"/>
                </a:solidFill>
              </a:rPr>
              <a:t>The roadmap identifies the phases of the HPV Primary Screening rollout and the impact on the individual groups.</a:t>
            </a:r>
          </a:p>
        </p:txBody>
      </p:sp>
      <p:sp>
        <p:nvSpPr>
          <p:cNvPr id="6" name="Rectangle 5">
            <a:extLst>
              <a:ext uri="{FF2B5EF4-FFF2-40B4-BE49-F238E27FC236}">
                <a16:creationId xmlns:a16="http://schemas.microsoft.com/office/drawing/2014/main" id="{9C33E814-9836-4611-8F40-A7A6806E7F35}"/>
              </a:ext>
            </a:extLst>
          </p:cNvPr>
          <p:cNvSpPr/>
          <p:nvPr/>
        </p:nvSpPr>
        <p:spPr>
          <a:xfrm>
            <a:off x="1689072" y="3489178"/>
            <a:ext cx="10173054" cy="2973234"/>
          </a:xfrm>
          <a:prstGeom prst="rect">
            <a:avLst/>
          </a:prstGeom>
          <a:solidFill>
            <a:srgbClr val="FFF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7713DB4E-0563-460E-AFE9-5F20BE5383AC}"/>
              </a:ext>
            </a:extLst>
          </p:cNvPr>
          <p:cNvGrpSpPr/>
          <p:nvPr/>
        </p:nvGrpSpPr>
        <p:grpSpPr>
          <a:xfrm>
            <a:off x="2828838" y="1384132"/>
            <a:ext cx="6560905" cy="235284"/>
            <a:chOff x="1991475" y="3032057"/>
            <a:chExt cx="6679914" cy="230845"/>
          </a:xfrm>
          <a:solidFill>
            <a:srgbClr val="FEE6B0"/>
          </a:solidFill>
        </p:grpSpPr>
        <p:sp>
          <p:nvSpPr>
            <p:cNvPr id="9" name="Arrow: Pentagon 8">
              <a:extLst>
                <a:ext uri="{FF2B5EF4-FFF2-40B4-BE49-F238E27FC236}">
                  <a16:creationId xmlns:a16="http://schemas.microsoft.com/office/drawing/2014/main" id="{261D46C4-F0BF-4A8D-9D83-4201498ED149}"/>
                </a:ext>
              </a:extLst>
            </p:cNvPr>
            <p:cNvSpPr/>
            <p:nvPr/>
          </p:nvSpPr>
          <p:spPr>
            <a:xfrm>
              <a:off x="1991475" y="3032057"/>
              <a:ext cx="6679914" cy="230400"/>
            </a:xfrm>
            <a:prstGeom prst="homePlat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pitchFamily="34" charset="0"/>
                <a:cs typeface="Calibri" panose="020F0502020204030204" pitchFamily="34" charset="0"/>
              </a:endParaRPr>
            </a:p>
          </p:txBody>
        </p:sp>
        <p:sp>
          <p:nvSpPr>
            <p:cNvPr id="10" name="Arrow: Pentagon 9">
              <a:extLst>
                <a:ext uri="{FF2B5EF4-FFF2-40B4-BE49-F238E27FC236}">
                  <a16:creationId xmlns:a16="http://schemas.microsoft.com/office/drawing/2014/main" id="{B60DE961-F2C5-47CE-BA16-B7610C212E7A}"/>
                </a:ext>
              </a:extLst>
            </p:cNvPr>
            <p:cNvSpPr/>
            <p:nvPr/>
          </p:nvSpPr>
          <p:spPr>
            <a:xfrm>
              <a:off x="1991475" y="3032057"/>
              <a:ext cx="4758646" cy="230400"/>
            </a:xfrm>
            <a:prstGeom prst="homePlat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pitchFamily="34" charset="0"/>
                <a:cs typeface="Calibri" panose="020F0502020204030204" pitchFamily="34" charset="0"/>
              </a:endParaRPr>
            </a:p>
          </p:txBody>
        </p:sp>
        <p:sp>
          <p:nvSpPr>
            <p:cNvPr id="11" name="Arrow: Pentagon 10">
              <a:extLst>
                <a:ext uri="{FF2B5EF4-FFF2-40B4-BE49-F238E27FC236}">
                  <a16:creationId xmlns:a16="http://schemas.microsoft.com/office/drawing/2014/main" id="{7E96DB58-90CC-4E7A-B336-6A2B81B91014}"/>
                </a:ext>
              </a:extLst>
            </p:cNvPr>
            <p:cNvSpPr/>
            <p:nvPr/>
          </p:nvSpPr>
          <p:spPr>
            <a:xfrm>
              <a:off x="1991475" y="3032057"/>
              <a:ext cx="2765460" cy="230845"/>
            </a:xfrm>
            <a:prstGeom prst="homePlate">
              <a:avLst/>
            </a:prstGeom>
            <a:solidFill>
              <a:srgbClr val="FDCD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03FC6CF-349D-40F6-90A2-F9EF7A89C386}"/>
                </a:ext>
              </a:extLst>
            </p:cNvPr>
            <p:cNvSpPr/>
            <p:nvPr/>
          </p:nvSpPr>
          <p:spPr>
            <a:xfrm>
              <a:off x="2600174" y="3057192"/>
              <a:ext cx="1513775" cy="176995"/>
            </a:xfrm>
            <a:prstGeom prst="rect">
              <a:avLst/>
            </a:prstGeom>
            <a:solidFill>
              <a:srgbClr val="FDC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NZ" sz="800" b="1" i="1" dirty="0">
                  <a:solidFill>
                    <a:schemeClr val="bg1">
                      <a:lumMod val="50000"/>
                    </a:schemeClr>
                  </a:solidFill>
                  <a:latin typeface="Calibri" panose="020F0502020204030204" pitchFamily="34" charset="0"/>
                  <a:cs typeface="Calibri" panose="020F0502020204030204" pitchFamily="34" charset="0"/>
                </a:rPr>
                <a:t>Phase 1: Foundational Step</a:t>
              </a:r>
            </a:p>
          </p:txBody>
        </p:sp>
        <p:sp>
          <p:nvSpPr>
            <p:cNvPr id="13" name="Rectangle 12">
              <a:extLst>
                <a:ext uri="{FF2B5EF4-FFF2-40B4-BE49-F238E27FC236}">
                  <a16:creationId xmlns:a16="http://schemas.microsoft.com/office/drawing/2014/main" id="{E285900E-F38B-4FF3-A0FB-6AF45B9CED23}"/>
                </a:ext>
              </a:extLst>
            </p:cNvPr>
            <p:cNvSpPr/>
            <p:nvPr/>
          </p:nvSpPr>
          <p:spPr>
            <a:xfrm>
              <a:off x="4953062" y="3047675"/>
              <a:ext cx="1279747" cy="197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NZ" sz="800" b="1" i="1">
                  <a:solidFill>
                    <a:schemeClr val="bg1">
                      <a:lumMod val="50000"/>
                    </a:schemeClr>
                  </a:solidFill>
                  <a:latin typeface="Calibri" panose="020F0502020204030204" pitchFamily="34" charset="0"/>
                  <a:cs typeface="Calibri" panose="020F0502020204030204" pitchFamily="34" charset="0"/>
                </a:rPr>
                <a:t>Phase 2</a:t>
              </a:r>
            </a:p>
          </p:txBody>
        </p:sp>
        <p:sp>
          <p:nvSpPr>
            <p:cNvPr id="14" name="Rectangle 13">
              <a:extLst>
                <a:ext uri="{FF2B5EF4-FFF2-40B4-BE49-F238E27FC236}">
                  <a16:creationId xmlns:a16="http://schemas.microsoft.com/office/drawing/2014/main" id="{8A0C56FC-D45E-4F54-AD84-D6EA4C225869}"/>
                </a:ext>
              </a:extLst>
            </p:cNvPr>
            <p:cNvSpPr/>
            <p:nvPr/>
          </p:nvSpPr>
          <p:spPr>
            <a:xfrm>
              <a:off x="6912795" y="3047675"/>
              <a:ext cx="1440094" cy="197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NZ" sz="800" b="1" i="1" dirty="0">
                  <a:solidFill>
                    <a:schemeClr val="bg1">
                      <a:lumMod val="50000"/>
                    </a:schemeClr>
                  </a:solidFill>
                  <a:latin typeface="Calibri" panose="020F0502020204030204" pitchFamily="34" charset="0"/>
                  <a:cs typeface="Calibri" panose="020F0502020204030204" pitchFamily="34" charset="0"/>
                </a:rPr>
                <a:t>Phase 3</a:t>
              </a:r>
            </a:p>
          </p:txBody>
        </p:sp>
      </p:grpSp>
      <p:sp>
        <p:nvSpPr>
          <p:cNvPr id="16" name="Trapezoid 5">
            <a:extLst>
              <a:ext uri="{FF2B5EF4-FFF2-40B4-BE49-F238E27FC236}">
                <a16:creationId xmlns:a16="http://schemas.microsoft.com/office/drawing/2014/main" id="{18835E2E-942A-43BC-B221-8802247F1F47}"/>
              </a:ext>
            </a:extLst>
          </p:cNvPr>
          <p:cNvSpPr/>
          <p:nvPr/>
        </p:nvSpPr>
        <p:spPr>
          <a:xfrm>
            <a:off x="1699083" y="2873824"/>
            <a:ext cx="5200991" cy="799602"/>
          </a:xfrm>
          <a:custGeom>
            <a:avLst/>
            <a:gdLst>
              <a:gd name="connsiteX0" fmla="*/ 0 w 4673866"/>
              <a:gd name="connsiteY0" fmla="*/ 1843094 h 1843094"/>
              <a:gd name="connsiteX1" fmla="*/ 460774 w 4673866"/>
              <a:gd name="connsiteY1" fmla="*/ 0 h 1843094"/>
              <a:gd name="connsiteX2" fmla="*/ 4213093 w 4673866"/>
              <a:gd name="connsiteY2" fmla="*/ 0 h 1843094"/>
              <a:gd name="connsiteX3" fmla="*/ 4673866 w 4673866"/>
              <a:gd name="connsiteY3" fmla="*/ 1843094 h 1843094"/>
              <a:gd name="connsiteX4" fmla="*/ 0 w 4673866"/>
              <a:gd name="connsiteY4" fmla="*/ 1843094 h 1843094"/>
              <a:gd name="connsiteX0" fmla="*/ 0 w 4673866"/>
              <a:gd name="connsiteY0" fmla="*/ 1843094 h 1843094"/>
              <a:gd name="connsiteX1" fmla="*/ 460774 w 4673866"/>
              <a:gd name="connsiteY1" fmla="*/ 0 h 1843094"/>
              <a:gd name="connsiteX2" fmla="*/ 3051267 w 4673866"/>
              <a:gd name="connsiteY2" fmla="*/ 365760 h 1843094"/>
              <a:gd name="connsiteX3" fmla="*/ 4673866 w 4673866"/>
              <a:gd name="connsiteY3" fmla="*/ 1843094 h 1843094"/>
              <a:gd name="connsiteX4" fmla="*/ 0 w 4673866"/>
              <a:gd name="connsiteY4" fmla="*/ 1843094 h 1843094"/>
              <a:gd name="connsiteX0" fmla="*/ 0 w 4673866"/>
              <a:gd name="connsiteY0" fmla="*/ 1477334 h 1477334"/>
              <a:gd name="connsiteX1" fmla="*/ 740473 w 4673866"/>
              <a:gd name="connsiteY1" fmla="*/ 494852 h 1477334"/>
              <a:gd name="connsiteX2" fmla="*/ 3051267 w 4673866"/>
              <a:gd name="connsiteY2" fmla="*/ 0 h 1477334"/>
              <a:gd name="connsiteX3" fmla="*/ 4673866 w 4673866"/>
              <a:gd name="connsiteY3" fmla="*/ 1477334 h 1477334"/>
              <a:gd name="connsiteX4" fmla="*/ 0 w 4673866"/>
              <a:gd name="connsiteY4" fmla="*/ 1477334 h 1477334"/>
              <a:gd name="connsiteX0" fmla="*/ 0 w 4232803"/>
              <a:gd name="connsiteY0" fmla="*/ 1455818 h 1477334"/>
              <a:gd name="connsiteX1" fmla="*/ 299410 w 4232803"/>
              <a:gd name="connsiteY1" fmla="*/ 494852 h 1477334"/>
              <a:gd name="connsiteX2" fmla="*/ 2610204 w 4232803"/>
              <a:gd name="connsiteY2" fmla="*/ 0 h 1477334"/>
              <a:gd name="connsiteX3" fmla="*/ 4232803 w 4232803"/>
              <a:gd name="connsiteY3" fmla="*/ 1477334 h 1477334"/>
              <a:gd name="connsiteX4" fmla="*/ 0 w 4232803"/>
              <a:gd name="connsiteY4" fmla="*/ 1455818 h 1477334"/>
              <a:gd name="connsiteX0" fmla="*/ 0 w 4222045"/>
              <a:gd name="connsiteY0" fmla="*/ 1326726 h 1477334"/>
              <a:gd name="connsiteX1" fmla="*/ 288652 w 4222045"/>
              <a:gd name="connsiteY1" fmla="*/ 494852 h 1477334"/>
              <a:gd name="connsiteX2" fmla="*/ 2599446 w 4222045"/>
              <a:gd name="connsiteY2" fmla="*/ 0 h 1477334"/>
              <a:gd name="connsiteX3" fmla="*/ 4222045 w 4222045"/>
              <a:gd name="connsiteY3" fmla="*/ 1477334 h 1477334"/>
              <a:gd name="connsiteX4" fmla="*/ 0 w 4222045"/>
              <a:gd name="connsiteY4" fmla="*/ 1326726 h 1477334"/>
              <a:gd name="connsiteX0" fmla="*/ 0 w 4222045"/>
              <a:gd name="connsiteY0" fmla="*/ 831874 h 982482"/>
              <a:gd name="connsiteX1" fmla="*/ 288652 w 4222045"/>
              <a:gd name="connsiteY1" fmla="*/ 0 h 982482"/>
              <a:gd name="connsiteX2" fmla="*/ 3126570 w 4222045"/>
              <a:gd name="connsiteY2" fmla="*/ 43030 h 982482"/>
              <a:gd name="connsiteX3" fmla="*/ 4222045 w 4222045"/>
              <a:gd name="connsiteY3" fmla="*/ 982482 h 982482"/>
              <a:gd name="connsiteX4" fmla="*/ 0 w 4222045"/>
              <a:gd name="connsiteY4" fmla="*/ 831874 h 982482"/>
              <a:gd name="connsiteX0" fmla="*/ 0 w 4222045"/>
              <a:gd name="connsiteY0" fmla="*/ 799601 h 950209"/>
              <a:gd name="connsiteX1" fmla="*/ 288652 w 4222045"/>
              <a:gd name="connsiteY1" fmla="*/ 0 h 950209"/>
              <a:gd name="connsiteX2" fmla="*/ 3126570 w 4222045"/>
              <a:gd name="connsiteY2" fmla="*/ 10757 h 950209"/>
              <a:gd name="connsiteX3" fmla="*/ 4222045 w 4222045"/>
              <a:gd name="connsiteY3" fmla="*/ 950209 h 950209"/>
              <a:gd name="connsiteX4" fmla="*/ 0 w 4222045"/>
              <a:gd name="connsiteY4" fmla="*/ 799601 h 950209"/>
              <a:gd name="connsiteX0" fmla="*/ 0 w 4544775"/>
              <a:gd name="connsiteY0" fmla="*/ 799601 h 799602"/>
              <a:gd name="connsiteX1" fmla="*/ 288652 w 4544775"/>
              <a:gd name="connsiteY1" fmla="*/ 0 h 799602"/>
              <a:gd name="connsiteX2" fmla="*/ 3126570 w 4544775"/>
              <a:gd name="connsiteY2" fmla="*/ 10757 h 799602"/>
              <a:gd name="connsiteX3" fmla="*/ 4544775 w 4544775"/>
              <a:gd name="connsiteY3" fmla="*/ 799602 h 799602"/>
              <a:gd name="connsiteX4" fmla="*/ 0 w 4544775"/>
              <a:gd name="connsiteY4" fmla="*/ 799601 h 799602"/>
              <a:gd name="connsiteX0" fmla="*/ 44835 w 4256123"/>
              <a:gd name="connsiteY0" fmla="*/ 788843 h 799602"/>
              <a:gd name="connsiteX1" fmla="*/ 0 w 4256123"/>
              <a:gd name="connsiteY1" fmla="*/ 0 h 799602"/>
              <a:gd name="connsiteX2" fmla="*/ 2837918 w 4256123"/>
              <a:gd name="connsiteY2" fmla="*/ 10757 h 799602"/>
              <a:gd name="connsiteX3" fmla="*/ 4256123 w 4256123"/>
              <a:gd name="connsiteY3" fmla="*/ 799602 h 799602"/>
              <a:gd name="connsiteX4" fmla="*/ 44835 w 4256123"/>
              <a:gd name="connsiteY4" fmla="*/ 788843 h 799602"/>
              <a:gd name="connsiteX0" fmla="*/ 23320 w 4256123"/>
              <a:gd name="connsiteY0" fmla="*/ 778086 h 799602"/>
              <a:gd name="connsiteX1" fmla="*/ 0 w 4256123"/>
              <a:gd name="connsiteY1" fmla="*/ 0 h 799602"/>
              <a:gd name="connsiteX2" fmla="*/ 2837918 w 4256123"/>
              <a:gd name="connsiteY2" fmla="*/ 10757 h 799602"/>
              <a:gd name="connsiteX3" fmla="*/ 4256123 w 4256123"/>
              <a:gd name="connsiteY3" fmla="*/ 799602 h 799602"/>
              <a:gd name="connsiteX4" fmla="*/ 23320 w 4256123"/>
              <a:gd name="connsiteY4" fmla="*/ 778086 h 799602"/>
              <a:gd name="connsiteX0" fmla="*/ 0 w 5200991"/>
              <a:gd name="connsiteY0" fmla="*/ 616721 h 799602"/>
              <a:gd name="connsiteX1" fmla="*/ 944868 w 5200991"/>
              <a:gd name="connsiteY1" fmla="*/ 0 h 799602"/>
              <a:gd name="connsiteX2" fmla="*/ 3782786 w 5200991"/>
              <a:gd name="connsiteY2" fmla="*/ 10757 h 799602"/>
              <a:gd name="connsiteX3" fmla="*/ 5200991 w 5200991"/>
              <a:gd name="connsiteY3" fmla="*/ 799602 h 799602"/>
              <a:gd name="connsiteX4" fmla="*/ 0 w 5200991"/>
              <a:gd name="connsiteY4" fmla="*/ 616721 h 79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991" h="799602">
                <a:moveTo>
                  <a:pt x="0" y="616721"/>
                </a:moveTo>
                <a:lnTo>
                  <a:pt x="944868" y="0"/>
                </a:lnTo>
                <a:lnTo>
                  <a:pt x="3782786" y="10757"/>
                </a:lnTo>
                <a:lnTo>
                  <a:pt x="5200991" y="799602"/>
                </a:lnTo>
                <a:lnTo>
                  <a:pt x="0" y="616721"/>
                </a:lnTo>
                <a:close/>
              </a:path>
            </a:pathLst>
          </a:custGeom>
          <a:solidFill>
            <a:srgbClr val="FFF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latin typeface="Calibri" panose="020F0502020204030204" pitchFamily="34" charset="0"/>
              <a:cs typeface="Calibri" panose="020F0502020204030204" pitchFamily="34" charset="0"/>
            </a:endParaRPr>
          </a:p>
        </p:txBody>
      </p:sp>
      <p:graphicFrame>
        <p:nvGraphicFramePr>
          <p:cNvPr id="17" name="Table 2">
            <a:extLst>
              <a:ext uri="{FF2B5EF4-FFF2-40B4-BE49-F238E27FC236}">
                <a16:creationId xmlns:a16="http://schemas.microsoft.com/office/drawing/2014/main" id="{F6192A0F-9609-4592-90F8-08CCD3BE9D19}"/>
              </a:ext>
            </a:extLst>
          </p:cNvPr>
          <p:cNvGraphicFramePr>
            <a:graphicFrameLocks noGrp="1"/>
          </p:cNvGraphicFramePr>
          <p:nvPr>
            <p:extLst>
              <p:ext uri="{D42A27DB-BD31-4B8C-83A1-F6EECF244321}">
                <p14:modId xmlns:p14="http://schemas.microsoft.com/office/powerpoint/2010/main" val="2876166392"/>
              </p:ext>
            </p:extLst>
          </p:nvPr>
        </p:nvGraphicFramePr>
        <p:xfrm>
          <a:off x="2207423" y="1710788"/>
          <a:ext cx="7109638" cy="1188000"/>
        </p:xfrm>
        <a:graphic>
          <a:graphicData uri="http://schemas.openxmlformats.org/drawingml/2006/table">
            <a:tbl>
              <a:tblPr firstRow="1" bandRow="1">
                <a:tableStyleId>{5C22544A-7EE6-4342-B048-85BDC9FD1C3A}</a:tableStyleId>
              </a:tblPr>
              <a:tblGrid>
                <a:gridCol w="1002085">
                  <a:extLst>
                    <a:ext uri="{9D8B030D-6E8A-4147-A177-3AD203B41FA5}">
                      <a16:colId xmlns:a16="http://schemas.microsoft.com/office/drawing/2014/main" val="392347201"/>
                    </a:ext>
                  </a:extLst>
                </a:gridCol>
                <a:gridCol w="2290013">
                  <a:extLst>
                    <a:ext uri="{9D8B030D-6E8A-4147-A177-3AD203B41FA5}">
                      <a16:colId xmlns:a16="http://schemas.microsoft.com/office/drawing/2014/main" val="1248799994"/>
                    </a:ext>
                  </a:extLst>
                </a:gridCol>
                <a:gridCol w="1961566">
                  <a:extLst>
                    <a:ext uri="{9D8B030D-6E8A-4147-A177-3AD203B41FA5}">
                      <a16:colId xmlns:a16="http://schemas.microsoft.com/office/drawing/2014/main" val="3881151125"/>
                    </a:ext>
                  </a:extLst>
                </a:gridCol>
                <a:gridCol w="1855974">
                  <a:extLst>
                    <a:ext uri="{9D8B030D-6E8A-4147-A177-3AD203B41FA5}">
                      <a16:colId xmlns:a16="http://schemas.microsoft.com/office/drawing/2014/main" val="3991193893"/>
                    </a:ext>
                  </a:extLst>
                </a:gridCol>
              </a:tblGrid>
              <a:tr h="1188000">
                <a:tc>
                  <a:txBody>
                    <a:bodyPr/>
                    <a:lstStyle/>
                    <a:p>
                      <a:endParaRPr lang="en-NZ" sz="1200"/>
                    </a:p>
                  </a:txBody>
                  <a:tcPr>
                    <a:lnR w="12700" cap="flat" cmpd="sng" algn="ctr">
                      <a:noFill/>
                      <a:prstDash val="solid"/>
                      <a:round/>
                      <a:headEnd type="none" w="med" len="med"/>
                      <a:tailEnd type="none" w="med" len="med"/>
                    </a:lnR>
                    <a:solidFill>
                      <a:srgbClr val="FDCD5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lgn="l">
                        <a:buNone/>
                      </a:pPr>
                      <a:r>
                        <a:rPr lang="en-NZ" sz="1000" dirty="0">
                          <a:effectLst/>
                          <a:latin typeface="Calibri"/>
                          <a:ea typeface="Calibri" panose="020F0502020204030204" pitchFamily="34" charset="0"/>
                          <a:cs typeface="Arial"/>
                        </a:rPr>
                        <a:t>We have completed our training on HPV primary screening and are confident in the new pathways, including supporting people through informed consent and the new HPV primary screening tests.</a:t>
                      </a:r>
                      <a:endParaRPr lang="en-NZ" sz="1000" b="1" dirty="0">
                        <a:solidFill>
                          <a:schemeClr val="bg1"/>
                        </a:solidFill>
                        <a:latin typeface="Calibri"/>
                        <a:cs typeface="Arial"/>
                      </a:endParaRPr>
                    </a:p>
                  </a:txBody>
                  <a:tcPr anchor="ctr">
                    <a:lnL w="12700" cap="flat" cmpd="sng" algn="ctr">
                      <a:noFill/>
                      <a:prstDash val="solid"/>
                      <a:round/>
                      <a:headEnd type="none" w="med" len="med"/>
                      <a:tailEnd type="none" w="med" len="med"/>
                    </a:lnL>
                    <a:solidFill>
                      <a:srgbClr val="FDCD5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b="0" kern="1200" dirty="0">
                          <a:solidFill>
                            <a:schemeClr val="tx1">
                              <a:lumMod val="75000"/>
                              <a:lumOff val="25000"/>
                            </a:schemeClr>
                          </a:solidFill>
                          <a:latin typeface="Calibri"/>
                          <a:ea typeface="+mn-ea"/>
                          <a:cs typeface="Calibri"/>
                        </a:rPr>
                        <a:t>We have the ability to easily access screening history and have received training. </a:t>
                      </a:r>
                      <a:r>
                        <a:rPr lang="en-NZ" sz="800" b="0" kern="1200" noProof="0" dirty="0">
                          <a:solidFill>
                            <a:schemeClr val="tx1">
                              <a:lumMod val="75000"/>
                              <a:lumOff val="25000"/>
                            </a:schemeClr>
                          </a:solidFill>
                          <a:latin typeface="Calibri"/>
                          <a:ea typeface="+mn-ea"/>
                          <a:cs typeface="Calibri"/>
                        </a:rPr>
                        <a:t>We can use the NCSP-Register to improve communication and/or referrals with laboratories and all participants.</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b="0" dirty="0">
                          <a:solidFill>
                            <a:schemeClr val="tx1">
                              <a:lumMod val="75000"/>
                              <a:lumOff val="25000"/>
                            </a:schemeClr>
                          </a:solidFill>
                          <a:latin typeface="Calibri"/>
                          <a:ea typeface="Calibri"/>
                          <a:cs typeface="Calibri"/>
                        </a:rPr>
                        <a:t>We have the ability to proactively reach our most unscreened populations. We are working towards building up our workforce through training in the HPV primary screening process.</a:t>
                      </a:r>
                    </a:p>
                  </a:txBody>
                  <a:tcPr anchor="ctr">
                    <a:solidFill>
                      <a:schemeClr val="bg1">
                        <a:lumMod val="95000"/>
                      </a:schemeClr>
                    </a:solidFill>
                  </a:tcPr>
                </a:tc>
                <a:extLst>
                  <a:ext uri="{0D108BD9-81ED-4DB2-BD59-A6C34878D82A}">
                    <a16:rowId xmlns:a16="http://schemas.microsoft.com/office/drawing/2014/main" val="2879941343"/>
                  </a:ext>
                </a:extLst>
              </a:tr>
            </a:tbl>
          </a:graphicData>
        </a:graphic>
      </p:graphicFrame>
      <p:sp>
        <p:nvSpPr>
          <p:cNvPr id="18" name="Oval 17">
            <a:extLst>
              <a:ext uri="{FF2B5EF4-FFF2-40B4-BE49-F238E27FC236}">
                <a16:creationId xmlns:a16="http://schemas.microsoft.com/office/drawing/2014/main" id="{18EBC440-B18B-4313-89B1-4FE94FA15A4F}"/>
              </a:ext>
            </a:extLst>
          </p:cNvPr>
          <p:cNvSpPr/>
          <p:nvPr/>
        </p:nvSpPr>
        <p:spPr>
          <a:xfrm>
            <a:off x="1088485" y="1314997"/>
            <a:ext cx="2047219" cy="19043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3768CF7-6DA6-4B91-AA74-8589426108DD}"/>
              </a:ext>
            </a:extLst>
          </p:cNvPr>
          <p:cNvSpPr txBox="1"/>
          <p:nvPr/>
        </p:nvSpPr>
        <p:spPr>
          <a:xfrm>
            <a:off x="1941198" y="3591424"/>
            <a:ext cx="7325833" cy="276999"/>
          </a:xfrm>
          <a:prstGeom prst="rect">
            <a:avLst/>
          </a:prstGeom>
          <a:noFill/>
        </p:spPr>
        <p:txBody>
          <a:bodyPr wrap="square" lIns="91440" tIns="45720" rIns="91440" bIns="45720" anchor="t">
            <a:spAutoFit/>
          </a:bodyPr>
          <a:lstStyle/>
          <a:p>
            <a:pPr defTabSz="914400">
              <a:spcAft>
                <a:spcPts val="600"/>
              </a:spcAft>
              <a:defRPr/>
            </a:pPr>
            <a:r>
              <a:rPr lang="en-US" sz="1200" b="1" dirty="0">
                <a:solidFill>
                  <a:prstClr val="black"/>
                </a:solidFill>
                <a:latin typeface="Calibri" panose="020F0502020204030204" pitchFamily="34" charset="0"/>
                <a:ea typeface="+mn-lt"/>
                <a:cs typeface="Calibri" panose="020F0502020204030204" pitchFamily="34" charset="0"/>
              </a:rPr>
              <a:t>We feel empowered to deliver the new clinical pathways and support all participants through informed consent </a:t>
            </a:r>
          </a:p>
        </p:txBody>
      </p:sp>
      <p:sp>
        <p:nvSpPr>
          <p:cNvPr id="21" name="Freeform 66">
            <a:extLst>
              <a:ext uri="{FF2B5EF4-FFF2-40B4-BE49-F238E27FC236}">
                <a16:creationId xmlns:a16="http://schemas.microsoft.com/office/drawing/2014/main" id="{7D8F32B9-4ABF-4DE8-AFA4-41BB6E933198}"/>
              </a:ext>
            </a:extLst>
          </p:cNvPr>
          <p:cNvSpPr>
            <a:spLocks noEditPoints="1"/>
          </p:cNvSpPr>
          <p:nvPr/>
        </p:nvSpPr>
        <p:spPr bwMode="auto">
          <a:xfrm>
            <a:off x="1531755" y="3229679"/>
            <a:ext cx="426840" cy="475947"/>
          </a:xfrm>
          <a:custGeom>
            <a:avLst/>
            <a:gdLst>
              <a:gd name="T0" fmla="*/ 60 w 113"/>
              <a:gd name="T1" fmla="*/ 19 h 126"/>
              <a:gd name="T2" fmla="*/ 54 w 113"/>
              <a:gd name="T3" fmla="*/ 0 h 126"/>
              <a:gd name="T4" fmla="*/ 95 w 113"/>
              <a:gd name="T5" fmla="*/ 61 h 126"/>
              <a:gd name="T6" fmla="*/ 113 w 113"/>
              <a:gd name="T7" fmla="*/ 55 h 126"/>
              <a:gd name="T8" fmla="*/ 91 w 113"/>
              <a:gd name="T9" fmla="*/ 42 h 126"/>
              <a:gd name="T10" fmla="*/ 104 w 113"/>
              <a:gd name="T11" fmla="*/ 27 h 126"/>
              <a:gd name="T12" fmla="*/ 79 w 113"/>
              <a:gd name="T13" fmla="*/ 27 h 126"/>
              <a:gd name="T14" fmla="*/ 82 w 113"/>
              <a:gd name="T15" fmla="*/ 7 h 126"/>
              <a:gd name="T16" fmla="*/ 19 w 113"/>
              <a:gd name="T17" fmla="*/ 55 h 126"/>
              <a:gd name="T18" fmla="*/ 0 w 113"/>
              <a:gd name="T19" fmla="*/ 61 h 126"/>
              <a:gd name="T20" fmla="*/ 26 w 113"/>
              <a:gd name="T21" fmla="*/ 36 h 126"/>
              <a:gd name="T22" fmla="*/ 6 w 113"/>
              <a:gd name="T23" fmla="*/ 33 h 126"/>
              <a:gd name="T24" fmla="*/ 42 w 113"/>
              <a:gd name="T25" fmla="*/ 24 h 126"/>
              <a:gd name="T26" fmla="*/ 26 w 113"/>
              <a:gd name="T27" fmla="*/ 10 h 126"/>
              <a:gd name="T28" fmla="*/ 64 w 113"/>
              <a:gd name="T29" fmla="*/ 28 h 126"/>
              <a:gd name="T30" fmla="*/ 79 w 113"/>
              <a:gd name="T31" fmla="*/ 38 h 126"/>
              <a:gd name="T32" fmla="*/ 85 w 113"/>
              <a:gd name="T33" fmla="*/ 47 h 126"/>
              <a:gd name="T34" fmla="*/ 87 w 113"/>
              <a:gd name="T35" fmla="*/ 59 h 126"/>
              <a:gd name="T36" fmla="*/ 84 w 113"/>
              <a:gd name="T37" fmla="*/ 73 h 126"/>
              <a:gd name="T38" fmla="*/ 73 w 113"/>
              <a:gd name="T39" fmla="*/ 87 h 126"/>
              <a:gd name="T40" fmla="*/ 78 w 113"/>
              <a:gd name="T41" fmla="*/ 89 h 126"/>
              <a:gd name="T42" fmla="*/ 79 w 113"/>
              <a:gd name="T43" fmla="*/ 93 h 126"/>
              <a:gd name="T44" fmla="*/ 78 w 113"/>
              <a:gd name="T45" fmla="*/ 100 h 126"/>
              <a:gd name="T46" fmla="*/ 79 w 113"/>
              <a:gd name="T47" fmla="*/ 106 h 126"/>
              <a:gd name="T48" fmla="*/ 74 w 113"/>
              <a:gd name="T49" fmla="*/ 112 h 126"/>
              <a:gd name="T50" fmla="*/ 37 w 113"/>
              <a:gd name="T51" fmla="*/ 114 h 126"/>
              <a:gd name="T52" fmla="*/ 37 w 113"/>
              <a:gd name="T53" fmla="*/ 109 h 126"/>
              <a:gd name="T54" fmla="*/ 37 w 113"/>
              <a:gd name="T55" fmla="*/ 101 h 126"/>
              <a:gd name="T56" fmla="*/ 37 w 113"/>
              <a:gd name="T57" fmla="*/ 97 h 126"/>
              <a:gd name="T58" fmla="*/ 40 w 113"/>
              <a:gd name="T59" fmla="*/ 90 h 126"/>
              <a:gd name="T60" fmla="*/ 42 w 113"/>
              <a:gd name="T61" fmla="*/ 84 h 126"/>
              <a:gd name="T62" fmla="*/ 31 w 113"/>
              <a:gd name="T63" fmla="*/ 75 h 126"/>
              <a:gd name="T64" fmla="*/ 26 w 113"/>
              <a:gd name="T65" fmla="*/ 59 h 126"/>
              <a:gd name="T66" fmla="*/ 33 w 113"/>
              <a:gd name="T67" fmla="*/ 42 h 126"/>
              <a:gd name="T68" fmla="*/ 40 w 113"/>
              <a:gd name="T69" fmla="*/ 33 h 126"/>
              <a:gd name="T70" fmla="*/ 57 w 113"/>
              <a:gd name="T71" fmla="*/ 28 h 126"/>
              <a:gd name="T72" fmla="*/ 67 w 113"/>
              <a:gd name="T73" fmla="*/ 117 h 126"/>
              <a:gd name="T74" fmla="*/ 65 w 113"/>
              <a:gd name="T75" fmla="*/ 121 h 126"/>
              <a:gd name="T76" fmla="*/ 57 w 113"/>
              <a:gd name="T77" fmla="*/ 126 h 126"/>
              <a:gd name="T78" fmla="*/ 51 w 113"/>
              <a:gd name="T79" fmla="*/ 124 h 126"/>
              <a:gd name="T80" fmla="*/ 67 w 113"/>
              <a:gd name="T81" fmla="*/ 117 h 126"/>
              <a:gd name="T82" fmla="*/ 43 w 113"/>
              <a:gd name="T83" fmla="*/ 107 h 126"/>
              <a:gd name="T84" fmla="*/ 43 w 113"/>
              <a:gd name="T85" fmla="*/ 109 h 126"/>
              <a:gd name="T86" fmla="*/ 73 w 113"/>
              <a:gd name="T87" fmla="*/ 106 h 126"/>
              <a:gd name="T88" fmla="*/ 73 w 113"/>
              <a:gd name="T89" fmla="*/ 104 h 126"/>
              <a:gd name="T90" fmla="*/ 43 w 113"/>
              <a:gd name="T91" fmla="*/ 97 h 126"/>
              <a:gd name="T92" fmla="*/ 43 w 113"/>
              <a:gd name="T93" fmla="*/ 97 h 126"/>
              <a:gd name="T94" fmla="*/ 73 w 113"/>
              <a:gd name="T95" fmla="*/ 95 h 126"/>
              <a:gd name="T96" fmla="*/ 73 w 113"/>
              <a:gd name="T97" fmla="*/ 9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 h="126">
                <a:moveTo>
                  <a:pt x="54" y="0"/>
                </a:moveTo>
                <a:lnTo>
                  <a:pt x="60" y="0"/>
                </a:lnTo>
                <a:lnTo>
                  <a:pt x="60" y="19"/>
                </a:lnTo>
                <a:lnTo>
                  <a:pt x="54" y="19"/>
                </a:lnTo>
                <a:lnTo>
                  <a:pt x="54" y="0"/>
                </a:lnTo>
                <a:lnTo>
                  <a:pt x="54" y="0"/>
                </a:lnTo>
                <a:close/>
                <a:moveTo>
                  <a:pt x="113" y="55"/>
                </a:moveTo>
                <a:lnTo>
                  <a:pt x="113" y="61"/>
                </a:lnTo>
                <a:lnTo>
                  <a:pt x="95" y="61"/>
                </a:lnTo>
                <a:lnTo>
                  <a:pt x="95" y="55"/>
                </a:lnTo>
                <a:lnTo>
                  <a:pt x="113" y="55"/>
                </a:lnTo>
                <a:lnTo>
                  <a:pt x="113" y="55"/>
                </a:lnTo>
                <a:close/>
                <a:moveTo>
                  <a:pt x="104" y="27"/>
                </a:moveTo>
                <a:lnTo>
                  <a:pt x="108" y="33"/>
                </a:lnTo>
                <a:lnTo>
                  <a:pt x="91" y="42"/>
                </a:lnTo>
                <a:lnTo>
                  <a:pt x="88" y="36"/>
                </a:lnTo>
                <a:lnTo>
                  <a:pt x="104" y="27"/>
                </a:lnTo>
                <a:lnTo>
                  <a:pt x="104" y="27"/>
                </a:lnTo>
                <a:close/>
                <a:moveTo>
                  <a:pt x="82" y="7"/>
                </a:moveTo>
                <a:lnTo>
                  <a:pt x="73" y="24"/>
                </a:lnTo>
                <a:lnTo>
                  <a:pt x="79" y="27"/>
                </a:lnTo>
                <a:lnTo>
                  <a:pt x="88" y="10"/>
                </a:lnTo>
                <a:lnTo>
                  <a:pt x="82" y="7"/>
                </a:lnTo>
                <a:lnTo>
                  <a:pt x="82" y="7"/>
                </a:lnTo>
                <a:close/>
                <a:moveTo>
                  <a:pt x="0" y="61"/>
                </a:moveTo>
                <a:lnTo>
                  <a:pt x="0" y="55"/>
                </a:lnTo>
                <a:lnTo>
                  <a:pt x="19" y="55"/>
                </a:lnTo>
                <a:lnTo>
                  <a:pt x="19" y="61"/>
                </a:lnTo>
                <a:lnTo>
                  <a:pt x="0" y="61"/>
                </a:lnTo>
                <a:lnTo>
                  <a:pt x="0" y="61"/>
                </a:lnTo>
                <a:close/>
                <a:moveTo>
                  <a:pt x="6" y="33"/>
                </a:moveTo>
                <a:lnTo>
                  <a:pt x="9" y="27"/>
                </a:lnTo>
                <a:lnTo>
                  <a:pt x="26" y="36"/>
                </a:lnTo>
                <a:lnTo>
                  <a:pt x="23" y="42"/>
                </a:lnTo>
                <a:lnTo>
                  <a:pt x="6" y="33"/>
                </a:lnTo>
                <a:lnTo>
                  <a:pt x="6" y="33"/>
                </a:lnTo>
                <a:close/>
                <a:moveTo>
                  <a:pt x="26" y="10"/>
                </a:moveTo>
                <a:lnTo>
                  <a:pt x="36" y="27"/>
                </a:lnTo>
                <a:lnTo>
                  <a:pt x="42" y="24"/>
                </a:lnTo>
                <a:lnTo>
                  <a:pt x="33" y="7"/>
                </a:lnTo>
                <a:lnTo>
                  <a:pt x="26" y="10"/>
                </a:lnTo>
                <a:lnTo>
                  <a:pt x="26" y="10"/>
                </a:lnTo>
                <a:close/>
                <a:moveTo>
                  <a:pt x="57" y="28"/>
                </a:moveTo>
                <a:lnTo>
                  <a:pt x="57" y="28"/>
                </a:lnTo>
                <a:lnTo>
                  <a:pt x="64" y="28"/>
                </a:lnTo>
                <a:lnTo>
                  <a:pt x="68" y="31"/>
                </a:lnTo>
                <a:lnTo>
                  <a:pt x="74" y="33"/>
                </a:lnTo>
                <a:lnTo>
                  <a:pt x="79" y="38"/>
                </a:lnTo>
                <a:lnTo>
                  <a:pt x="79" y="38"/>
                </a:lnTo>
                <a:lnTo>
                  <a:pt x="82" y="42"/>
                </a:lnTo>
                <a:lnTo>
                  <a:pt x="85" y="47"/>
                </a:lnTo>
                <a:lnTo>
                  <a:pt x="87" y="53"/>
                </a:lnTo>
                <a:lnTo>
                  <a:pt x="87" y="59"/>
                </a:lnTo>
                <a:lnTo>
                  <a:pt x="87" y="59"/>
                </a:lnTo>
                <a:lnTo>
                  <a:pt x="87" y="67"/>
                </a:lnTo>
                <a:lnTo>
                  <a:pt x="84" y="73"/>
                </a:lnTo>
                <a:lnTo>
                  <a:pt x="84" y="73"/>
                </a:lnTo>
                <a:lnTo>
                  <a:pt x="79" y="79"/>
                </a:lnTo>
                <a:lnTo>
                  <a:pt x="73" y="84"/>
                </a:lnTo>
                <a:lnTo>
                  <a:pt x="73" y="87"/>
                </a:lnTo>
                <a:lnTo>
                  <a:pt x="74" y="87"/>
                </a:lnTo>
                <a:lnTo>
                  <a:pt x="78" y="87"/>
                </a:lnTo>
                <a:lnTo>
                  <a:pt x="78" y="89"/>
                </a:lnTo>
                <a:lnTo>
                  <a:pt x="78" y="89"/>
                </a:lnTo>
                <a:lnTo>
                  <a:pt x="79" y="93"/>
                </a:lnTo>
                <a:lnTo>
                  <a:pt x="79" y="93"/>
                </a:lnTo>
                <a:lnTo>
                  <a:pt x="78" y="100"/>
                </a:lnTo>
                <a:lnTo>
                  <a:pt x="78" y="100"/>
                </a:lnTo>
                <a:lnTo>
                  <a:pt x="78" y="100"/>
                </a:lnTo>
                <a:lnTo>
                  <a:pt x="78" y="100"/>
                </a:lnTo>
                <a:lnTo>
                  <a:pt x="79" y="106"/>
                </a:lnTo>
                <a:lnTo>
                  <a:pt x="79" y="106"/>
                </a:lnTo>
                <a:lnTo>
                  <a:pt x="78" y="110"/>
                </a:lnTo>
                <a:lnTo>
                  <a:pt x="78" y="112"/>
                </a:lnTo>
                <a:lnTo>
                  <a:pt x="74" y="112"/>
                </a:lnTo>
                <a:lnTo>
                  <a:pt x="40" y="115"/>
                </a:lnTo>
                <a:lnTo>
                  <a:pt x="39" y="115"/>
                </a:lnTo>
                <a:lnTo>
                  <a:pt x="37" y="114"/>
                </a:lnTo>
                <a:lnTo>
                  <a:pt x="37" y="114"/>
                </a:lnTo>
                <a:lnTo>
                  <a:pt x="37" y="109"/>
                </a:lnTo>
                <a:lnTo>
                  <a:pt x="37" y="109"/>
                </a:lnTo>
                <a:lnTo>
                  <a:pt x="37" y="103"/>
                </a:lnTo>
                <a:lnTo>
                  <a:pt x="39" y="103"/>
                </a:lnTo>
                <a:lnTo>
                  <a:pt x="37" y="101"/>
                </a:lnTo>
                <a:lnTo>
                  <a:pt x="37" y="101"/>
                </a:lnTo>
                <a:lnTo>
                  <a:pt x="37" y="97"/>
                </a:lnTo>
                <a:lnTo>
                  <a:pt x="37" y="97"/>
                </a:lnTo>
                <a:lnTo>
                  <a:pt x="37" y="92"/>
                </a:lnTo>
                <a:lnTo>
                  <a:pt x="39" y="90"/>
                </a:lnTo>
                <a:lnTo>
                  <a:pt x="40" y="90"/>
                </a:lnTo>
                <a:lnTo>
                  <a:pt x="42" y="90"/>
                </a:lnTo>
                <a:lnTo>
                  <a:pt x="42" y="84"/>
                </a:lnTo>
                <a:lnTo>
                  <a:pt x="42" y="84"/>
                </a:lnTo>
                <a:lnTo>
                  <a:pt x="36" y="79"/>
                </a:lnTo>
                <a:lnTo>
                  <a:pt x="31" y="75"/>
                </a:lnTo>
                <a:lnTo>
                  <a:pt x="31" y="75"/>
                </a:lnTo>
                <a:lnTo>
                  <a:pt x="28" y="67"/>
                </a:lnTo>
                <a:lnTo>
                  <a:pt x="26" y="59"/>
                </a:lnTo>
                <a:lnTo>
                  <a:pt x="26" y="59"/>
                </a:lnTo>
                <a:lnTo>
                  <a:pt x="28" y="53"/>
                </a:lnTo>
                <a:lnTo>
                  <a:pt x="30" y="47"/>
                </a:lnTo>
                <a:lnTo>
                  <a:pt x="33" y="42"/>
                </a:lnTo>
                <a:lnTo>
                  <a:pt x="36" y="38"/>
                </a:lnTo>
                <a:lnTo>
                  <a:pt x="36" y="38"/>
                </a:lnTo>
                <a:lnTo>
                  <a:pt x="40" y="33"/>
                </a:lnTo>
                <a:lnTo>
                  <a:pt x="45" y="31"/>
                </a:lnTo>
                <a:lnTo>
                  <a:pt x="51" y="28"/>
                </a:lnTo>
                <a:lnTo>
                  <a:pt x="57" y="28"/>
                </a:lnTo>
                <a:lnTo>
                  <a:pt x="57" y="28"/>
                </a:lnTo>
                <a:close/>
                <a:moveTo>
                  <a:pt x="67" y="117"/>
                </a:moveTo>
                <a:lnTo>
                  <a:pt x="67" y="117"/>
                </a:lnTo>
                <a:lnTo>
                  <a:pt x="67" y="118"/>
                </a:lnTo>
                <a:lnTo>
                  <a:pt x="67" y="118"/>
                </a:lnTo>
                <a:lnTo>
                  <a:pt x="65" y="121"/>
                </a:lnTo>
                <a:lnTo>
                  <a:pt x="64" y="124"/>
                </a:lnTo>
                <a:lnTo>
                  <a:pt x="60" y="126"/>
                </a:lnTo>
                <a:lnTo>
                  <a:pt x="57" y="126"/>
                </a:lnTo>
                <a:lnTo>
                  <a:pt x="57" y="126"/>
                </a:lnTo>
                <a:lnTo>
                  <a:pt x="54" y="126"/>
                </a:lnTo>
                <a:lnTo>
                  <a:pt x="51" y="124"/>
                </a:lnTo>
                <a:lnTo>
                  <a:pt x="50" y="121"/>
                </a:lnTo>
                <a:lnTo>
                  <a:pt x="50" y="118"/>
                </a:lnTo>
                <a:lnTo>
                  <a:pt x="67" y="117"/>
                </a:lnTo>
                <a:lnTo>
                  <a:pt x="67" y="117"/>
                </a:lnTo>
                <a:close/>
                <a:moveTo>
                  <a:pt x="73" y="104"/>
                </a:moveTo>
                <a:lnTo>
                  <a:pt x="43" y="107"/>
                </a:lnTo>
                <a:lnTo>
                  <a:pt x="43" y="107"/>
                </a:lnTo>
                <a:lnTo>
                  <a:pt x="43" y="109"/>
                </a:lnTo>
                <a:lnTo>
                  <a:pt x="43" y="109"/>
                </a:lnTo>
                <a:lnTo>
                  <a:pt x="43" y="109"/>
                </a:lnTo>
                <a:lnTo>
                  <a:pt x="73" y="106"/>
                </a:lnTo>
                <a:lnTo>
                  <a:pt x="73" y="106"/>
                </a:lnTo>
                <a:lnTo>
                  <a:pt x="73" y="106"/>
                </a:lnTo>
                <a:lnTo>
                  <a:pt x="73" y="106"/>
                </a:lnTo>
                <a:lnTo>
                  <a:pt x="73" y="104"/>
                </a:lnTo>
                <a:lnTo>
                  <a:pt x="73" y="104"/>
                </a:lnTo>
                <a:close/>
                <a:moveTo>
                  <a:pt x="73" y="93"/>
                </a:moveTo>
                <a:lnTo>
                  <a:pt x="43" y="97"/>
                </a:lnTo>
                <a:lnTo>
                  <a:pt x="43" y="97"/>
                </a:lnTo>
                <a:lnTo>
                  <a:pt x="43" y="97"/>
                </a:lnTo>
                <a:lnTo>
                  <a:pt x="43" y="97"/>
                </a:lnTo>
                <a:lnTo>
                  <a:pt x="43" y="98"/>
                </a:lnTo>
                <a:lnTo>
                  <a:pt x="73" y="95"/>
                </a:lnTo>
                <a:lnTo>
                  <a:pt x="73" y="95"/>
                </a:lnTo>
                <a:lnTo>
                  <a:pt x="73" y="93"/>
                </a:lnTo>
                <a:lnTo>
                  <a:pt x="73" y="93"/>
                </a:lnTo>
                <a:lnTo>
                  <a:pt x="73" y="93"/>
                </a:lnTo>
                <a:lnTo>
                  <a:pt x="73" y="93"/>
                </a:lnTo>
                <a:close/>
              </a:path>
            </a:pathLst>
          </a:custGeom>
          <a:solidFill>
            <a:srgbClr val="FFDD40"/>
          </a:solidFill>
          <a:ln>
            <a:noFill/>
          </a:ln>
        </p:spPr>
        <p:txBody>
          <a:bodyPr vert="horz" wrap="square" lIns="91440" tIns="45720" rIns="91440" bIns="45720" numCol="1" anchor="t" anchorCtr="0" compatLnSpc="1">
            <a:prstTxWarp prst="textNoShape">
              <a:avLst/>
            </a:prstTxWarp>
          </a:bodyPr>
          <a:lstStyle/>
          <a:p>
            <a:pPr defTabSz="914400">
              <a:defRPr/>
            </a:pPr>
            <a:endParaRPr lang="en-US">
              <a:solidFill>
                <a:prstClr val="black"/>
              </a:solidFill>
              <a:latin typeface="Calibri" panose="020F0502020204030204" pitchFamily="34" charset="0"/>
              <a:cs typeface="Calibri" panose="020F0502020204030204" pitchFamily="34" charset="0"/>
            </a:endParaRPr>
          </a:p>
        </p:txBody>
      </p:sp>
      <p:sp>
        <p:nvSpPr>
          <p:cNvPr id="24" name="Oval 23">
            <a:extLst>
              <a:ext uri="{FF2B5EF4-FFF2-40B4-BE49-F238E27FC236}">
                <a16:creationId xmlns:a16="http://schemas.microsoft.com/office/drawing/2014/main" id="{A21696BE-4506-4E98-8946-32FC9D2DBDBB}"/>
              </a:ext>
            </a:extLst>
          </p:cNvPr>
          <p:cNvSpPr/>
          <p:nvPr/>
        </p:nvSpPr>
        <p:spPr>
          <a:xfrm>
            <a:off x="1402150" y="1299328"/>
            <a:ext cx="1609259" cy="1568714"/>
          </a:xfrm>
          <a:prstGeom prst="ellipse">
            <a:avLst/>
          </a:prstGeom>
          <a:solidFill>
            <a:srgbClr val="FFDD40"/>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8CC617A1-F375-4A80-B9CD-4D8D8EB2C9AF}"/>
              </a:ext>
            </a:extLst>
          </p:cNvPr>
          <p:cNvSpPr txBox="1"/>
          <p:nvPr/>
        </p:nvSpPr>
        <p:spPr>
          <a:xfrm>
            <a:off x="2335850" y="4488749"/>
            <a:ext cx="6738842" cy="261610"/>
          </a:xfrm>
          <a:prstGeom prst="rect">
            <a:avLst/>
          </a:prstGeom>
          <a:noFill/>
        </p:spPr>
        <p:txBody>
          <a:bodyPr wrap="square" rtlCol="0">
            <a:spAutoFit/>
          </a:bodyPr>
          <a:lstStyle/>
          <a:p>
            <a:endParaRPr lang="en-NZ" sz="1100" i="1">
              <a:solidFill>
                <a:srgbClr val="FF0000"/>
              </a:solidFill>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DBD14535-4946-47B3-B5D3-C91C348DBEFF}"/>
              </a:ext>
            </a:extLst>
          </p:cNvPr>
          <p:cNvSpPr txBox="1"/>
          <p:nvPr/>
        </p:nvSpPr>
        <p:spPr>
          <a:xfrm>
            <a:off x="2575101" y="3976293"/>
            <a:ext cx="9007299" cy="1107996"/>
          </a:xfrm>
          <a:prstGeom prst="rect">
            <a:avLst/>
          </a:prstGeom>
          <a:noFill/>
        </p:spPr>
        <p:txBody>
          <a:bodyPr wrap="square" rtlCol="0">
            <a:spAutoFit/>
          </a:bodyPr>
          <a:lstStyle/>
          <a:p>
            <a:r>
              <a:rPr lang="en-NZ" sz="1100" i="1" dirty="0">
                <a:latin typeface="Calibri" panose="020F0502020204030204" pitchFamily="34" charset="0"/>
                <a:cs typeface="Calibri" panose="020F0502020204030204" pitchFamily="34" charset="0"/>
              </a:rPr>
              <a:t>We will </a:t>
            </a:r>
            <a:r>
              <a:rPr lang="en-NZ" sz="1100" i="1" dirty="0">
                <a:solidFill>
                  <a:sysClr val="windowText" lastClr="000000"/>
                </a:solidFill>
                <a:latin typeface="Calibri" panose="020F0502020204030204" pitchFamily="34" charset="0"/>
                <a:cs typeface="Calibri" panose="020F0502020204030204" pitchFamily="34" charset="0"/>
              </a:rPr>
              <a:t>receive </a:t>
            </a:r>
            <a:r>
              <a:rPr lang="en-NZ" sz="1100" b="1" i="1" dirty="0">
                <a:solidFill>
                  <a:sysClr val="windowText" lastClr="000000"/>
                </a:solidFill>
                <a:latin typeface="Calibri" panose="020F0502020204030204" pitchFamily="34" charset="0"/>
                <a:cs typeface="Calibri" panose="020F0502020204030204" pitchFamily="34" charset="0"/>
              </a:rPr>
              <a:t>clinical training on the new pathways, HPV test taking, informed consent</a:t>
            </a:r>
            <a:r>
              <a:rPr lang="en-NZ" sz="1100" i="1" dirty="0">
                <a:solidFill>
                  <a:sysClr val="windowText" lastClr="000000"/>
                </a:solidFill>
                <a:latin typeface="Calibri" panose="020F0502020204030204" pitchFamily="34" charset="0"/>
                <a:cs typeface="Calibri" panose="020F0502020204030204" pitchFamily="34" charset="0"/>
              </a:rPr>
              <a:t>. </a:t>
            </a:r>
            <a:r>
              <a:rPr lang="en-NZ" sz="1100" i="1" dirty="0">
                <a:latin typeface="Calibri" panose="020F0502020204030204" pitchFamily="34" charset="0"/>
                <a:cs typeface="Calibri" panose="020F0502020204030204" pitchFamily="34" charset="0"/>
              </a:rPr>
              <a:t>Current LBC screeners will be provided with top up training for the new pathways. A blended learning approach will ensure the principles of Te Tiriti o Waitangi, and Te </a:t>
            </a:r>
            <a:r>
              <a:rPr lang="en-NZ" sz="1100" i="1" dirty="0" err="1">
                <a:latin typeface="Calibri" panose="020F0502020204030204" pitchFamily="34" charset="0"/>
                <a:cs typeface="Calibri" panose="020F0502020204030204" pitchFamily="34" charset="0"/>
              </a:rPr>
              <a:t>Ao</a:t>
            </a:r>
            <a:r>
              <a:rPr lang="en-NZ" sz="1100" i="1" dirty="0">
                <a:latin typeface="Calibri" panose="020F0502020204030204" pitchFamily="34" charset="0"/>
                <a:cs typeface="Calibri" panose="020F0502020204030204" pitchFamily="34" charset="0"/>
              </a:rPr>
              <a:t> Māori are upheld and will be delivered through a combination of e-learning, webinars and in-person. Additional support material including new user guides are available via clinical pathways and NCSP Policy and Standards (P&amp;S) will be updated. We have received new public-facing resources that will enable us to effectively educate participants on the new programme, where they can choose, and what happens next.</a:t>
            </a:r>
            <a:endParaRPr lang="en-NZ" sz="1100" i="1" dirty="0">
              <a:solidFill>
                <a:srgbClr val="FF0000"/>
              </a:solidFill>
              <a:latin typeface="Calibri" panose="020F0502020204030204" pitchFamily="34" charset="0"/>
              <a:cs typeface="Calibri" panose="020F0502020204030204" pitchFamily="34" charset="0"/>
            </a:endParaRPr>
          </a:p>
          <a:p>
            <a:endParaRPr lang="en-NZ" sz="1100" i="1" dirty="0">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C888FB84-617B-4DFF-A3B9-97568EEFA887}"/>
              </a:ext>
            </a:extLst>
          </p:cNvPr>
          <p:cNvSpPr txBox="1"/>
          <p:nvPr/>
        </p:nvSpPr>
        <p:spPr>
          <a:xfrm>
            <a:off x="2558680" y="5028010"/>
            <a:ext cx="8741824" cy="261610"/>
          </a:xfrm>
          <a:prstGeom prst="rect">
            <a:avLst/>
          </a:prstGeom>
          <a:noFill/>
        </p:spPr>
        <p:txBody>
          <a:bodyPr wrap="square" lIns="91440" tIns="45720" rIns="91440" bIns="45720" rtlCol="0" anchor="t">
            <a:spAutoFit/>
          </a:bodyPr>
          <a:lstStyle/>
          <a:p>
            <a:pPr>
              <a:defRPr/>
            </a:pPr>
            <a:r>
              <a:rPr lang="en-NZ" sz="1100" i="1" dirty="0">
                <a:latin typeface="Calibri"/>
                <a:cs typeface="Calibri"/>
              </a:rPr>
              <a:t>We can now order HPV primary screening tests and receive results. We have sufficient HPV primary screening test kits in place. </a:t>
            </a:r>
            <a:endParaRPr lang="en-NZ" sz="1100" i="1" dirty="0">
              <a:solidFill>
                <a:prstClr val="black"/>
              </a:solidFill>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BF0B3E00-B4BE-49D8-98D7-9A1FC567CE32}"/>
              </a:ext>
            </a:extLst>
          </p:cNvPr>
          <p:cNvSpPr txBox="1"/>
          <p:nvPr/>
        </p:nvSpPr>
        <p:spPr>
          <a:xfrm>
            <a:off x="2558680" y="5491983"/>
            <a:ext cx="8688734" cy="430887"/>
          </a:xfrm>
          <a:prstGeom prst="rect">
            <a:avLst/>
          </a:prstGeom>
          <a:noFill/>
        </p:spPr>
        <p:txBody>
          <a:bodyPr wrap="square" rtlCol="0">
            <a:spAutoFit/>
          </a:bodyPr>
          <a:lstStyle/>
          <a:p>
            <a:r>
              <a:rPr lang="en-NZ" sz="1100" i="1" dirty="0">
                <a:solidFill>
                  <a:prstClr val="black"/>
                </a:solidFill>
                <a:latin typeface="Calibri" panose="020F0502020204030204" pitchFamily="34" charset="0"/>
                <a:cs typeface="Calibri" panose="020F0502020204030204" pitchFamily="34" charset="0"/>
              </a:rPr>
              <a:t>We will continue to use existing processes, via the support phone numbers, as we will not yet have access to the new NCSP-Register. We will be provided with information to support participant follow-up.</a:t>
            </a:r>
            <a:endParaRPr lang="en-NZ" sz="1100" i="1" dirty="0">
              <a:latin typeface="Calibri" panose="020F0502020204030204" pitchFamily="34" charset="0"/>
              <a:cs typeface="Calibri" panose="020F0502020204030204" pitchFamily="34" charset="0"/>
            </a:endParaRPr>
          </a:p>
        </p:txBody>
      </p:sp>
      <p:grpSp>
        <p:nvGrpSpPr>
          <p:cNvPr id="38" name="Group 396">
            <a:extLst>
              <a:ext uri="{FF2B5EF4-FFF2-40B4-BE49-F238E27FC236}">
                <a16:creationId xmlns:a16="http://schemas.microsoft.com/office/drawing/2014/main" id="{A31E289C-6ABA-4CCB-80FB-7FBDBEA67BE6}"/>
              </a:ext>
            </a:extLst>
          </p:cNvPr>
          <p:cNvGrpSpPr>
            <a:grpSpLocks noChangeAspect="1"/>
          </p:cNvGrpSpPr>
          <p:nvPr/>
        </p:nvGrpSpPr>
        <p:grpSpPr bwMode="auto">
          <a:xfrm>
            <a:off x="2047641" y="4810993"/>
            <a:ext cx="324000" cy="324000"/>
            <a:chOff x="6602" y="1516"/>
            <a:chExt cx="340" cy="340"/>
          </a:xfrm>
          <a:solidFill>
            <a:srgbClr val="FDCD5F"/>
          </a:solidFill>
        </p:grpSpPr>
        <p:sp>
          <p:nvSpPr>
            <p:cNvPr id="48" name="Freeform 397">
              <a:extLst>
                <a:ext uri="{FF2B5EF4-FFF2-40B4-BE49-F238E27FC236}">
                  <a16:creationId xmlns:a16="http://schemas.microsoft.com/office/drawing/2014/main" id="{B33D86EB-4088-43CA-93CE-9551467D6B68}"/>
                </a:ext>
              </a:extLst>
            </p:cNvPr>
            <p:cNvSpPr>
              <a:spLocks noEditPoints="1"/>
            </p:cNvSpPr>
            <p:nvPr/>
          </p:nvSpPr>
          <p:spPr bwMode="auto">
            <a:xfrm>
              <a:off x="6602" y="1516"/>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398">
              <a:extLst>
                <a:ext uri="{FF2B5EF4-FFF2-40B4-BE49-F238E27FC236}">
                  <a16:creationId xmlns:a16="http://schemas.microsoft.com/office/drawing/2014/main" id="{35E261E3-BEA1-4586-883F-070CBFE8F2CE}"/>
                </a:ext>
              </a:extLst>
            </p:cNvPr>
            <p:cNvSpPr>
              <a:spLocks noEditPoints="1"/>
            </p:cNvSpPr>
            <p:nvPr/>
          </p:nvSpPr>
          <p:spPr bwMode="auto">
            <a:xfrm>
              <a:off x="6663" y="1579"/>
              <a:ext cx="216" cy="213"/>
            </a:xfrm>
            <a:custGeom>
              <a:avLst/>
              <a:gdLst>
                <a:gd name="T0" fmla="*/ 205 w 325"/>
                <a:gd name="T1" fmla="*/ 79 h 321"/>
                <a:gd name="T2" fmla="*/ 212 w 325"/>
                <a:gd name="T3" fmla="*/ 82 h 321"/>
                <a:gd name="T4" fmla="*/ 220 w 325"/>
                <a:gd name="T5" fmla="*/ 79 h 321"/>
                <a:gd name="T6" fmla="*/ 220 w 325"/>
                <a:gd name="T7" fmla="*/ 64 h 321"/>
                <a:gd name="T8" fmla="*/ 159 w 325"/>
                <a:gd name="T9" fmla="*/ 4 h 321"/>
                <a:gd name="T10" fmla="*/ 144 w 325"/>
                <a:gd name="T11" fmla="*/ 4 h 321"/>
                <a:gd name="T12" fmla="*/ 144 w 325"/>
                <a:gd name="T13" fmla="*/ 19 h 321"/>
                <a:gd name="T14" fmla="*/ 16 w 325"/>
                <a:gd name="T15" fmla="*/ 147 h 321"/>
                <a:gd name="T16" fmla="*/ 16 w 325"/>
                <a:gd name="T17" fmla="*/ 207 h 321"/>
                <a:gd name="T18" fmla="*/ 46 w 325"/>
                <a:gd name="T19" fmla="*/ 220 h 321"/>
                <a:gd name="T20" fmla="*/ 76 w 325"/>
                <a:gd name="T21" fmla="*/ 207 h 321"/>
                <a:gd name="T22" fmla="*/ 205 w 325"/>
                <a:gd name="T23" fmla="*/ 79 h 321"/>
                <a:gd name="T24" fmla="*/ 61 w 325"/>
                <a:gd name="T25" fmla="*/ 192 h 321"/>
                <a:gd name="T26" fmla="*/ 31 w 325"/>
                <a:gd name="T27" fmla="*/ 192 h 321"/>
                <a:gd name="T28" fmla="*/ 25 w 325"/>
                <a:gd name="T29" fmla="*/ 177 h 321"/>
                <a:gd name="T30" fmla="*/ 31 w 325"/>
                <a:gd name="T31" fmla="*/ 162 h 321"/>
                <a:gd name="T32" fmla="*/ 86 w 325"/>
                <a:gd name="T33" fmla="*/ 107 h 321"/>
                <a:gd name="T34" fmla="*/ 146 w 325"/>
                <a:gd name="T35" fmla="*/ 107 h 321"/>
                <a:gd name="T36" fmla="*/ 61 w 325"/>
                <a:gd name="T37" fmla="*/ 192 h 321"/>
                <a:gd name="T38" fmla="*/ 168 w 325"/>
                <a:gd name="T39" fmla="*/ 86 h 321"/>
                <a:gd name="T40" fmla="*/ 107 w 325"/>
                <a:gd name="T41" fmla="*/ 86 h 321"/>
                <a:gd name="T42" fmla="*/ 159 w 325"/>
                <a:gd name="T43" fmla="*/ 34 h 321"/>
                <a:gd name="T44" fmla="*/ 190 w 325"/>
                <a:gd name="T45" fmla="*/ 64 h 321"/>
                <a:gd name="T46" fmla="*/ 168 w 325"/>
                <a:gd name="T47" fmla="*/ 86 h 321"/>
                <a:gd name="T48" fmla="*/ 321 w 325"/>
                <a:gd name="T49" fmla="*/ 165 h 321"/>
                <a:gd name="T50" fmla="*/ 260 w 325"/>
                <a:gd name="T51" fmla="*/ 105 h 321"/>
                <a:gd name="T52" fmla="*/ 245 w 325"/>
                <a:gd name="T53" fmla="*/ 105 h 321"/>
                <a:gd name="T54" fmla="*/ 245 w 325"/>
                <a:gd name="T55" fmla="*/ 120 h 321"/>
                <a:gd name="T56" fmla="*/ 245 w 325"/>
                <a:gd name="T57" fmla="*/ 120 h 321"/>
                <a:gd name="T58" fmla="*/ 117 w 325"/>
                <a:gd name="T59" fmla="*/ 248 h 321"/>
                <a:gd name="T60" fmla="*/ 104 w 325"/>
                <a:gd name="T61" fmla="*/ 278 h 321"/>
                <a:gd name="T62" fmla="*/ 117 w 325"/>
                <a:gd name="T63" fmla="*/ 308 h 321"/>
                <a:gd name="T64" fmla="*/ 147 w 325"/>
                <a:gd name="T65" fmla="*/ 321 h 321"/>
                <a:gd name="T66" fmla="*/ 177 w 325"/>
                <a:gd name="T67" fmla="*/ 308 h 321"/>
                <a:gd name="T68" fmla="*/ 305 w 325"/>
                <a:gd name="T69" fmla="*/ 180 h 321"/>
                <a:gd name="T70" fmla="*/ 305 w 325"/>
                <a:gd name="T71" fmla="*/ 180 h 321"/>
                <a:gd name="T72" fmla="*/ 313 w 325"/>
                <a:gd name="T73" fmla="*/ 183 h 321"/>
                <a:gd name="T74" fmla="*/ 321 w 325"/>
                <a:gd name="T75" fmla="*/ 180 h 321"/>
                <a:gd name="T76" fmla="*/ 321 w 325"/>
                <a:gd name="T77" fmla="*/ 165 h 321"/>
                <a:gd name="T78" fmla="*/ 162 w 325"/>
                <a:gd name="T79" fmla="*/ 293 h 321"/>
                <a:gd name="T80" fmla="*/ 132 w 325"/>
                <a:gd name="T81" fmla="*/ 293 h 321"/>
                <a:gd name="T82" fmla="*/ 126 w 325"/>
                <a:gd name="T83" fmla="*/ 278 h 321"/>
                <a:gd name="T84" fmla="*/ 129 w 325"/>
                <a:gd name="T85" fmla="*/ 267 h 321"/>
                <a:gd name="T86" fmla="*/ 188 w 325"/>
                <a:gd name="T87" fmla="*/ 267 h 321"/>
                <a:gd name="T88" fmla="*/ 162 w 325"/>
                <a:gd name="T89" fmla="*/ 293 h 321"/>
                <a:gd name="T90" fmla="*/ 209 w 325"/>
                <a:gd name="T91" fmla="*/ 246 h 321"/>
                <a:gd name="T92" fmla="*/ 149 w 325"/>
                <a:gd name="T93" fmla="*/ 246 h 321"/>
                <a:gd name="T94" fmla="*/ 260 w 325"/>
                <a:gd name="T95" fmla="*/ 135 h 321"/>
                <a:gd name="T96" fmla="*/ 290 w 325"/>
                <a:gd name="T97" fmla="*/ 165 h 321"/>
                <a:gd name="T98" fmla="*/ 209 w 325"/>
                <a:gd name="T99" fmla="*/ 24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5" h="321">
                  <a:moveTo>
                    <a:pt x="205" y="79"/>
                  </a:moveTo>
                  <a:cubicBezTo>
                    <a:pt x="207" y="81"/>
                    <a:pt x="210" y="82"/>
                    <a:pt x="212" y="82"/>
                  </a:cubicBezTo>
                  <a:cubicBezTo>
                    <a:pt x="215" y="82"/>
                    <a:pt x="218" y="81"/>
                    <a:pt x="220" y="79"/>
                  </a:cubicBezTo>
                  <a:cubicBezTo>
                    <a:pt x="224" y="75"/>
                    <a:pt x="224" y="68"/>
                    <a:pt x="220" y="64"/>
                  </a:cubicBezTo>
                  <a:cubicBezTo>
                    <a:pt x="159" y="4"/>
                    <a:pt x="159" y="4"/>
                    <a:pt x="159" y="4"/>
                  </a:cubicBezTo>
                  <a:cubicBezTo>
                    <a:pt x="155" y="0"/>
                    <a:pt x="149" y="0"/>
                    <a:pt x="144" y="4"/>
                  </a:cubicBezTo>
                  <a:cubicBezTo>
                    <a:pt x="140" y="8"/>
                    <a:pt x="140" y="15"/>
                    <a:pt x="144" y="19"/>
                  </a:cubicBezTo>
                  <a:cubicBezTo>
                    <a:pt x="16" y="147"/>
                    <a:pt x="16" y="147"/>
                    <a:pt x="16" y="147"/>
                  </a:cubicBezTo>
                  <a:cubicBezTo>
                    <a:pt x="0" y="164"/>
                    <a:pt x="0" y="191"/>
                    <a:pt x="16" y="207"/>
                  </a:cubicBezTo>
                  <a:cubicBezTo>
                    <a:pt x="24" y="216"/>
                    <a:pt x="35" y="220"/>
                    <a:pt x="46" y="220"/>
                  </a:cubicBezTo>
                  <a:cubicBezTo>
                    <a:pt x="58" y="220"/>
                    <a:pt x="68" y="216"/>
                    <a:pt x="76" y="207"/>
                  </a:cubicBezTo>
                  <a:cubicBezTo>
                    <a:pt x="205" y="79"/>
                    <a:pt x="205" y="79"/>
                    <a:pt x="205" y="79"/>
                  </a:cubicBezTo>
                  <a:close/>
                  <a:moveTo>
                    <a:pt x="61" y="192"/>
                  </a:moveTo>
                  <a:cubicBezTo>
                    <a:pt x="53" y="200"/>
                    <a:pt x="39" y="200"/>
                    <a:pt x="31" y="192"/>
                  </a:cubicBezTo>
                  <a:cubicBezTo>
                    <a:pt x="27" y="188"/>
                    <a:pt x="25" y="183"/>
                    <a:pt x="25" y="177"/>
                  </a:cubicBezTo>
                  <a:cubicBezTo>
                    <a:pt x="25" y="172"/>
                    <a:pt x="27" y="166"/>
                    <a:pt x="31" y="162"/>
                  </a:cubicBezTo>
                  <a:cubicBezTo>
                    <a:pt x="86" y="107"/>
                    <a:pt x="86" y="107"/>
                    <a:pt x="86" y="107"/>
                  </a:cubicBezTo>
                  <a:cubicBezTo>
                    <a:pt x="146" y="107"/>
                    <a:pt x="146" y="107"/>
                    <a:pt x="146" y="107"/>
                  </a:cubicBezTo>
                  <a:lnTo>
                    <a:pt x="61" y="192"/>
                  </a:lnTo>
                  <a:close/>
                  <a:moveTo>
                    <a:pt x="168" y="86"/>
                  </a:moveTo>
                  <a:cubicBezTo>
                    <a:pt x="107" y="86"/>
                    <a:pt x="107" y="86"/>
                    <a:pt x="107" y="86"/>
                  </a:cubicBezTo>
                  <a:cubicBezTo>
                    <a:pt x="159" y="34"/>
                    <a:pt x="159" y="34"/>
                    <a:pt x="159" y="34"/>
                  </a:cubicBezTo>
                  <a:cubicBezTo>
                    <a:pt x="190" y="64"/>
                    <a:pt x="190" y="64"/>
                    <a:pt x="190" y="64"/>
                  </a:cubicBezTo>
                  <a:lnTo>
                    <a:pt x="168" y="86"/>
                  </a:lnTo>
                  <a:close/>
                  <a:moveTo>
                    <a:pt x="321" y="165"/>
                  </a:moveTo>
                  <a:cubicBezTo>
                    <a:pt x="260" y="105"/>
                    <a:pt x="260" y="105"/>
                    <a:pt x="260" y="105"/>
                  </a:cubicBezTo>
                  <a:cubicBezTo>
                    <a:pt x="256" y="100"/>
                    <a:pt x="249" y="100"/>
                    <a:pt x="245" y="105"/>
                  </a:cubicBezTo>
                  <a:cubicBezTo>
                    <a:pt x="241" y="109"/>
                    <a:pt x="241" y="115"/>
                    <a:pt x="245" y="120"/>
                  </a:cubicBezTo>
                  <a:cubicBezTo>
                    <a:pt x="245" y="120"/>
                    <a:pt x="245" y="120"/>
                    <a:pt x="245" y="120"/>
                  </a:cubicBezTo>
                  <a:cubicBezTo>
                    <a:pt x="117" y="248"/>
                    <a:pt x="117" y="248"/>
                    <a:pt x="117" y="248"/>
                  </a:cubicBezTo>
                  <a:cubicBezTo>
                    <a:pt x="109" y="256"/>
                    <a:pt x="104" y="267"/>
                    <a:pt x="104" y="278"/>
                  </a:cubicBezTo>
                  <a:cubicBezTo>
                    <a:pt x="104" y="289"/>
                    <a:pt x="109" y="300"/>
                    <a:pt x="117" y="308"/>
                  </a:cubicBezTo>
                  <a:cubicBezTo>
                    <a:pt x="125" y="316"/>
                    <a:pt x="136" y="321"/>
                    <a:pt x="147" y="321"/>
                  </a:cubicBezTo>
                  <a:cubicBezTo>
                    <a:pt x="158" y="321"/>
                    <a:pt x="169" y="316"/>
                    <a:pt x="177" y="308"/>
                  </a:cubicBezTo>
                  <a:cubicBezTo>
                    <a:pt x="305" y="180"/>
                    <a:pt x="305" y="180"/>
                    <a:pt x="305" y="180"/>
                  </a:cubicBezTo>
                  <a:cubicBezTo>
                    <a:pt x="305" y="180"/>
                    <a:pt x="305" y="180"/>
                    <a:pt x="305" y="180"/>
                  </a:cubicBezTo>
                  <a:cubicBezTo>
                    <a:pt x="308" y="182"/>
                    <a:pt x="310" y="183"/>
                    <a:pt x="313" y="183"/>
                  </a:cubicBezTo>
                  <a:cubicBezTo>
                    <a:pt x="316" y="183"/>
                    <a:pt x="318" y="182"/>
                    <a:pt x="321" y="180"/>
                  </a:cubicBezTo>
                  <a:cubicBezTo>
                    <a:pt x="325" y="176"/>
                    <a:pt x="325" y="169"/>
                    <a:pt x="321" y="165"/>
                  </a:cubicBezTo>
                  <a:close/>
                  <a:moveTo>
                    <a:pt x="162" y="293"/>
                  </a:moveTo>
                  <a:cubicBezTo>
                    <a:pt x="154" y="301"/>
                    <a:pt x="140" y="301"/>
                    <a:pt x="132" y="293"/>
                  </a:cubicBezTo>
                  <a:cubicBezTo>
                    <a:pt x="128" y="289"/>
                    <a:pt x="126" y="284"/>
                    <a:pt x="126" y="278"/>
                  </a:cubicBezTo>
                  <a:cubicBezTo>
                    <a:pt x="126" y="274"/>
                    <a:pt x="127" y="271"/>
                    <a:pt x="129" y="267"/>
                  </a:cubicBezTo>
                  <a:cubicBezTo>
                    <a:pt x="188" y="267"/>
                    <a:pt x="188" y="267"/>
                    <a:pt x="188" y="267"/>
                  </a:cubicBezTo>
                  <a:lnTo>
                    <a:pt x="162" y="293"/>
                  </a:lnTo>
                  <a:close/>
                  <a:moveTo>
                    <a:pt x="209" y="246"/>
                  </a:moveTo>
                  <a:cubicBezTo>
                    <a:pt x="149" y="246"/>
                    <a:pt x="149" y="246"/>
                    <a:pt x="149" y="246"/>
                  </a:cubicBezTo>
                  <a:cubicBezTo>
                    <a:pt x="260" y="135"/>
                    <a:pt x="260" y="135"/>
                    <a:pt x="260" y="135"/>
                  </a:cubicBezTo>
                  <a:cubicBezTo>
                    <a:pt x="290" y="165"/>
                    <a:pt x="290" y="165"/>
                    <a:pt x="290" y="165"/>
                  </a:cubicBezTo>
                  <a:lnTo>
                    <a:pt x="209" y="2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9" name="TextBox 58">
            <a:extLst>
              <a:ext uri="{FF2B5EF4-FFF2-40B4-BE49-F238E27FC236}">
                <a16:creationId xmlns:a16="http://schemas.microsoft.com/office/drawing/2014/main" id="{53A28311-9E2B-456C-BDE2-5DEE41467966}"/>
              </a:ext>
            </a:extLst>
          </p:cNvPr>
          <p:cNvSpPr txBox="1"/>
          <p:nvPr/>
        </p:nvSpPr>
        <p:spPr>
          <a:xfrm>
            <a:off x="1836924" y="5134993"/>
            <a:ext cx="745435" cy="246221"/>
          </a:xfrm>
          <a:prstGeom prst="rect">
            <a:avLst/>
          </a:prstGeom>
          <a:noFill/>
        </p:spPr>
        <p:txBody>
          <a:bodyPr wrap="square" rtlCol="0">
            <a:spAutoFit/>
          </a:bodyPr>
          <a:lstStyle/>
          <a:p>
            <a:pPr algn="ctr"/>
            <a:r>
              <a:rPr lang="en-NZ" sz="1000" dirty="0">
                <a:latin typeface="Calibri" panose="020F0502020204030204" pitchFamily="34" charset="0"/>
                <a:cs typeface="Calibri" panose="020F0502020204030204" pitchFamily="34" charset="0"/>
              </a:rPr>
              <a:t>PROCESS</a:t>
            </a:r>
          </a:p>
        </p:txBody>
      </p:sp>
      <p:sp>
        <p:nvSpPr>
          <p:cNvPr id="68" name="TextBox 67">
            <a:extLst>
              <a:ext uri="{FF2B5EF4-FFF2-40B4-BE49-F238E27FC236}">
                <a16:creationId xmlns:a16="http://schemas.microsoft.com/office/drawing/2014/main" id="{42391DF8-3BCD-4E43-84B1-1C61A13C42CB}"/>
              </a:ext>
            </a:extLst>
          </p:cNvPr>
          <p:cNvSpPr txBox="1"/>
          <p:nvPr/>
        </p:nvSpPr>
        <p:spPr>
          <a:xfrm>
            <a:off x="1836924" y="4352924"/>
            <a:ext cx="745435" cy="246221"/>
          </a:xfrm>
          <a:prstGeom prst="rect">
            <a:avLst/>
          </a:prstGeom>
          <a:noFill/>
        </p:spPr>
        <p:txBody>
          <a:bodyPr wrap="square" rtlCol="0">
            <a:spAutoFit/>
          </a:bodyPr>
          <a:lstStyle/>
          <a:p>
            <a:pPr algn="ctr"/>
            <a:r>
              <a:rPr lang="en-NZ" sz="1000">
                <a:latin typeface="Calibri" panose="020F0502020204030204" pitchFamily="34" charset="0"/>
                <a:cs typeface="Calibri" panose="020F0502020204030204" pitchFamily="34" charset="0"/>
              </a:rPr>
              <a:t>PEOPLE</a:t>
            </a:r>
          </a:p>
        </p:txBody>
      </p:sp>
      <p:grpSp>
        <p:nvGrpSpPr>
          <p:cNvPr id="69" name="Group 795">
            <a:extLst>
              <a:ext uri="{FF2B5EF4-FFF2-40B4-BE49-F238E27FC236}">
                <a16:creationId xmlns:a16="http://schemas.microsoft.com/office/drawing/2014/main" id="{C37283C2-38FD-490C-8DAF-83F05AB27CFE}"/>
              </a:ext>
            </a:extLst>
          </p:cNvPr>
          <p:cNvGrpSpPr>
            <a:grpSpLocks noChangeAspect="1"/>
          </p:cNvGrpSpPr>
          <p:nvPr/>
        </p:nvGrpSpPr>
        <p:grpSpPr bwMode="auto">
          <a:xfrm>
            <a:off x="2047539" y="4033310"/>
            <a:ext cx="324001" cy="324001"/>
            <a:chOff x="7361" y="3009"/>
            <a:chExt cx="340" cy="340"/>
          </a:xfrm>
          <a:solidFill>
            <a:srgbClr val="FDCD5F"/>
          </a:solidFill>
        </p:grpSpPr>
        <p:sp>
          <p:nvSpPr>
            <p:cNvPr id="70" name="Freeform 796">
              <a:extLst>
                <a:ext uri="{FF2B5EF4-FFF2-40B4-BE49-F238E27FC236}">
                  <a16:creationId xmlns:a16="http://schemas.microsoft.com/office/drawing/2014/main" id="{1422D7F9-ACF1-4D81-BDD0-D1E7CDAE687F}"/>
                </a:ext>
              </a:extLst>
            </p:cNvPr>
            <p:cNvSpPr>
              <a:spLocks noEditPoints="1"/>
            </p:cNvSpPr>
            <p:nvPr/>
          </p:nvSpPr>
          <p:spPr bwMode="auto">
            <a:xfrm>
              <a:off x="7431" y="3129"/>
              <a:ext cx="57" cy="14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797">
              <a:extLst>
                <a:ext uri="{FF2B5EF4-FFF2-40B4-BE49-F238E27FC236}">
                  <a16:creationId xmlns:a16="http://schemas.microsoft.com/office/drawing/2014/main" id="{5558B380-8973-48A3-A956-362C57145EFA}"/>
                </a:ext>
              </a:extLst>
            </p:cNvPr>
            <p:cNvSpPr>
              <a:spLocks noEditPoints="1"/>
            </p:cNvSpPr>
            <p:nvPr/>
          </p:nvSpPr>
          <p:spPr bwMode="auto">
            <a:xfrm>
              <a:off x="7439"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798">
              <a:extLst>
                <a:ext uri="{FF2B5EF4-FFF2-40B4-BE49-F238E27FC236}">
                  <a16:creationId xmlns:a16="http://schemas.microsoft.com/office/drawing/2014/main" id="{49B95DFB-06CC-4B56-83A5-6885D9CF1ACA}"/>
                </a:ext>
              </a:extLst>
            </p:cNvPr>
            <p:cNvSpPr>
              <a:spLocks noEditPoints="1"/>
            </p:cNvSpPr>
            <p:nvPr/>
          </p:nvSpPr>
          <p:spPr bwMode="auto">
            <a:xfrm>
              <a:off x="7502" y="3129"/>
              <a:ext cx="58" cy="14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799">
              <a:extLst>
                <a:ext uri="{FF2B5EF4-FFF2-40B4-BE49-F238E27FC236}">
                  <a16:creationId xmlns:a16="http://schemas.microsoft.com/office/drawing/2014/main" id="{3E0C35D9-0A37-4037-8F17-5AB8DB00B983}"/>
                </a:ext>
              </a:extLst>
            </p:cNvPr>
            <p:cNvSpPr>
              <a:spLocks noEditPoints="1"/>
            </p:cNvSpPr>
            <p:nvPr/>
          </p:nvSpPr>
          <p:spPr bwMode="auto">
            <a:xfrm>
              <a:off x="7510"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800">
              <a:extLst>
                <a:ext uri="{FF2B5EF4-FFF2-40B4-BE49-F238E27FC236}">
                  <a16:creationId xmlns:a16="http://schemas.microsoft.com/office/drawing/2014/main" id="{EFAD6767-0DFD-4FBA-BAE2-D906926929AF}"/>
                </a:ext>
              </a:extLst>
            </p:cNvPr>
            <p:cNvSpPr>
              <a:spLocks noEditPoints="1"/>
            </p:cNvSpPr>
            <p:nvPr/>
          </p:nvSpPr>
          <p:spPr bwMode="auto">
            <a:xfrm>
              <a:off x="7573" y="3129"/>
              <a:ext cx="57" cy="14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801">
              <a:extLst>
                <a:ext uri="{FF2B5EF4-FFF2-40B4-BE49-F238E27FC236}">
                  <a16:creationId xmlns:a16="http://schemas.microsoft.com/office/drawing/2014/main" id="{CC6F42B0-7590-44FC-B1B9-A352C1636FC1}"/>
                </a:ext>
              </a:extLst>
            </p:cNvPr>
            <p:cNvSpPr>
              <a:spLocks noEditPoints="1"/>
            </p:cNvSpPr>
            <p:nvPr/>
          </p:nvSpPr>
          <p:spPr bwMode="auto">
            <a:xfrm>
              <a:off x="7580" y="3073"/>
              <a:ext cx="43"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802">
              <a:extLst>
                <a:ext uri="{FF2B5EF4-FFF2-40B4-BE49-F238E27FC236}">
                  <a16:creationId xmlns:a16="http://schemas.microsoft.com/office/drawing/2014/main" id="{F89385A4-B93A-43ED-ADB7-A198A4384E9D}"/>
                </a:ext>
              </a:extLst>
            </p:cNvPr>
            <p:cNvSpPr>
              <a:spLocks noEditPoints="1"/>
            </p:cNvSpPr>
            <p:nvPr/>
          </p:nvSpPr>
          <p:spPr bwMode="auto">
            <a:xfrm>
              <a:off x="7361" y="3009"/>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8" name="TextBox 77">
            <a:extLst>
              <a:ext uri="{FF2B5EF4-FFF2-40B4-BE49-F238E27FC236}">
                <a16:creationId xmlns:a16="http://schemas.microsoft.com/office/drawing/2014/main" id="{F5C4A32C-E62B-425F-9AE1-21D0FC274F74}"/>
              </a:ext>
            </a:extLst>
          </p:cNvPr>
          <p:cNvSpPr txBox="1"/>
          <p:nvPr/>
        </p:nvSpPr>
        <p:spPr>
          <a:xfrm>
            <a:off x="1749673" y="5781241"/>
            <a:ext cx="919937" cy="246221"/>
          </a:xfrm>
          <a:prstGeom prst="rect">
            <a:avLst/>
          </a:prstGeom>
          <a:noFill/>
        </p:spPr>
        <p:txBody>
          <a:bodyPr wrap="square" rtlCol="0">
            <a:spAutoFit/>
          </a:bodyPr>
          <a:lstStyle/>
          <a:p>
            <a:pPr algn="ctr"/>
            <a:r>
              <a:rPr lang="en-NZ" sz="1000" dirty="0">
                <a:latin typeface="Calibri" panose="020F0502020204030204" pitchFamily="34" charset="0"/>
                <a:cs typeface="Calibri" panose="020F0502020204030204" pitchFamily="34" charset="0"/>
              </a:rPr>
              <a:t>TECHNOLOGY</a:t>
            </a:r>
          </a:p>
        </p:txBody>
      </p:sp>
      <p:grpSp>
        <p:nvGrpSpPr>
          <p:cNvPr id="79" name="Group 489">
            <a:extLst>
              <a:ext uri="{FF2B5EF4-FFF2-40B4-BE49-F238E27FC236}">
                <a16:creationId xmlns:a16="http://schemas.microsoft.com/office/drawing/2014/main" id="{8B9BC512-CCF9-4584-A4AF-FFEA2C696310}"/>
              </a:ext>
            </a:extLst>
          </p:cNvPr>
          <p:cNvGrpSpPr>
            <a:grpSpLocks noChangeAspect="1"/>
          </p:cNvGrpSpPr>
          <p:nvPr/>
        </p:nvGrpSpPr>
        <p:grpSpPr bwMode="auto">
          <a:xfrm>
            <a:off x="2047633" y="5484935"/>
            <a:ext cx="323999" cy="323998"/>
            <a:chOff x="2920" y="2264"/>
            <a:chExt cx="340" cy="340"/>
          </a:xfrm>
          <a:solidFill>
            <a:srgbClr val="FDCD5F"/>
          </a:solidFill>
        </p:grpSpPr>
        <p:sp>
          <p:nvSpPr>
            <p:cNvPr id="80" name="Freeform 490">
              <a:extLst>
                <a:ext uri="{FF2B5EF4-FFF2-40B4-BE49-F238E27FC236}">
                  <a16:creationId xmlns:a16="http://schemas.microsoft.com/office/drawing/2014/main" id="{4FD45930-431D-41BD-97CD-9ECCA3CE2DD3}"/>
                </a:ext>
              </a:extLst>
            </p:cNvPr>
            <p:cNvSpPr>
              <a:spLocks noEditPoints="1"/>
            </p:cNvSpPr>
            <p:nvPr/>
          </p:nvSpPr>
          <p:spPr bwMode="auto">
            <a:xfrm>
              <a:off x="2998" y="2363"/>
              <a:ext cx="184" cy="113"/>
            </a:xfrm>
            <a:custGeom>
              <a:avLst/>
              <a:gdLst>
                <a:gd name="T0" fmla="*/ 11 w 277"/>
                <a:gd name="T1" fmla="*/ 171 h 171"/>
                <a:gd name="T2" fmla="*/ 267 w 277"/>
                <a:gd name="T3" fmla="*/ 171 h 171"/>
                <a:gd name="T4" fmla="*/ 277 w 277"/>
                <a:gd name="T5" fmla="*/ 160 h 171"/>
                <a:gd name="T6" fmla="*/ 277 w 277"/>
                <a:gd name="T7" fmla="*/ 11 h 171"/>
                <a:gd name="T8" fmla="*/ 267 w 277"/>
                <a:gd name="T9" fmla="*/ 0 h 171"/>
                <a:gd name="T10" fmla="*/ 11 w 277"/>
                <a:gd name="T11" fmla="*/ 0 h 171"/>
                <a:gd name="T12" fmla="*/ 0 w 277"/>
                <a:gd name="T13" fmla="*/ 11 h 171"/>
                <a:gd name="T14" fmla="*/ 0 w 277"/>
                <a:gd name="T15" fmla="*/ 160 h 171"/>
                <a:gd name="T16" fmla="*/ 11 w 277"/>
                <a:gd name="T17" fmla="*/ 171 h 171"/>
                <a:gd name="T18" fmla="*/ 21 w 277"/>
                <a:gd name="T19" fmla="*/ 21 h 171"/>
                <a:gd name="T20" fmla="*/ 256 w 277"/>
                <a:gd name="T21" fmla="*/ 21 h 171"/>
                <a:gd name="T22" fmla="*/ 256 w 277"/>
                <a:gd name="T23" fmla="*/ 149 h 171"/>
                <a:gd name="T24" fmla="*/ 21 w 277"/>
                <a:gd name="T25" fmla="*/ 149 h 171"/>
                <a:gd name="T26" fmla="*/ 21 w 277"/>
                <a:gd name="T27" fmla="*/ 2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171">
                  <a:moveTo>
                    <a:pt x="11" y="171"/>
                  </a:moveTo>
                  <a:cubicBezTo>
                    <a:pt x="267" y="171"/>
                    <a:pt x="267" y="171"/>
                    <a:pt x="267" y="171"/>
                  </a:cubicBezTo>
                  <a:cubicBezTo>
                    <a:pt x="273" y="171"/>
                    <a:pt x="277" y="166"/>
                    <a:pt x="277" y="160"/>
                  </a:cubicBezTo>
                  <a:cubicBezTo>
                    <a:pt x="277" y="11"/>
                    <a:pt x="277" y="11"/>
                    <a:pt x="277" y="11"/>
                  </a:cubicBezTo>
                  <a:cubicBezTo>
                    <a:pt x="277" y="5"/>
                    <a:pt x="273" y="0"/>
                    <a:pt x="267" y="0"/>
                  </a:cubicBezTo>
                  <a:cubicBezTo>
                    <a:pt x="11" y="0"/>
                    <a:pt x="11" y="0"/>
                    <a:pt x="11" y="0"/>
                  </a:cubicBezTo>
                  <a:cubicBezTo>
                    <a:pt x="5" y="0"/>
                    <a:pt x="0" y="5"/>
                    <a:pt x="0" y="11"/>
                  </a:cubicBezTo>
                  <a:cubicBezTo>
                    <a:pt x="0" y="160"/>
                    <a:pt x="0" y="160"/>
                    <a:pt x="0" y="160"/>
                  </a:cubicBezTo>
                  <a:cubicBezTo>
                    <a:pt x="0" y="166"/>
                    <a:pt x="5" y="171"/>
                    <a:pt x="11" y="171"/>
                  </a:cubicBezTo>
                  <a:close/>
                  <a:moveTo>
                    <a:pt x="21" y="21"/>
                  </a:moveTo>
                  <a:cubicBezTo>
                    <a:pt x="256" y="21"/>
                    <a:pt x="256" y="21"/>
                    <a:pt x="256" y="21"/>
                  </a:cubicBezTo>
                  <a:cubicBezTo>
                    <a:pt x="256" y="149"/>
                    <a:pt x="256" y="149"/>
                    <a:pt x="256" y="149"/>
                  </a:cubicBezTo>
                  <a:cubicBezTo>
                    <a:pt x="21" y="149"/>
                    <a:pt x="21" y="149"/>
                    <a:pt x="21" y="149"/>
                  </a:cubicBezTo>
                  <a:lnTo>
                    <a:pt x="21"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491">
              <a:extLst>
                <a:ext uri="{FF2B5EF4-FFF2-40B4-BE49-F238E27FC236}">
                  <a16:creationId xmlns:a16="http://schemas.microsoft.com/office/drawing/2014/main" id="{D298D0F4-94F2-432C-BA74-2ECB48A572C4}"/>
                </a:ext>
              </a:extLst>
            </p:cNvPr>
            <p:cNvSpPr>
              <a:spLocks/>
            </p:cNvSpPr>
            <p:nvPr/>
          </p:nvSpPr>
          <p:spPr bwMode="auto">
            <a:xfrm>
              <a:off x="2984" y="2490"/>
              <a:ext cx="212" cy="14"/>
            </a:xfrm>
            <a:custGeom>
              <a:avLst/>
              <a:gdLst>
                <a:gd name="T0" fmla="*/ 309 w 320"/>
                <a:gd name="T1" fmla="*/ 0 h 21"/>
                <a:gd name="T2" fmla="*/ 10 w 320"/>
                <a:gd name="T3" fmla="*/ 0 h 21"/>
                <a:gd name="T4" fmla="*/ 0 w 320"/>
                <a:gd name="T5" fmla="*/ 11 h 21"/>
                <a:gd name="T6" fmla="*/ 10 w 320"/>
                <a:gd name="T7" fmla="*/ 21 h 21"/>
                <a:gd name="T8" fmla="*/ 309 w 320"/>
                <a:gd name="T9" fmla="*/ 21 h 21"/>
                <a:gd name="T10" fmla="*/ 320 w 320"/>
                <a:gd name="T11" fmla="*/ 11 h 21"/>
                <a:gd name="T12" fmla="*/ 309 w 320"/>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20" h="21">
                  <a:moveTo>
                    <a:pt x="309" y="0"/>
                  </a:moveTo>
                  <a:cubicBezTo>
                    <a:pt x="10" y="0"/>
                    <a:pt x="10" y="0"/>
                    <a:pt x="10" y="0"/>
                  </a:cubicBezTo>
                  <a:cubicBezTo>
                    <a:pt x="4" y="0"/>
                    <a:pt x="0" y="5"/>
                    <a:pt x="0" y="11"/>
                  </a:cubicBezTo>
                  <a:cubicBezTo>
                    <a:pt x="0" y="17"/>
                    <a:pt x="4" y="21"/>
                    <a:pt x="10" y="21"/>
                  </a:cubicBezTo>
                  <a:cubicBezTo>
                    <a:pt x="309" y="21"/>
                    <a:pt x="309" y="21"/>
                    <a:pt x="309" y="21"/>
                  </a:cubicBezTo>
                  <a:cubicBezTo>
                    <a:pt x="315" y="21"/>
                    <a:pt x="320" y="17"/>
                    <a:pt x="320" y="11"/>
                  </a:cubicBezTo>
                  <a:cubicBezTo>
                    <a:pt x="320" y="5"/>
                    <a:pt x="315" y="0"/>
                    <a:pt x="30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492">
              <a:extLst>
                <a:ext uri="{FF2B5EF4-FFF2-40B4-BE49-F238E27FC236}">
                  <a16:creationId xmlns:a16="http://schemas.microsoft.com/office/drawing/2014/main" id="{57BEC332-0DE4-4F91-82EC-FD2E7895F6F4}"/>
                </a:ext>
              </a:extLst>
            </p:cNvPr>
            <p:cNvSpPr>
              <a:spLocks noEditPoints="1"/>
            </p:cNvSpPr>
            <p:nvPr/>
          </p:nvSpPr>
          <p:spPr bwMode="auto">
            <a:xfrm>
              <a:off x="2920" y="226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32" name="Picture 31">
            <a:extLst>
              <a:ext uri="{FF2B5EF4-FFF2-40B4-BE49-F238E27FC236}">
                <a16:creationId xmlns:a16="http://schemas.microsoft.com/office/drawing/2014/main" id="{E749F00E-D36E-43E4-8D29-550ED475BAB5}"/>
              </a:ext>
            </a:extLst>
          </p:cNvPr>
          <p:cNvPicPr>
            <a:picLocks noChangeAspect="1"/>
          </p:cNvPicPr>
          <p:nvPr/>
        </p:nvPicPr>
        <p:blipFill>
          <a:blip r:embed="rId2">
            <a:clrChange>
              <a:clrFrom>
                <a:srgbClr val="FFDD40"/>
              </a:clrFrom>
              <a:clrTo>
                <a:srgbClr val="FFDD40">
                  <a:alpha val="0"/>
                </a:srgbClr>
              </a:clrTo>
            </a:clrChange>
          </a:blip>
          <a:stretch>
            <a:fillRect/>
          </a:stretch>
        </p:blipFill>
        <p:spPr>
          <a:xfrm>
            <a:off x="1493336" y="1468440"/>
            <a:ext cx="1450735" cy="1307899"/>
          </a:xfrm>
          <a:prstGeom prst="rect">
            <a:avLst/>
          </a:prstGeom>
        </p:spPr>
      </p:pic>
      <p:grpSp>
        <p:nvGrpSpPr>
          <p:cNvPr id="54" name="Group 53">
            <a:extLst>
              <a:ext uri="{FF2B5EF4-FFF2-40B4-BE49-F238E27FC236}">
                <a16:creationId xmlns:a16="http://schemas.microsoft.com/office/drawing/2014/main" id="{89B65D76-6429-41FB-B1DD-52A65EADBF18}"/>
              </a:ext>
            </a:extLst>
          </p:cNvPr>
          <p:cNvGrpSpPr/>
          <p:nvPr/>
        </p:nvGrpSpPr>
        <p:grpSpPr>
          <a:xfrm>
            <a:off x="9482805" y="1065271"/>
            <a:ext cx="2476635" cy="2319316"/>
            <a:chOff x="9482805" y="808925"/>
            <a:chExt cx="2476635" cy="2435217"/>
          </a:xfrm>
        </p:grpSpPr>
        <p:sp>
          <p:nvSpPr>
            <p:cNvPr id="55" name="Rectangle 54">
              <a:extLst>
                <a:ext uri="{FF2B5EF4-FFF2-40B4-BE49-F238E27FC236}">
                  <a16:creationId xmlns:a16="http://schemas.microsoft.com/office/drawing/2014/main" id="{07F73A23-6EE7-4936-B248-349FDA92D5AD}"/>
                </a:ext>
              </a:extLst>
            </p:cNvPr>
            <p:cNvSpPr/>
            <p:nvPr/>
          </p:nvSpPr>
          <p:spPr>
            <a:xfrm>
              <a:off x="9482805" y="808925"/>
              <a:ext cx="2379321" cy="2435217"/>
            </a:xfrm>
            <a:prstGeom prst="rect">
              <a:avLst/>
            </a:prstGeom>
            <a:solidFill>
              <a:srgbClr val="D600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56" name="TextBox 55">
              <a:extLst>
                <a:ext uri="{FF2B5EF4-FFF2-40B4-BE49-F238E27FC236}">
                  <a16:creationId xmlns:a16="http://schemas.microsoft.com/office/drawing/2014/main" id="{FBA7879F-6FBF-4855-8AA1-EE158EFDD058}"/>
                </a:ext>
              </a:extLst>
            </p:cNvPr>
            <p:cNvSpPr txBox="1"/>
            <p:nvPr/>
          </p:nvSpPr>
          <p:spPr>
            <a:xfrm>
              <a:off x="9504745" y="1286918"/>
              <a:ext cx="2307986" cy="1882503"/>
            </a:xfrm>
            <a:prstGeom prst="rect">
              <a:avLst/>
            </a:prstGeom>
            <a:noFill/>
          </p:spPr>
          <p:txBody>
            <a:bodyPr wrap="square" lIns="91440" tIns="45720" rIns="91440" bIns="45720" anchor="t">
              <a:spAutoFit/>
            </a:bodyPr>
            <a:lstStyle/>
            <a:p>
              <a:pPr marL="179388" lvl="0" indent="-179388">
                <a:lnSpc>
                  <a:spcPct val="150000"/>
                </a:lnSpc>
                <a:spcBef>
                  <a:spcPts val="600"/>
                </a:spcBef>
                <a:buFont typeface="Symbol" panose="05050102010706020507" pitchFamily="18" charset="2"/>
                <a:buChar char=""/>
              </a:pPr>
              <a:r>
                <a:rPr lang="en-NZ" sz="900" dirty="0">
                  <a:solidFill>
                    <a:schemeClr val="bg1"/>
                  </a:solidFill>
                  <a:effectLst/>
                  <a:ea typeface="Calibri" panose="020F0502020204030204" pitchFamily="34" charset="0"/>
                  <a:cs typeface="Times New Roman"/>
                </a:rPr>
                <a:t>My training included key cultural considerations that allow me to deliver for all participants, especially Māori and Pacific priority groups.</a:t>
              </a:r>
              <a:endParaRPr lang="en-US" dirty="0">
                <a:solidFill>
                  <a:schemeClr val="bg1"/>
                </a:solidFill>
                <a:cs typeface="Times New Roman"/>
              </a:endParaRPr>
            </a:p>
            <a:p>
              <a:pPr marL="179388" lvl="0" indent="-179388">
                <a:lnSpc>
                  <a:spcPct val="150000"/>
                </a:lnSpc>
                <a:spcBef>
                  <a:spcPts val="600"/>
                </a:spcBef>
                <a:buFont typeface="Symbol" panose="05050102010706020507" pitchFamily="18" charset="2"/>
                <a:buChar char=""/>
              </a:pPr>
              <a:r>
                <a:rPr lang="en-NZ" sz="900" dirty="0">
                  <a:solidFill>
                    <a:schemeClr val="bg1"/>
                  </a:solidFill>
                  <a:effectLst/>
                  <a:ea typeface="Calibri" panose="020F0502020204030204" pitchFamily="34" charset="0"/>
                  <a:cs typeface="Times New Roman"/>
                </a:rPr>
                <a:t>We can reach out to our target priority groups as ethnicity is reliably captured in the new </a:t>
              </a:r>
              <a:r>
                <a:rPr lang="en-NZ" sz="900" dirty="0">
                  <a:solidFill>
                    <a:schemeClr val="bg1"/>
                  </a:solidFill>
                  <a:ea typeface="Calibri" panose="020F0502020204030204" pitchFamily="34" charset="0"/>
                  <a:cs typeface="Times New Roman"/>
                </a:rPr>
                <a:t>Register</a:t>
              </a:r>
              <a:r>
                <a:rPr lang="en-NZ" sz="900" dirty="0">
                  <a:solidFill>
                    <a:schemeClr val="bg1"/>
                  </a:solidFill>
                  <a:effectLst/>
                  <a:ea typeface="Calibri" panose="020F0502020204030204" pitchFamily="34" charset="0"/>
                  <a:cs typeface="Times New Roman"/>
                </a:rPr>
                <a:t>.</a:t>
              </a:r>
            </a:p>
            <a:p>
              <a:pPr marL="90170" lvl="0" indent="-90170">
                <a:lnSpc>
                  <a:spcPct val="150000"/>
                </a:lnSpc>
                <a:spcBef>
                  <a:spcPts val="600"/>
                </a:spcBef>
                <a:buFont typeface="Symbol" panose="05050102010706020507" pitchFamily="18" charset="2"/>
                <a:buChar char=""/>
              </a:pPr>
              <a:endParaRPr lang="en-NZ" sz="900" dirty="0">
                <a:solidFill>
                  <a:schemeClr val="bg1"/>
                </a:solidFill>
                <a:effectLst/>
                <a:ea typeface="Calibri" panose="020F0502020204030204" pitchFamily="34" charset="0"/>
                <a:cs typeface="Times New Roman" panose="02020603050405020304" pitchFamily="18" charset="0"/>
              </a:endParaRPr>
            </a:p>
          </p:txBody>
        </p:sp>
        <p:sp>
          <p:nvSpPr>
            <p:cNvPr id="57" name="TextBox 56">
              <a:extLst>
                <a:ext uri="{FF2B5EF4-FFF2-40B4-BE49-F238E27FC236}">
                  <a16:creationId xmlns:a16="http://schemas.microsoft.com/office/drawing/2014/main" id="{8CA9A189-621C-49E6-9928-27C16D2A6E30}"/>
                </a:ext>
              </a:extLst>
            </p:cNvPr>
            <p:cNvSpPr txBox="1"/>
            <p:nvPr/>
          </p:nvSpPr>
          <p:spPr>
            <a:xfrm>
              <a:off x="9940865" y="972366"/>
              <a:ext cx="2018575" cy="246221"/>
            </a:xfrm>
            <a:prstGeom prst="rect">
              <a:avLst/>
            </a:prstGeom>
            <a:noFill/>
          </p:spPr>
          <p:txBody>
            <a:bodyPr wrap="square" rtlCol="0">
              <a:spAutoFit/>
            </a:bodyPr>
            <a:lstStyle/>
            <a:p>
              <a:r>
                <a:rPr lang="en-NZ" sz="1000" b="1" dirty="0">
                  <a:solidFill>
                    <a:schemeClr val="bg1"/>
                  </a:solidFill>
                </a:rPr>
                <a:t>EQUITY PRIORITIES</a:t>
              </a:r>
            </a:p>
          </p:txBody>
        </p:sp>
      </p:grpSp>
      <p:grpSp>
        <p:nvGrpSpPr>
          <p:cNvPr id="50" name="Graphic 4">
            <a:extLst>
              <a:ext uri="{FF2B5EF4-FFF2-40B4-BE49-F238E27FC236}">
                <a16:creationId xmlns:a16="http://schemas.microsoft.com/office/drawing/2014/main" id="{90BAFA36-E9DF-4149-A3EC-DB12C47D799A}"/>
              </a:ext>
            </a:extLst>
          </p:cNvPr>
          <p:cNvGrpSpPr/>
          <p:nvPr/>
        </p:nvGrpSpPr>
        <p:grpSpPr>
          <a:xfrm>
            <a:off x="9593455" y="1161904"/>
            <a:ext cx="361674" cy="361333"/>
            <a:chOff x="3607758" y="3824168"/>
            <a:chExt cx="361674" cy="361333"/>
          </a:xfrm>
          <a:solidFill>
            <a:schemeClr val="bg1"/>
          </a:solidFill>
        </p:grpSpPr>
        <p:sp>
          <p:nvSpPr>
            <p:cNvPr id="51" name="Graphic 4">
              <a:extLst>
                <a:ext uri="{FF2B5EF4-FFF2-40B4-BE49-F238E27FC236}">
                  <a16:creationId xmlns:a16="http://schemas.microsoft.com/office/drawing/2014/main" id="{62218AF3-A5A8-4B26-89E1-00E7C6D4BE99}"/>
                </a:ext>
              </a:extLst>
            </p:cNvPr>
            <p:cNvSpPr/>
            <p:nvPr/>
          </p:nvSpPr>
          <p:spPr>
            <a:xfrm>
              <a:off x="3607758" y="3824168"/>
              <a:ext cx="361674" cy="361333"/>
            </a:xfrm>
            <a:custGeom>
              <a:avLst/>
              <a:gdLst>
                <a:gd name="connsiteX0" fmla="*/ 180836 w 361674"/>
                <a:gd name="connsiteY0" fmla="*/ 0 h 361333"/>
                <a:gd name="connsiteX1" fmla="*/ 0 w 361674"/>
                <a:gd name="connsiteY1" fmla="*/ 180667 h 361333"/>
                <a:gd name="connsiteX2" fmla="*/ 180836 w 361674"/>
                <a:gd name="connsiteY2" fmla="*/ 361333 h 361333"/>
                <a:gd name="connsiteX3" fmla="*/ 361671 w 361674"/>
                <a:gd name="connsiteY3" fmla="*/ 180667 h 361333"/>
                <a:gd name="connsiteX4" fmla="*/ 180836 w 361674"/>
                <a:gd name="connsiteY4" fmla="*/ 0 h 361333"/>
                <a:gd name="connsiteX5" fmla="*/ 180836 w 361674"/>
                <a:gd name="connsiteY5" fmla="*/ 349204 h 361333"/>
                <a:gd name="connsiteX6" fmla="*/ 12780 w 361674"/>
                <a:gd name="connsiteY6" fmla="*/ 181305 h 361333"/>
                <a:gd name="connsiteX7" fmla="*/ 180836 w 361674"/>
                <a:gd name="connsiteY7" fmla="*/ 13406 h 361333"/>
                <a:gd name="connsiteX8" fmla="*/ 348891 w 361674"/>
                <a:gd name="connsiteY8" fmla="*/ 181305 h 361333"/>
                <a:gd name="connsiteX9" fmla="*/ 180836 w 361674"/>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6" y="0"/>
                  </a:moveTo>
                  <a:cubicBezTo>
                    <a:pt x="80513" y="0"/>
                    <a:pt x="0" y="81076"/>
                    <a:pt x="0" y="180667"/>
                  </a:cubicBezTo>
                  <a:cubicBezTo>
                    <a:pt x="0" y="280895"/>
                    <a:pt x="81152" y="361333"/>
                    <a:pt x="180836" y="361333"/>
                  </a:cubicBezTo>
                  <a:cubicBezTo>
                    <a:pt x="280518" y="361333"/>
                    <a:pt x="361671" y="280257"/>
                    <a:pt x="361671" y="180667"/>
                  </a:cubicBezTo>
                  <a:cubicBezTo>
                    <a:pt x="362310" y="81076"/>
                    <a:pt x="281157" y="0"/>
                    <a:pt x="180836" y="0"/>
                  </a:cubicBezTo>
                  <a:close/>
                  <a:moveTo>
                    <a:pt x="180836" y="349204"/>
                  </a:moveTo>
                  <a:cubicBezTo>
                    <a:pt x="88181" y="349204"/>
                    <a:pt x="12780" y="273873"/>
                    <a:pt x="12780" y="181305"/>
                  </a:cubicBezTo>
                  <a:cubicBezTo>
                    <a:pt x="12780" y="88737"/>
                    <a:pt x="88181" y="13406"/>
                    <a:pt x="180836" y="13406"/>
                  </a:cubicBezTo>
                  <a:cubicBezTo>
                    <a:pt x="273490" y="13406"/>
                    <a:pt x="348891" y="88737"/>
                    <a:pt x="348891" y="181305"/>
                  </a:cubicBezTo>
                  <a:cubicBezTo>
                    <a:pt x="348891" y="273873"/>
                    <a:pt x="274128" y="349204"/>
                    <a:pt x="180836" y="349204"/>
                  </a:cubicBezTo>
                  <a:close/>
                </a:path>
              </a:pathLst>
            </a:custGeom>
            <a:grpFill/>
            <a:ln w="6390" cap="flat">
              <a:noFill/>
              <a:prstDash val="solid"/>
              <a:miter/>
            </a:ln>
          </p:spPr>
          <p:txBody>
            <a:bodyPr rtlCol="0" anchor="ctr"/>
            <a:lstStyle/>
            <a:p>
              <a:endParaRPr lang="en-US"/>
            </a:p>
          </p:txBody>
        </p:sp>
        <p:sp>
          <p:nvSpPr>
            <p:cNvPr id="52" name="Graphic 4">
              <a:extLst>
                <a:ext uri="{FF2B5EF4-FFF2-40B4-BE49-F238E27FC236}">
                  <a16:creationId xmlns:a16="http://schemas.microsoft.com/office/drawing/2014/main" id="{E317BCD0-22C5-4BAB-BC85-883208498598}"/>
                </a:ext>
              </a:extLst>
            </p:cNvPr>
            <p:cNvSpPr/>
            <p:nvPr/>
          </p:nvSpPr>
          <p:spPr>
            <a:xfrm>
              <a:off x="3759199" y="3867284"/>
              <a:ext cx="56969" cy="62219"/>
            </a:xfrm>
            <a:custGeom>
              <a:avLst/>
              <a:gdLst>
                <a:gd name="connsiteX0" fmla="*/ 5751 w 56969"/>
                <a:gd name="connsiteY0" fmla="*/ 61581 h 62219"/>
                <a:gd name="connsiteX1" fmla="*/ 12780 w 56969"/>
                <a:gd name="connsiteY1" fmla="*/ 56474 h 62219"/>
                <a:gd name="connsiteX2" fmla="*/ 26838 w 56969"/>
                <a:gd name="connsiteY2" fmla="*/ 50728 h 62219"/>
                <a:gd name="connsiteX3" fmla="*/ 44091 w 56969"/>
                <a:gd name="connsiteY3" fmla="*/ 57112 h 62219"/>
                <a:gd name="connsiteX4" fmla="*/ 50481 w 56969"/>
                <a:gd name="connsiteY4" fmla="*/ 62219 h 62219"/>
                <a:gd name="connsiteX5" fmla="*/ 51759 w 56969"/>
                <a:gd name="connsiteY5" fmla="*/ 62219 h 62219"/>
                <a:gd name="connsiteX6" fmla="*/ 56871 w 56969"/>
                <a:gd name="connsiteY6" fmla="*/ 54559 h 62219"/>
                <a:gd name="connsiteX7" fmla="*/ 33867 w 56969"/>
                <a:gd name="connsiteY7" fmla="*/ 38599 h 62219"/>
                <a:gd name="connsiteX8" fmla="*/ 40896 w 56969"/>
                <a:gd name="connsiteY8" fmla="*/ 35407 h 62219"/>
                <a:gd name="connsiteX9" fmla="*/ 48564 w 56969"/>
                <a:gd name="connsiteY9" fmla="*/ 22639 h 62219"/>
                <a:gd name="connsiteX10" fmla="*/ 32589 w 56969"/>
                <a:gd name="connsiteY10" fmla="*/ 295 h 62219"/>
                <a:gd name="connsiteX11" fmla="*/ 10224 w 56969"/>
                <a:gd name="connsiteY11" fmla="*/ 16255 h 62219"/>
                <a:gd name="connsiteX12" fmla="*/ 24282 w 56969"/>
                <a:gd name="connsiteY12" fmla="*/ 37960 h 62219"/>
                <a:gd name="connsiteX13" fmla="*/ 0 w 56969"/>
                <a:gd name="connsiteY13" fmla="*/ 54559 h 62219"/>
                <a:gd name="connsiteX14" fmla="*/ 5751 w 56969"/>
                <a:gd name="connsiteY14" fmla="*/ 61581 h 62219"/>
                <a:gd name="connsiteX15" fmla="*/ 23004 w 56969"/>
                <a:gd name="connsiteY15" fmla="*/ 18170 h 62219"/>
                <a:gd name="connsiteX16" fmla="*/ 29394 w 56969"/>
                <a:gd name="connsiteY16" fmla="*/ 12424 h 62219"/>
                <a:gd name="connsiteX17" fmla="*/ 30672 w 56969"/>
                <a:gd name="connsiteY17" fmla="*/ 12424 h 62219"/>
                <a:gd name="connsiteX18" fmla="*/ 36423 w 56969"/>
                <a:gd name="connsiteY18" fmla="*/ 20085 h 62219"/>
                <a:gd name="connsiteX19" fmla="*/ 33867 w 56969"/>
                <a:gd name="connsiteY19" fmla="*/ 24554 h 62219"/>
                <a:gd name="connsiteX20" fmla="*/ 28755 w 56969"/>
                <a:gd name="connsiteY20" fmla="*/ 25831 h 62219"/>
                <a:gd name="connsiteX21" fmla="*/ 23004 w 56969"/>
                <a:gd name="connsiteY21" fmla="*/ 18170 h 6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969" h="62219">
                  <a:moveTo>
                    <a:pt x="5751" y="61581"/>
                  </a:moveTo>
                  <a:cubicBezTo>
                    <a:pt x="8946" y="62219"/>
                    <a:pt x="12780" y="59666"/>
                    <a:pt x="12780" y="56474"/>
                  </a:cubicBezTo>
                  <a:cubicBezTo>
                    <a:pt x="13419" y="53920"/>
                    <a:pt x="19170" y="50728"/>
                    <a:pt x="26838" y="50728"/>
                  </a:cubicBezTo>
                  <a:cubicBezTo>
                    <a:pt x="35784" y="50090"/>
                    <a:pt x="43451" y="53282"/>
                    <a:pt x="44091" y="57112"/>
                  </a:cubicBezTo>
                  <a:cubicBezTo>
                    <a:pt x="44730" y="60304"/>
                    <a:pt x="47286" y="62219"/>
                    <a:pt x="50481" y="62219"/>
                  </a:cubicBezTo>
                  <a:cubicBezTo>
                    <a:pt x="51119" y="62219"/>
                    <a:pt x="51119" y="62219"/>
                    <a:pt x="51759" y="62219"/>
                  </a:cubicBezTo>
                  <a:cubicBezTo>
                    <a:pt x="54954" y="61581"/>
                    <a:pt x="57509" y="57751"/>
                    <a:pt x="56871" y="54559"/>
                  </a:cubicBezTo>
                  <a:cubicBezTo>
                    <a:pt x="54954" y="44983"/>
                    <a:pt x="44730" y="39875"/>
                    <a:pt x="33867" y="38599"/>
                  </a:cubicBezTo>
                  <a:cubicBezTo>
                    <a:pt x="36423" y="37960"/>
                    <a:pt x="38340" y="37322"/>
                    <a:pt x="40896" y="35407"/>
                  </a:cubicBezTo>
                  <a:cubicBezTo>
                    <a:pt x="45369" y="32215"/>
                    <a:pt x="47925" y="27746"/>
                    <a:pt x="48564" y="22639"/>
                  </a:cubicBezTo>
                  <a:cubicBezTo>
                    <a:pt x="50481" y="11786"/>
                    <a:pt x="42813" y="2210"/>
                    <a:pt x="32589" y="295"/>
                  </a:cubicBezTo>
                  <a:cubicBezTo>
                    <a:pt x="21726" y="-1620"/>
                    <a:pt x="12141" y="6040"/>
                    <a:pt x="10224" y="16255"/>
                  </a:cubicBezTo>
                  <a:cubicBezTo>
                    <a:pt x="8307" y="25831"/>
                    <a:pt x="14697" y="35407"/>
                    <a:pt x="24282" y="37960"/>
                  </a:cubicBezTo>
                  <a:cubicBezTo>
                    <a:pt x="10863" y="39237"/>
                    <a:pt x="1278" y="45621"/>
                    <a:pt x="0" y="54559"/>
                  </a:cubicBezTo>
                  <a:cubicBezTo>
                    <a:pt x="0" y="57751"/>
                    <a:pt x="2556" y="61581"/>
                    <a:pt x="5751" y="61581"/>
                  </a:cubicBezTo>
                  <a:close/>
                  <a:moveTo>
                    <a:pt x="23004" y="18170"/>
                  </a:moveTo>
                  <a:cubicBezTo>
                    <a:pt x="23643" y="14978"/>
                    <a:pt x="26199" y="12424"/>
                    <a:pt x="29394" y="12424"/>
                  </a:cubicBezTo>
                  <a:cubicBezTo>
                    <a:pt x="30033" y="12424"/>
                    <a:pt x="30033" y="12424"/>
                    <a:pt x="30672" y="12424"/>
                  </a:cubicBezTo>
                  <a:cubicBezTo>
                    <a:pt x="34506" y="13063"/>
                    <a:pt x="37062" y="16255"/>
                    <a:pt x="36423" y="20085"/>
                  </a:cubicBezTo>
                  <a:cubicBezTo>
                    <a:pt x="36423" y="22000"/>
                    <a:pt x="35145" y="23277"/>
                    <a:pt x="33867" y="24554"/>
                  </a:cubicBezTo>
                  <a:cubicBezTo>
                    <a:pt x="32589" y="25831"/>
                    <a:pt x="30672" y="25831"/>
                    <a:pt x="28755" y="25831"/>
                  </a:cubicBezTo>
                  <a:cubicBezTo>
                    <a:pt x="24921" y="25192"/>
                    <a:pt x="23004" y="22000"/>
                    <a:pt x="23004" y="18170"/>
                  </a:cubicBezTo>
                  <a:close/>
                </a:path>
              </a:pathLst>
            </a:custGeom>
            <a:grpFill/>
            <a:ln w="6390" cap="flat">
              <a:noFill/>
              <a:prstDash val="solid"/>
              <a:miter/>
            </a:ln>
          </p:spPr>
          <p:txBody>
            <a:bodyPr rtlCol="0" anchor="ctr"/>
            <a:lstStyle/>
            <a:p>
              <a:endParaRPr lang="en-US"/>
            </a:p>
          </p:txBody>
        </p:sp>
        <p:sp>
          <p:nvSpPr>
            <p:cNvPr id="53" name="Graphic 4">
              <a:extLst>
                <a:ext uri="{FF2B5EF4-FFF2-40B4-BE49-F238E27FC236}">
                  <a16:creationId xmlns:a16="http://schemas.microsoft.com/office/drawing/2014/main" id="{12379504-DC2E-4072-96EF-91122D106EC0}"/>
                </a:ext>
              </a:extLst>
            </p:cNvPr>
            <p:cNvSpPr/>
            <p:nvPr/>
          </p:nvSpPr>
          <p:spPr>
            <a:xfrm>
              <a:off x="3760379" y="4081321"/>
              <a:ext cx="56428" cy="62683"/>
            </a:xfrm>
            <a:custGeom>
              <a:avLst/>
              <a:gdLst>
                <a:gd name="connsiteX0" fmla="*/ 51218 w 56428"/>
                <a:gd name="connsiteY0" fmla="*/ 121 h 62683"/>
                <a:gd name="connsiteX1" fmla="*/ 43550 w 56428"/>
                <a:gd name="connsiteY1" fmla="*/ 5228 h 62683"/>
                <a:gd name="connsiteX2" fmla="*/ 26297 w 56428"/>
                <a:gd name="connsiteY2" fmla="*/ 11612 h 62683"/>
                <a:gd name="connsiteX3" fmla="*/ 12240 w 56428"/>
                <a:gd name="connsiteY3" fmla="*/ 5866 h 62683"/>
                <a:gd name="connsiteX4" fmla="*/ 5210 w 56428"/>
                <a:gd name="connsiteY4" fmla="*/ 759 h 62683"/>
                <a:gd name="connsiteX5" fmla="*/ 99 w 56428"/>
                <a:gd name="connsiteY5" fmla="*/ 7782 h 62683"/>
                <a:gd name="connsiteX6" fmla="*/ 24380 w 56428"/>
                <a:gd name="connsiteY6" fmla="*/ 24380 h 62683"/>
                <a:gd name="connsiteX7" fmla="*/ 10322 w 56428"/>
                <a:gd name="connsiteY7" fmla="*/ 46086 h 62683"/>
                <a:gd name="connsiteX8" fmla="*/ 29492 w 56428"/>
                <a:gd name="connsiteY8" fmla="*/ 62684 h 62683"/>
                <a:gd name="connsiteX9" fmla="*/ 32687 w 56428"/>
                <a:gd name="connsiteY9" fmla="*/ 62684 h 62683"/>
                <a:gd name="connsiteX10" fmla="*/ 48662 w 56428"/>
                <a:gd name="connsiteY10" fmla="*/ 40340 h 62683"/>
                <a:gd name="connsiteX11" fmla="*/ 33965 w 56428"/>
                <a:gd name="connsiteY11" fmla="*/ 24380 h 62683"/>
                <a:gd name="connsiteX12" fmla="*/ 56330 w 56428"/>
                <a:gd name="connsiteY12" fmla="*/ 8420 h 62683"/>
                <a:gd name="connsiteX13" fmla="*/ 51218 w 56428"/>
                <a:gd name="connsiteY13" fmla="*/ 121 h 62683"/>
                <a:gd name="connsiteX14" fmla="*/ 29492 w 56428"/>
                <a:gd name="connsiteY14" fmla="*/ 49278 h 62683"/>
                <a:gd name="connsiteX15" fmla="*/ 21824 w 56428"/>
                <a:gd name="connsiteY15" fmla="*/ 43532 h 62683"/>
                <a:gd name="connsiteX16" fmla="*/ 27575 w 56428"/>
                <a:gd name="connsiteY16" fmla="*/ 35871 h 62683"/>
                <a:gd name="connsiteX17" fmla="*/ 35243 w 56428"/>
                <a:gd name="connsiteY17" fmla="*/ 41617 h 62683"/>
                <a:gd name="connsiteX18" fmla="*/ 29492 w 56428"/>
                <a:gd name="connsiteY18" fmla="*/ 49278 h 6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428" h="62683">
                  <a:moveTo>
                    <a:pt x="51218" y="121"/>
                  </a:moveTo>
                  <a:cubicBezTo>
                    <a:pt x="48023" y="-518"/>
                    <a:pt x="44189" y="1398"/>
                    <a:pt x="43550" y="5228"/>
                  </a:cubicBezTo>
                  <a:cubicBezTo>
                    <a:pt x="42911" y="9058"/>
                    <a:pt x="34604" y="12250"/>
                    <a:pt x="26297" y="11612"/>
                  </a:cubicBezTo>
                  <a:cubicBezTo>
                    <a:pt x="17990" y="11612"/>
                    <a:pt x="12240" y="8420"/>
                    <a:pt x="12240" y="5866"/>
                  </a:cubicBezTo>
                  <a:cubicBezTo>
                    <a:pt x="11600" y="2674"/>
                    <a:pt x="8405" y="121"/>
                    <a:pt x="5210" y="759"/>
                  </a:cubicBezTo>
                  <a:cubicBezTo>
                    <a:pt x="2015" y="1398"/>
                    <a:pt x="-540" y="4590"/>
                    <a:pt x="99" y="7782"/>
                  </a:cubicBezTo>
                  <a:cubicBezTo>
                    <a:pt x="1377" y="16719"/>
                    <a:pt x="10962" y="23103"/>
                    <a:pt x="24380" y="24380"/>
                  </a:cubicBezTo>
                  <a:cubicBezTo>
                    <a:pt x="14795" y="26934"/>
                    <a:pt x="8405" y="36510"/>
                    <a:pt x="10322" y="46086"/>
                  </a:cubicBezTo>
                  <a:cubicBezTo>
                    <a:pt x="11600" y="55662"/>
                    <a:pt x="19907" y="62684"/>
                    <a:pt x="29492" y="62684"/>
                  </a:cubicBezTo>
                  <a:cubicBezTo>
                    <a:pt x="30770" y="62684"/>
                    <a:pt x="31409" y="62684"/>
                    <a:pt x="32687" y="62684"/>
                  </a:cubicBezTo>
                  <a:cubicBezTo>
                    <a:pt x="43550" y="60769"/>
                    <a:pt x="50579" y="51193"/>
                    <a:pt x="48662" y="40340"/>
                  </a:cubicBezTo>
                  <a:cubicBezTo>
                    <a:pt x="47384" y="32679"/>
                    <a:pt x="41633" y="26295"/>
                    <a:pt x="33965" y="24380"/>
                  </a:cubicBezTo>
                  <a:cubicBezTo>
                    <a:pt x="44828" y="23103"/>
                    <a:pt x="54413" y="17996"/>
                    <a:pt x="56330" y="8420"/>
                  </a:cubicBezTo>
                  <a:cubicBezTo>
                    <a:pt x="56969" y="3951"/>
                    <a:pt x="54413" y="759"/>
                    <a:pt x="51218" y="121"/>
                  </a:cubicBezTo>
                  <a:close/>
                  <a:moveTo>
                    <a:pt x="29492" y="49278"/>
                  </a:moveTo>
                  <a:cubicBezTo>
                    <a:pt x="25658" y="49916"/>
                    <a:pt x="22463" y="47362"/>
                    <a:pt x="21824" y="43532"/>
                  </a:cubicBezTo>
                  <a:cubicBezTo>
                    <a:pt x="21185" y="39702"/>
                    <a:pt x="23741" y="36510"/>
                    <a:pt x="27575" y="35871"/>
                  </a:cubicBezTo>
                  <a:cubicBezTo>
                    <a:pt x="31409" y="35233"/>
                    <a:pt x="34604" y="37786"/>
                    <a:pt x="35243" y="41617"/>
                  </a:cubicBezTo>
                  <a:cubicBezTo>
                    <a:pt x="35882" y="44809"/>
                    <a:pt x="33326" y="48639"/>
                    <a:pt x="29492" y="49278"/>
                  </a:cubicBezTo>
                  <a:close/>
                </a:path>
              </a:pathLst>
            </a:custGeom>
            <a:grpFill/>
            <a:ln w="6390" cap="flat">
              <a:noFill/>
              <a:prstDash val="solid"/>
              <a:miter/>
            </a:ln>
          </p:spPr>
          <p:txBody>
            <a:bodyPr rtlCol="0" anchor="ctr"/>
            <a:lstStyle/>
            <a:p>
              <a:endParaRPr lang="en-US"/>
            </a:p>
          </p:txBody>
        </p:sp>
        <p:sp>
          <p:nvSpPr>
            <p:cNvPr id="60" name="Graphic 4">
              <a:extLst>
                <a:ext uri="{FF2B5EF4-FFF2-40B4-BE49-F238E27FC236}">
                  <a16:creationId xmlns:a16="http://schemas.microsoft.com/office/drawing/2014/main" id="{68B1ECBF-78B9-4C6D-A356-A2842D54D0CE}"/>
                </a:ext>
              </a:extLst>
            </p:cNvPr>
            <p:cNvSpPr/>
            <p:nvPr/>
          </p:nvSpPr>
          <p:spPr>
            <a:xfrm>
              <a:off x="3864512" y="3977262"/>
              <a:ext cx="62418" cy="56938"/>
            </a:xfrm>
            <a:custGeom>
              <a:avLst/>
              <a:gdLst>
                <a:gd name="connsiteX0" fmla="*/ 62104 w 62418"/>
                <a:gd name="connsiteY0" fmla="*/ 24380 h 56938"/>
                <a:gd name="connsiteX1" fmla="*/ 54436 w 62418"/>
                <a:gd name="connsiteY1" fmla="*/ 11612 h 56938"/>
                <a:gd name="connsiteX2" fmla="*/ 39739 w 62418"/>
                <a:gd name="connsiteY2" fmla="*/ 8420 h 56938"/>
                <a:gd name="connsiteX3" fmla="*/ 23764 w 62418"/>
                <a:gd name="connsiteY3" fmla="*/ 23103 h 56938"/>
                <a:gd name="connsiteX4" fmla="*/ 7789 w 62418"/>
                <a:gd name="connsiteY4" fmla="*/ 121 h 56938"/>
                <a:gd name="connsiteX5" fmla="*/ 121 w 62418"/>
                <a:gd name="connsiteY5" fmla="*/ 5228 h 56938"/>
                <a:gd name="connsiteX6" fmla="*/ 5233 w 62418"/>
                <a:gd name="connsiteY6" fmla="*/ 12889 h 56938"/>
                <a:gd name="connsiteX7" fmla="*/ 11623 w 62418"/>
                <a:gd name="connsiteY7" fmla="*/ 30125 h 56938"/>
                <a:gd name="connsiteX8" fmla="*/ 5872 w 62418"/>
                <a:gd name="connsiteY8" fmla="*/ 44170 h 56938"/>
                <a:gd name="connsiteX9" fmla="*/ 760 w 62418"/>
                <a:gd name="connsiteY9" fmla="*/ 51193 h 56938"/>
                <a:gd name="connsiteX10" fmla="*/ 7150 w 62418"/>
                <a:gd name="connsiteY10" fmla="*/ 56938 h 56938"/>
                <a:gd name="connsiteX11" fmla="*/ 7789 w 62418"/>
                <a:gd name="connsiteY11" fmla="*/ 56938 h 56938"/>
                <a:gd name="connsiteX12" fmla="*/ 24403 w 62418"/>
                <a:gd name="connsiteY12" fmla="*/ 32679 h 56938"/>
                <a:gd name="connsiteX13" fmla="*/ 42934 w 62418"/>
                <a:gd name="connsiteY13" fmla="*/ 46724 h 56938"/>
                <a:gd name="connsiteX14" fmla="*/ 46129 w 62418"/>
                <a:gd name="connsiteY14" fmla="*/ 46724 h 56938"/>
                <a:gd name="connsiteX15" fmla="*/ 62104 w 62418"/>
                <a:gd name="connsiteY15" fmla="*/ 24380 h 56938"/>
                <a:gd name="connsiteX16" fmla="*/ 44212 w 62418"/>
                <a:gd name="connsiteY16" fmla="*/ 33956 h 56938"/>
                <a:gd name="connsiteX17" fmla="*/ 36544 w 62418"/>
                <a:gd name="connsiteY17" fmla="*/ 28210 h 56938"/>
                <a:gd name="connsiteX18" fmla="*/ 42295 w 62418"/>
                <a:gd name="connsiteY18" fmla="*/ 20549 h 56938"/>
                <a:gd name="connsiteX19" fmla="*/ 43573 w 62418"/>
                <a:gd name="connsiteY19" fmla="*/ 20549 h 56938"/>
                <a:gd name="connsiteX20" fmla="*/ 47407 w 62418"/>
                <a:gd name="connsiteY20" fmla="*/ 21826 h 56938"/>
                <a:gd name="connsiteX21" fmla="*/ 49962 w 62418"/>
                <a:gd name="connsiteY21" fmla="*/ 26295 h 56938"/>
                <a:gd name="connsiteX22" fmla="*/ 44212 w 62418"/>
                <a:gd name="connsiteY22" fmla="*/ 33956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418" h="56938">
                  <a:moveTo>
                    <a:pt x="62104" y="24380"/>
                  </a:moveTo>
                  <a:cubicBezTo>
                    <a:pt x="61465" y="19273"/>
                    <a:pt x="58270" y="14804"/>
                    <a:pt x="54436" y="11612"/>
                  </a:cubicBezTo>
                  <a:cubicBezTo>
                    <a:pt x="49962" y="8420"/>
                    <a:pt x="44851" y="7143"/>
                    <a:pt x="39739" y="8420"/>
                  </a:cubicBezTo>
                  <a:cubicBezTo>
                    <a:pt x="32071" y="9697"/>
                    <a:pt x="25681" y="15442"/>
                    <a:pt x="23764" y="23103"/>
                  </a:cubicBezTo>
                  <a:cubicBezTo>
                    <a:pt x="22486" y="12250"/>
                    <a:pt x="17374" y="2674"/>
                    <a:pt x="7789" y="121"/>
                  </a:cubicBezTo>
                  <a:cubicBezTo>
                    <a:pt x="4594" y="-518"/>
                    <a:pt x="760" y="1398"/>
                    <a:pt x="121" y="5228"/>
                  </a:cubicBezTo>
                  <a:cubicBezTo>
                    <a:pt x="-518" y="8420"/>
                    <a:pt x="1399" y="12250"/>
                    <a:pt x="5233" y="12889"/>
                  </a:cubicBezTo>
                  <a:cubicBezTo>
                    <a:pt x="9067" y="13527"/>
                    <a:pt x="12262" y="21826"/>
                    <a:pt x="11623" y="30125"/>
                  </a:cubicBezTo>
                  <a:cubicBezTo>
                    <a:pt x="10984" y="38425"/>
                    <a:pt x="8428" y="44170"/>
                    <a:pt x="5872" y="44170"/>
                  </a:cubicBezTo>
                  <a:cubicBezTo>
                    <a:pt x="2677" y="44809"/>
                    <a:pt x="121" y="48001"/>
                    <a:pt x="760" y="51193"/>
                  </a:cubicBezTo>
                  <a:cubicBezTo>
                    <a:pt x="1399" y="54385"/>
                    <a:pt x="3955" y="56938"/>
                    <a:pt x="7150" y="56938"/>
                  </a:cubicBezTo>
                  <a:cubicBezTo>
                    <a:pt x="7150" y="56938"/>
                    <a:pt x="7789" y="56938"/>
                    <a:pt x="7789" y="56938"/>
                  </a:cubicBezTo>
                  <a:cubicBezTo>
                    <a:pt x="16735" y="55661"/>
                    <a:pt x="23125" y="46085"/>
                    <a:pt x="24403" y="32679"/>
                  </a:cubicBezTo>
                  <a:cubicBezTo>
                    <a:pt x="26959" y="40978"/>
                    <a:pt x="34627" y="46724"/>
                    <a:pt x="42934" y="46724"/>
                  </a:cubicBezTo>
                  <a:cubicBezTo>
                    <a:pt x="44212" y="46724"/>
                    <a:pt x="44851" y="46724"/>
                    <a:pt x="46129" y="46724"/>
                  </a:cubicBezTo>
                  <a:cubicBezTo>
                    <a:pt x="56992" y="45447"/>
                    <a:pt x="64020" y="35233"/>
                    <a:pt x="62104" y="24380"/>
                  </a:cubicBezTo>
                  <a:close/>
                  <a:moveTo>
                    <a:pt x="44212" y="33956"/>
                  </a:moveTo>
                  <a:cubicBezTo>
                    <a:pt x="40378" y="34594"/>
                    <a:pt x="37183" y="32041"/>
                    <a:pt x="36544" y="28210"/>
                  </a:cubicBezTo>
                  <a:cubicBezTo>
                    <a:pt x="35905" y="24380"/>
                    <a:pt x="38461" y="21188"/>
                    <a:pt x="42295" y="20549"/>
                  </a:cubicBezTo>
                  <a:cubicBezTo>
                    <a:pt x="42934" y="20549"/>
                    <a:pt x="42934" y="20549"/>
                    <a:pt x="43573" y="20549"/>
                  </a:cubicBezTo>
                  <a:cubicBezTo>
                    <a:pt x="44851" y="20549"/>
                    <a:pt x="46129" y="21188"/>
                    <a:pt x="47407" y="21826"/>
                  </a:cubicBezTo>
                  <a:cubicBezTo>
                    <a:pt x="48685" y="23103"/>
                    <a:pt x="49962" y="24380"/>
                    <a:pt x="49962" y="26295"/>
                  </a:cubicBezTo>
                  <a:cubicBezTo>
                    <a:pt x="50602" y="30125"/>
                    <a:pt x="48046" y="33956"/>
                    <a:pt x="44212" y="33956"/>
                  </a:cubicBezTo>
                  <a:close/>
                </a:path>
              </a:pathLst>
            </a:custGeom>
            <a:grpFill/>
            <a:ln w="6390" cap="flat">
              <a:noFill/>
              <a:prstDash val="solid"/>
              <a:miter/>
            </a:ln>
          </p:spPr>
          <p:txBody>
            <a:bodyPr rtlCol="0" anchor="ctr"/>
            <a:lstStyle/>
            <a:p>
              <a:endParaRPr lang="en-US"/>
            </a:p>
          </p:txBody>
        </p:sp>
        <p:sp>
          <p:nvSpPr>
            <p:cNvPr id="61" name="Graphic 4">
              <a:extLst>
                <a:ext uri="{FF2B5EF4-FFF2-40B4-BE49-F238E27FC236}">
                  <a16:creationId xmlns:a16="http://schemas.microsoft.com/office/drawing/2014/main" id="{F3ACC7FD-9E36-4D93-9189-58D9A0D9BA58}"/>
                </a:ext>
              </a:extLst>
            </p:cNvPr>
            <p:cNvSpPr/>
            <p:nvPr/>
          </p:nvSpPr>
          <p:spPr>
            <a:xfrm>
              <a:off x="3650915" y="3977285"/>
              <a:ext cx="62375" cy="56915"/>
            </a:xfrm>
            <a:custGeom>
              <a:avLst/>
              <a:gdLst>
                <a:gd name="connsiteX0" fmla="*/ 54610 w 62375"/>
                <a:gd name="connsiteY0" fmla="*/ 56916 h 56915"/>
                <a:gd name="connsiteX1" fmla="*/ 55248 w 62375"/>
                <a:gd name="connsiteY1" fmla="*/ 56916 h 56915"/>
                <a:gd name="connsiteX2" fmla="*/ 61638 w 62375"/>
                <a:gd name="connsiteY2" fmla="*/ 51170 h 56915"/>
                <a:gd name="connsiteX3" fmla="*/ 56526 w 62375"/>
                <a:gd name="connsiteY3" fmla="*/ 44148 h 56915"/>
                <a:gd name="connsiteX4" fmla="*/ 50775 w 62375"/>
                <a:gd name="connsiteY4" fmla="*/ 30103 h 56915"/>
                <a:gd name="connsiteX5" fmla="*/ 57165 w 62375"/>
                <a:gd name="connsiteY5" fmla="*/ 12867 h 56915"/>
                <a:gd name="connsiteX6" fmla="*/ 62277 w 62375"/>
                <a:gd name="connsiteY6" fmla="*/ 5206 h 56915"/>
                <a:gd name="connsiteX7" fmla="*/ 54610 w 62375"/>
                <a:gd name="connsiteY7" fmla="*/ 99 h 56915"/>
                <a:gd name="connsiteX8" fmla="*/ 38635 w 62375"/>
                <a:gd name="connsiteY8" fmla="*/ 23081 h 56915"/>
                <a:gd name="connsiteX9" fmla="*/ 22660 w 62375"/>
                <a:gd name="connsiteY9" fmla="*/ 8398 h 56915"/>
                <a:gd name="connsiteX10" fmla="*/ 7963 w 62375"/>
                <a:gd name="connsiteY10" fmla="*/ 11590 h 56915"/>
                <a:gd name="connsiteX11" fmla="*/ 295 w 62375"/>
                <a:gd name="connsiteY11" fmla="*/ 24358 h 56915"/>
                <a:gd name="connsiteX12" fmla="*/ 16270 w 62375"/>
                <a:gd name="connsiteY12" fmla="*/ 46702 h 56915"/>
                <a:gd name="connsiteX13" fmla="*/ 19465 w 62375"/>
                <a:gd name="connsiteY13" fmla="*/ 46702 h 56915"/>
                <a:gd name="connsiteX14" fmla="*/ 37995 w 62375"/>
                <a:gd name="connsiteY14" fmla="*/ 32657 h 56915"/>
                <a:gd name="connsiteX15" fmla="*/ 54610 w 62375"/>
                <a:gd name="connsiteY15" fmla="*/ 56916 h 56915"/>
                <a:gd name="connsiteX16" fmla="*/ 18187 w 62375"/>
                <a:gd name="connsiteY16" fmla="*/ 33934 h 56915"/>
                <a:gd name="connsiteX17" fmla="*/ 12436 w 62375"/>
                <a:gd name="connsiteY17" fmla="*/ 26273 h 56915"/>
                <a:gd name="connsiteX18" fmla="*/ 14992 w 62375"/>
                <a:gd name="connsiteY18" fmla="*/ 21804 h 56915"/>
                <a:gd name="connsiteX19" fmla="*/ 18826 w 62375"/>
                <a:gd name="connsiteY19" fmla="*/ 20527 h 56915"/>
                <a:gd name="connsiteX20" fmla="*/ 20104 w 62375"/>
                <a:gd name="connsiteY20" fmla="*/ 20527 h 56915"/>
                <a:gd name="connsiteX21" fmla="*/ 25855 w 62375"/>
                <a:gd name="connsiteY21" fmla="*/ 28188 h 56915"/>
                <a:gd name="connsiteX22" fmla="*/ 18187 w 62375"/>
                <a:gd name="connsiteY22" fmla="*/ 33934 h 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375" h="56915">
                  <a:moveTo>
                    <a:pt x="54610" y="56916"/>
                  </a:moveTo>
                  <a:cubicBezTo>
                    <a:pt x="54610" y="56916"/>
                    <a:pt x="55248" y="56916"/>
                    <a:pt x="55248" y="56916"/>
                  </a:cubicBezTo>
                  <a:cubicBezTo>
                    <a:pt x="58443" y="56916"/>
                    <a:pt x="60999" y="54362"/>
                    <a:pt x="61638" y="51170"/>
                  </a:cubicBezTo>
                  <a:cubicBezTo>
                    <a:pt x="62277" y="47978"/>
                    <a:pt x="59721" y="44148"/>
                    <a:pt x="56526" y="44148"/>
                  </a:cubicBezTo>
                  <a:cubicBezTo>
                    <a:pt x="53970" y="43510"/>
                    <a:pt x="50775" y="37764"/>
                    <a:pt x="50775" y="30103"/>
                  </a:cubicBezTo>
                  <a:cubicBezTo>
                    <a:pt x="50137" y="21166"/>
                    <a:pt x="53331" y="13505"/>
                    <a:pt x="57165" y="12867"/>
                  </a:cubicBezTo>
                  <a:cubicBezTo>
                    <a:pt x="60360" y="12228"/>
                    <a:pt x="62916" y="8398"/>
                    <a:pt x="62277" y="5206"/>
                  </a:cubicBezTo>
                  <a:cubicBezTo>
                    <a:pt x="61638" y="2014"/>
                    <a:pt x="57805" y="-540"/>
                    <a:pt x="54610" y="99"/>
                  </a:cubicBezTo>
                  <a:cubicBezTo>
                    <a:pt x="45025" y="2014"/>
                    <a:pt x="39912" y="12228"/>
                    <a:pt x="38635" y="23081"/>
                  </a:cubicBezTo>
                  <a:cubicBezTo>
                    <a:pt x="36717" y="16058"/>
                    <a:pt x="30967" y="9675"/>
                    <a:pt x="22660" y="8398"/>
                  </a:cubicBezTo>
                  <a:cubicBezTo>
                    <a:pt x="17548" y="7759"/>
                    <a:pt x="12436" y="9036"/>
                    <a:pt x="7963" y="11590"/>
                  </a:cubicBezTo>
                  <a:cubicBezTo>
                    <a:pt x="3490" y="14782"/>
                    <a:pt x="934" y="19250"/>
                    <a:pt x="295" y="24358"/>
                  </a:cubicBezTo>
                  <a:cubicBezTo>
                    <a:pt x="-1622" y="35210"/>
                    <a:pt x="6046" y="44786"/>
                    <a:pt x="16270" y="46702"/>
                  </a:cubicBezTo>
                  <a:cubicBezTo>
                    <a:pt x="17548" y="46702"/>
                    <a:pt x="18187" y="46702"/>
                    <a:pt x="19465" y="46702"/>
                  </a:cubicBezTo>
                  <a:cubicBezTo>
                    <a:pt x="28411" y="46702"/>
                    <a:pt x="36079" y="40956"/>
                    <a:pt x="37995" y="32657"/>
                  </a:cubicBezTo>
                  <a:cubicBezTo>
                    <a:pt x="39274" y="46063"/>
                    <a:pt x="45663" y="55639"/>
                    <a:pt x="54610" y="56916"/>
                  </a:cubicBezTo>
                  <a:close/>
                  <a:moveTo>
                    <a:pt x="18187" y="33934"/>
                  </a:moveTo>
                  <a:cubicBezTo>
                    <a:pt x="14353" y="33295"/>
                    <a:pt x="11797" y="30103"/>
                    <a:pt x="12436" y="26273"/>
                  </a:cubicBezTo>
                  <a:cubicBezTo>
                    <a:pt x="12436" y="24358"/>
                    <a:pt x="13714" y="23081"/>
                    <a:pt x="14992" y="21804"/>
                  </a:cubicBezTo>
                  <a:cubicBezTo>
                    <a:pt x="16270" y="21166"/>
                    <a:pt x="17548" y="20527"/>
                    <a:pt x="18826" y="20527"/>
                  </a:cubicBezTo>
                  <a:cubicBezTo>
                    <a:pt x="19465" y="20527"/>
                    <a:pt x="19465" y="20527"/>
                    <a:pt x="20104" y="20527"/>
                  </a:cubicBezTo>
                  <a:cubicBezTo>
                    <a:pt x="23938" y="21166"/>
                    <a:pt x="26494" y="24358"/>
                    <a:pt x="25855" y="28188"/>
                  </a:cubicBezTo>
                  <a:cubicBezTo>
                    <a:pt x="25216" y="32657"/>
                    <a:pt x="22021" y="34572"/>
                    <a:pt x="18187" y="33934"/>
                  </a:cubicBezTo>
                  <a:close/>
                </a:path>
              </a:pathLst>
            </a:custGeom>
            <a:grpFill/>
            <a:ln w="6390" cap="flat">
              <a:noFill/>
              <a:prstDash val="solid"/>
              <a:miter/>
            </a:ln>
          </p:spPr>
          <p:txBody>
            <a:bodyPr rtlCol="0" anchor="ctr"/>
            <a:lstStyle/>
            <a:p>
              <a:endParaRPr lang="en-US"/>
            </a:p>
          </p:txBody>
        </p:sp>
        <p:sp>
          <p:nvSpPr>
            <p:cNvPr id="62" name="Graphic 4">
              <a:extLst>
                <a:ext uri="{FF2B5EF4-FFF2-40B4-BE49-F238E27FC236}">
                  <a16:creationId xmlns:a16="http://schemas.microsoft.com/office/drawing/2014/main" id="{5589A394-6C42-4C7E-A666-F50C99C300AA}"/>
                </a:ext>
              </a:extLst>
            </p:cNvPr>
            <p:cNvSpPr/>
            <p:nvPr/>
          </p:nvSpPr>
          <p:spPr>
            <a:xfrm>
              <a:off x="3685552" y="4042699"/>
              <a:ext cx="67732" cy="66193"/>
            </a:xfrm>
            <a:custGeom>
              <a:avLst/>
              <a:gdLst>
                <a:gd name="connsiteX0" fmla="*/ 57672 w 67732"/>
                <a:gd name="connsiteY0" fmla="*/ 32359 h 66193"/>
                <a:gd name="connsiteX1" fmla="*/ 43614 w 67732"/>
                <a:gd name="connsiteY1" fmla="*/ 26613 h 66193"/>
                <a:gd name="connsiteX2" fmla="*/ 35947 w 67732"/>
                <a:gd name="connsiteY2" fmla="*/ 10015 h 66193"/>
                <a:gd name="connsiteX3" fmla="*/ 34029 w 67732"/>
                <a:gd name="connsiteY3" fmla="*/ 1077 h 66193"/>
                <a:gd name="connsiteX4" fmla="*/ 25084 w 67732"/>
                <a:gd name="connsiteY4" fmla="*/ 2992 h 66193"/>
                <a:gd name="connsiteX5" fmla="*/ 29557 w 67732"/>
                <a:gd name="connsiteY5" fmla="*/ 30444 h 66193"/>
                <a:gd name="connsiteX6" fmla="*/ 7831 w 67732"/>
                <a:gd name="connsiteY6" fmla="*/ 31082 h 66193"/>
                <a:gd name="connsiteX7" fmla="*/ 163 w 67732"/>
                <a:gd name="connsiteY7" fmla="*/ 43850 h 66193"/>
                <a:gd name="connsiteX8" fmla="*/ 3358 w 67732"/>
                <a:gd name="connsiteY8" fmla="*/ 58533 h 66193"/>
                <a:gd name="connsiteX9" fmla="*/ 16138 w 67732"/>
                <a:gd name="connsiteY9" fmla="*/ 66194 h 66193"/>
                <a:gd name="connsiteX10" fmla="*/ 19333 w 67732"/>
                <a:gd name="connsiteY10" fmla="*/ 66194 h 66193"/>
                <a:gd name="connsiteX11" fmla="*/ 30834 w 67732"/>
                <a:gd name="connsiteY11" fmla="*/ 62364 h 66193"/>
                <a:gd name="connsiteX12" fmla="*/ 35947 w 67732"/>
                <a:gd name="connsiteY12" fmla="*/ 36828 h 66193"/>
                <a:gd name="connsiteX13" fmla="*/ 55755 w 67732"/>
                <a:gd name="connsiteY13" fmla="*/ 45127 h 66193"/>
                <a:gd name="connsiteX14" fmla="*/ 65340 w 67732"/>
                <a:gd name="connsiteY14" fmla="*/ 41935 h 66193"/>
                <a:gd name="connsiteX15" fmla="*/ 66618 w 67732"/>
                <a:gd name="connsiteY15" fmla="*/ 32997 h 66193"/>
                <a:gd name="connsiteX16" fmla="*/ 57672 w 67732"/>
                <a:gd name="connsiteY16" fmla="*/ 32359 h 66193"/>
                <a:gd name="connsiteX17" fmla="*/ 23167 w 67732"/>
                <a:gd name="connsiteY17" fmla="*/ 52149 h 66193"/>
                <a:gd name="connsiteX18" fmla="*/ 18055 w 67732"/>
                <a:gd name="connsiteY18" fmla="*/ 53426 h 66193"/>
                <a:gd name="connsiteX19" fmla="*/ 13582 w 67732"/>
                <a:gd name="connsiteY19" fmla="*/ 50872 h 66193"/>
                <a:gd name="connsiteX20" fmla="*/ 12304 w 67732"/>
                <a:gd name="connsiteY20" fmla="*/ 45765 h 66193"/>
                <a:gd name="connsiteX21" fmla="*/ 14860 w 67732"/>
                <a:gd name="connsiteY21" fmla="*/ 41296 h 66193"/>
                <a:gd name="connsiteX22" fmla="*/ 18694 w 67732"/>
                <a:gd name="connsiteY22" fmla="*/ 40020 h 66193"/>
                <a:gd name="connsiteX23" fmla="*/ 23806 w 67732"/>
                <a:gd name="connsiteY23" fmla="*/ 42573 h 66193"/>
                <a:gd name="connsiteX24" fmla="*/ 23167 w 67732"/>
                <a:gd name="connsiteY24" fmla="*/ 52149 h 6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732" h="66193">
                  <a:moveTo>
                    <a:pt x="57672" y="32359"/>
                  </a:moveTo>
                  <a:cubicBezTo>
                    <a:pt x="55755" y="33636"/>
                    <a:pt x="49365" y="31720"/>
                    <a:pt x="43614" y="26613"/>
                  </a:cubicBezTo>
                  <a:cubicBezTo>
                    <a:pt x="37224" y="20868"/>
                    <a:pt x="34029" y="13207"/>
                    <a:pt x="35947" y="10015"/>
                  </a:cubicBezTo>
                  <a:cubicBezTo>
                    <a:pt x="37864" y="6823"/>
                    <a:pt x="37224" y="2992"/>
                    <a:pt x="34029" y="1077"/>
                  </a:cubicBezTo>
                  <a:cubicBezTo>
                    <a:pt x="30834" y="-838"/>
                    <a:pt x="27001" y="-200"/>
                    <a:pt x="25084" y="2992"/>
                  </a:cubicBezTo>
                  <a:cubicBezTo>
                    <a:pt x="19972" y="11292"/>
                    <a:pt x="23167" y="22144"/>
                    <a:pt x="29557" y="30444"/>
                  </a:cubicBezTo>
                  <a:cubicBezTo>
                    <a:pt x="23167" y="26613"/>
                    <a:pt x="14860" y="26613"/>
                    <a:pt x="7831" y="31082"/>
                  </a:cubicBezTo>
                  <a:cubicBezTo>
                    <a:pt x="3358" y="34274"/>
                    <a:pt x="802" y="38743"/>
                    <a:pt x="163" y="43850"/>
                  </a:cubicBezTo>
                  <a:cubicBezTo>
                    <a:pt x="-476" y="48957"/>
                    <a:pt x="802" y="54064"/>
                    <a:pt x="3358" y="58533"/>
                  </a:cubicBezTo>
                  <a:cubicBezTo>
                    <a:pt x="6553" y="63002"/>
                    <a:pt x="11026" y="65556"/>
                    <a:pt x="16138" y="66194"/>
                  </a:cubicBezTo>
                  <a:cubicBezTo>
                    <a:pt x="17416" y="66194"/>
                    <a:pt x="18055" y="66194"/>
                    <a:pt x="19333" y="66194"/>
                  </a:cubicBezTo>
                  <a:cubicBezTo>
                    <a:pt x="23167" y="66194"/>
                    <a:pt x="27001" y="64917"/>
                    <a:pt x="30834" y="62364"/>
                  </a:cubicBezTo>
                  <a:cubicBezTo>
                    <a:pt x="39142" y="56618"/>
                    <a:pt x="41059" y="45127"/>
                    <a:pt x="35947" y="36828"/>
                  </a:cubicBezTo>
                  <a:cubicBezTo>
                    <a:pt x="42337" y="42573"/>
                    <a:pt x="49365" y="45127"/>
                    <a:pt x="55755" y="45127"/>
                  </a:cubicBezTo>
                  <a:cubicBezTo>
                    <a:pt x="59589" y="45127"/>
                    <a:pt x="62784" y="43850"/>
                    <a:pt x="65340" y="41935"/>
                  </a:cubicBezTo>
                  <a:cubicBezTo>
                    <a:pt x="67896" y="40020"/>
                    <a:pt x="68535" y="35551"/>
                    <a:pt x="66618" y="32997"/>
                  </a:cubicBezTo>
                  <a:cubicBezTo>
                    <a:pt x="64062" y="30444"/>
                    <a:pt x="60228" y="29805"/>
                    <a:pt x="57672" y="32359"/>
                  </a:cubicBezTo>
                  <a:close/>
                  <a:moveTo>
                    <a:pt x="23167" y="52149"/>
                  </a:moveTo>
                  <a:cubicBezTo>
                    <a:pt x="21889" y="53426"/>
                    <a:pt x="19972" y="53426"/>
                    <a:pt x="18055" y="53426"/>
                  </a:cubicBezTo>
                  <a:cubicBezTo>
                    <a:pt x="16138" y="53426"/>
                    <a:pt x="14860" y="52149"/>
                    <a:pt x="13582" y="50872"/>
                  </a:cubicBezTo>
                  <a:cubicBezTo>
                    <a:pt x="12304" y="49596"/>
                    <a:pt x="12304" y="47680"/>
                    <a:pt x="12304" y="45765"/>
                  </a:cubicBezTo>
                  <a:cubicBezTo>
                    <a:pt x="12304" y="43850"/>
                    <a:pt x="13582" y="42573"/>
                    <a:pt x="14860" y="41296"/>
                  </a:cubicBezTo>
                  <a:cubicBezTo>
                    <a:pt x="16138" y="40658"/>
                    <a:pt x="17416" y="40020"/>
                    <a:pt x="18694" y="40020"/>
                  </a:cubicBezTo>
                  <a:cubicBezTo>
                    <a:pt x="20611" y="40020"/>
                    <a:pt x="22528" y="40658"/>
                    <a:pt x="23806" y="42573"/>
                  </a:cubicBezTo>
                  <a:cubicBezTo>
                    <a:pt x="27001" y="45765"/>
                    <a:pt x="26362" y="49596"/>
                    <a:pt x="23167" y="52149"/>
                  </a:cubicBezTo>
                  <a:close/>
                </a:path>
              </a:pathLst>
            </a:custGeom>
            <a:grpFill/>
            <a:ln w="6390" cap="flat">
              <a:noFill/>
              <a:prstDash val="solid"/>
              <a:miter/>
            </a:ln>
          </p:spPr>
          <p:txBody>
            <a:bodyPr rtlCol="0" anchor="ctr"/>
            <a:lstStyle/>
            <a:p>
              <a:endParaRPr lang="en-US"/>
            </a:p>
          </p:txBody>
        </p:sp>
        <p:sp>
          <p:nvSpPr>
            <p:cNvPr id="63" name="Graphic 4">
              <a:extLst>
                <a:ext uri="{FF2B5EF4-FFF2-40B4-BE49-F238E27FC236}">
                  <a16:creationId xmlns:a16="http://schemas.microsoft.com/office/drawing/2014/main" id="{875B0BA5-038F-4EE5-B133-45AB982080E5}"/>
                </a:ext>
              </a:extLst>
            </p:cNvPr>
            <p:cNvSpPr/>
            <p:nvPr/>
          </p:nvSpPr>
          <p:spPr>
            <a:xfrm>
              <a:off x="3825179" y="4042699"/>
              <a:ext cx="68059" cy="66193"/>
            </a:xfrm>
            <a:custGeom>
              <a:avLst/>
              <a:gdLst>
                <a:gd name="connsiteX0" fmla="*/ 59902 w 68059"/>
                <a:gd name="connsiteY0" fmla="*/ 31082 h 66193"/>
                <a:gd name="connsiteX1" fmla="*/ 38176 w 68059"/>
                <a:gd name="connsiteY1" fmla="*/ 30444 h 66193"/>
                <a:gd name="connsiteX2" fmla="*/ 42649 w 68059"/>
                <a:gd name="connsiteY2" fmla="*/ 2992 h 66193"/>
                <a:gd name="connsiteX3" fmla="*/ 33704 w 68059"/>
                <a:gd name="connsiteY3" fmla="*/ 1077 h 66193"/>
                <a:gd name="connsiteX4" fmla="*/ 31786 w 68059"/>
                <a:gd name="connsiteY4" fmla="*/ 10015 h 66193"/>
                <a:gd name="connsiteX5" fmla="*/ 24119 w 68059"/>
                <a:gd name="connsiteY5" fmla="*/ 26613 h 66193"/>
                <a:gd name="connsiteX6" fmla="*/ 10061 w 68059"/>
                <a:gd name="connsiteY6" fmla="*/ 32359 h 66193"/>
                <a:gd name="connsiteX7" fmla="*/ 1115 w 68059"/>
                <a:gd name="connsiteY7" fmla="*/ 33636 h 66193"/>
                <a:gd name="connsiteX8" fmla="*/ 2393 w 68059"/>
                <a:gd name="connsiteY8" fmla="*/ 42573 h 66193"/>
                <a:gd name="connsiteX9" fmla="*/ 11978 w 68059"/>
                <a:gd name="connsiteY9" fmla="*/ 45765 h 66193"/>
                <a:gd name="connsiteX10" fmla="*/ 31786 w 68059"/>
                <a:gd name="connsiteY10" fmla="*/ 36828 h 66193"/>
                <a:gd name="connsiteX11" fmla="*/ 36898 w 68059"/>
                <a:gd name="connsiteY11" fmla="*/ 62364 h 66193"/>
                <a:gd name="connsiteX12" fmla="*/ 48400 w 68059"/>
                <a:gd name="connsiteY12" fmla="*/ 66194 h 66193"/>
                <a:gd name="connsiteX13" fmla="*/ 51595 w 68059"/>
                <a:gd name="connsiteY13" fmla="*/ 66194 h 66193"/>
                <a:gd name="connsiteX14" fmla="*/ 64375 w 68059"/>
                <a:gd name="connsiteY14" fmla="*/ 58533 h 66193"/>
                <a:gd name="connsiteX15" fmla="*/ 67570 w 68059"/>
                <a:gd name="connsiteY15" fmla="*/ 43850 h 66193"/>
                <a:gd name="connsiteX16" fmla="*/ 59902 w 68059"/>
                <a:gd name="connsiteY16" fmla="*/ 31082 h 66193"/>
                <a:gd name="connsiteX17" fmla="*/ 54151 w 68059"/>
                <a:gd name="connsiteY17" fmla="*/ 50234 h 66193"/>
                <a:gd name="connsiteX18" fmla="*/ 49678 w 68059"/>
                <a:gd name="connsiteY18" fmla="*/ 52788 h 66193"/>
                <a:gd name="connsiteX19" fmla="*/ 44566 w 68059"/>
                <a:gd name="connsiteY19" fmla="*/ 51511 h 66193"/>
                <a:gd name="connsiteX20" fmla="*/ 43288 w 68059"/>
                <a:gd name="connsiteY20" fmla="*/ 41935 h 66193"/>
                <a:gd name="connsiteX21" fmla="*/ 52873 w 68059"/>
                <a:gd name="connsiteY21" fmla="*/ 40658 h 66193"/>
                <a:gd name="connsiteX22" fmla="*/ 55429 w 68059"/>
                <a:gd name="connsiteY22" fmla="*/ 45127 h 66193"/>
                <a:gd name="connsiteX23" fmla="*/ 54151 w 68059"/>
                <a:gd name="connsiteY23" fmla="*/ 50234 h 6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059" h="66193">
                  <a:moveTo>
                    <a:pt x="59902" y="31082"/>
                  </a:moveTo>
                  <a:cubicBezTo>
                    <a:pt x="53512" y="26613"/>
                    <a:pt x="45205" y="26613"/>
                    <a:pt x="38176" y="30444"/>
                  </a:cubicBezTo>
                  <a:cubicBezTo>
                    <a:pt x="44566" y="22144"/>
                    <a:pt x="48400" y="11292"/>
                    <a:pt x="42649" y="2992"/>
                  </a:cubicBezTo>
                  <a:cubicBezTo>
                    <a:pt x="40732" y="-200"/>
                    <a:pt x="36898" y="-838"/>
                    <a:pt x="33704" y="1077"/>
                  </a:cubicBezTo>
                  <a:cubicBezTo>
                    <a:pt x="30509" y="2992"/>
                    <a:pt x="29869" y="6823"/>
                    <a:pt x="31786" y="10015"/>
                  </a:cubicBezTo>
                  <a:cubicBezTo>
                    <a:pt x="33704" y="13207"/>
                    <a:pt x="30509" y="20868"/>
                    <a:pt x="24119" y="26613"/>
                  </a:cubicBezTo>
                  <a:cubicBezTo>
                    <a:pt x="18368" y="32359"/>
                    <a:pt x="11978" y="34274"/>
                    <a:pt x="10061" y="32359"/>
                  </a:cubicBezTo>
                  <a:cubicBezTo>
                    <a:pt x="7505" y="30444"/>
                    <a:pt x="3032" y="31082"/>
                    <a:pt x="1115" y="33636"/>
                  </a:cubicBezTo>
                  <a:cubicBezTo>
                    <a:pt x="-802" y="36189"/>
                    <a:pt x="-163" y="40658"/>
                    <a:pt x="2393" y="42573"/>
                  </a:cubicBezTo>
                  <a:cubicBezTo>
                    <a:pt x="4949" y="44488"/>
                    <a:pt x="8144" y="45765"/>
                    <a:pt x="11978" y="45765"/>
                  </a:cubicBezTo>
                  <a:cubicBezTo>
                    <a:pt x="18368" y="45765"/>
                    <a:pt x="24757" y="42573"/>
                    <a:pt x="31786" y="36828"/>
                  </a:cubicBezTo>
                  <a:cubicBezTo>
                    <a:pt x="26674" y="45127"/>
                    <a:pt x="29230" y="56618"/>
                    <a:pt x="36898" y="62364"/>
                  </a:cubicBezTo>
                  <a:cubicBezTo>
                    <a:pt x="40093" y="64917"/>
                    <a:pt x="43927" y="66194"/>
                    <a:pt x="48400" y="66194"/>
                  </a:cubicBezTo>
                  <a:cubicBezTo>
                    <a:pt x="49678" y="66194"/>
                    <a:pt x="50317" y="66194"/>
                    <a:pt x="51595" y="66194"/>
                  </a:cubicBezTo>
                  <a:cubicBezTo>
                    <a:pt x="56707" y="65556"/>
                    <a:pt x="61180" y="62364"/>
                    <a:pt x="64375" y="58533"/>
                  </a:cubicBezTo>
                  <a:cubicBezTo>
                    <a:pt x="67570" y="54064"/>
                    <a:pt x="68848" y="48957"/>
                    <a:pt x="67570" y="43850"/>
                  </a:cubicBezTo>
                  <a:cubicBezTo>
                    <a:pt x="66931" y="38743"/>
                    <a:pt x="64375" y="33636"/>
                    <a:pt x="59902" y="31082"/>
                  </a:cubicBezTo>
                  <a:close/>
                  <a:moveTo>
                    <a:pt x="54151" y="50234"/>
                  </a:moveTo>
                  <a:cubicBezTo>
                    <a:pt x="52873" y="51511"/>
                    <a:pt x="51595" y="52788"/>
                    <a:pt x="49678" y="52788"/>
                  </a:cubicBezTo>
                  <a:cubicBezTo>
                    <a:pt x="47761" y="52788"/>
                    <a:pt x="46483" y="52788"/>
                    <a:pt x="44566" y="51511"/>
                  </a:cubicBezTo>
                  <a:cubicBezTo>
                    <a:pt x="41371" y="49596"/>
                    <a:pt x="40732" y="45127"/>
                    <a:pt x="43288" y="41935"/>
                  </a:cubicBezTo>
                  <a:cubicBezTo>
                    <a:pt x="45205" y="38743"/>
                    <a:pt x="49678" y="38104"/>
                    <a:pt x="52873" y="40658"/>
                  </a:cubicBezTo>
                  <a:cubicBezTo>
                    <a:pt x="54151" y="41935"/>
                    <a:pt x="55429" y="43212"/>
                    <a:pt x="55429" y="45127"/>
                  </a:cubicBezTo>
                  <a:cubicBezTo>
                    <a:pt x="55429" y="47042"/>
                    <a:pt x="55429" y="48957"/>
                    <a:pt x="54151" y="50234"/>
                  </a:cubicBezTo>
                  <a:close/>
                </a:path>
              </a:pathLst>
            </a:custGeom>
            <a:grpFill/>
            <a:ln w="6390" cap="flat">
              <a:noFill/>
              <a:prstDash val="solid"/>
              <a:miter/>
            </a:ln>
          </p:spPr>
          <p:txBody>
            <a:bodyPr rtlCol="0" anchor="ctr"/>
            <a:lstStyle/>
            <a:p>
              <a:endParaRPr lang="en-US"/>
            </a:p>
          </p:txBody>
        </p:sp>
        <p:sp>
          <p:nvSpPr>
            <p:cNvPr id="64" name="Graphic 4">
              <a:extLst>
                <a:ext uri="{FF2B5EF4-FFF2-40B4-BE49-F238E27FC236}">
                  <a16:creationId xmlns:a16="http://schemas.microsoft.com/office/drawing/2014/main" id="{8F76AE21-F071-4061-935D-BE6B5518878C}"/>
                </a:ext>
              </a:extLst>
            </p:cNvPr>
            <p:cNvSpPr/>
            <p:nvPr/>
          </p:nvSpPr>
          <p:spPr>
            <a:xfrm>
              <a:off x="3684587" y="3902762"/>
              <a:ext cx="67420" cy="66322"/>
            </a:xfrm>
            <a:custGeom>
              <a:avLst/>
              <a:gdLst>
                <a:gd name="connsiteX0" fmla="*/ 8797 w 67420"/>
                <a:gd name="connsiteY0" fmla="*/ 35041 h 66322"/>
                <a:gd name="connsiteX1" fmla="*/ 20298 w 67420"/>
                <a:gd name="connsiteY1" fmla="*/ 38871 h 66322"/>
                <a:gd name="connsiteX2" fmla="*/ 30523 w 67420"/>
                <a:gd name="connsiteY2" fmla="*/ 35679 h 66322"/>
                <a:gd name="connsiteX3" fmla="*/ 25410 w 67420"/>
                <a:gd name="connsiteY3" fmla="*/ 63130 h 66322"/>
                <a:gd name="connsiteX4" fmla="*/ 30523 w 67420"/>
                <a:gd name="connsiteY4" fmla="*/ 66322 h 66322"/>
                <a:gd name="connsiteX5" fmla="*/ 33718 w 67420"/>
                <a:gd name="connsiteY5" fmla="*/ 65046 h 66322"/>
                <a:gd name="connsiteX6" fmla="*/ 35634 w 67420"/>
                <a:gd name="connsiteY6" fmla="*/ 56108 h 66322"/>
                <a:gd name="connsiteX7" fmla="*/ 43302 w 67420"/>
                <a:gd name="connsiteY7" fmla="*/ 39510 h 66322"/>
                <a:gd name="connsiteX8" fmla="*/ 57360 w 67420"/>
                <a:gd name="connsiteY8" fmla="*/ 33764 h 66322"/>
                <a:gd name="connsiteX9" fmla="*/ 66306 w 67420"/>
                <a:gd name="connsiteY9" fmla="*/ 32487 h 66322"/>
                <a:gd name="connsiteX10" fmla="*/ 65028 w 67420"/>
                <a:gd name="connsiteY10" fmla="*/ 23550 h 66322"/>
                <a:gd name="connsiteX11" fmla="*/ 35634 w 67420"/>
                <a:gd name="connsiteY11" fmla="*/ 29295 h 66322"/>
                <a:gd name="connsiteX12" fmla="*/ 38190 w 67420"/>
                <a:gd name="connsiteY12" fmla="*/ 16527 h 66322"/>
                <a:gd name="connsiteX13" fmla="*/ 30523 w 67420"/>
                <a:gd name="connsiteY13" fmla="*/ 3759 h 66322"/>
                <a:gd name="connsiteX14" fmla="*/ 3685 w 67420"/>
                <a:gd name="connsiteY14" fmla="*/ 8228 h 66322"/>
                <a:gd name="connsiteX15" fmla="*/ 490 w 67420"/>
                <a:gd name="connsiteY15" fmla="*/ 22911 h 66322"/>
                <a:gd name="connsiteX16" fmla="*/ 8797 w 67420"/>
                <a:gd name="connsiteY16" fmla="*/ 35041 h 66322"/>
                <a:gd name="connsiteX17" fmla="*/ 15187 w 67420"/>
                <a:gd name="connsiteY17" fmla="*/ 15250 h 66322"/>
                <a:gd name="connsiteX18" fmla="*/ 20298 w 67420"/>
                <a:gd name="connsiteY18" fmla="*/ 12697 h 66322"/>
                <a:gd name="connsiteX19" fmla="*/ 24133 w 67420"/>
                <a:gd name="connsiteY19" fmla="*/ 13974 h 66322"/>
                <a:gd name="connsiteX20" fmla="*/ 26688 w 67420"/>
                <a:gd name="connsiteY20" fmla="*/ 18442 h 66322"/>
                <a:gd name="connsiteX21" fmla="*/ 25410 w 67420"/>
                <a:gd name="connsiteY21" fmla="*/ 23550 h 66322"/>
                <a:gd name="connsiteX22" fmla="*/ 15825 w 67420"/>
                <a:gd name="connsiteY22" fmla="*/ 24826 h 66322"/>
                <a:gd name="connsiteX23" fmla="*/ 13270 w 67420"/>
                <a:gd name="connsiteY23" fmla="*/ 20358 h 66322"/>
                <a:gd name="connsiteX24" fmla="*/ 15187 w 67420"/>
                <a:gd name="connsiteY24" fmla="*/ 15250 h 6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420" h="66322">
                  <a:moveTo>
                    <a:pt x="8797" y="35041"/>
                  </a:moveTo>
                  <a:cubicBezTo>
                    <a:pt x="11992" y="37594"/>
                    <a:pt x="16465" y="38871"/>
                    <a:pt x="20298" y="38871"/>
                  </a:cubicBezTo>
                  <a:cubicBezTo>
                    <a:pt x="24133" y="38871"/>
                    <a:pt x="27328" y="37594"/>
                    <a:pt x="30523" y="35679"/>
                  </a:cubicBezTo>
                  <a:cubicBezTo>
                    <a:pt x="23493" y="43978"/>
                    <a:pt x="20298" y="54831"/>
                    <a:pt x="25410" y="63130"/>
                  </a:cubicBezTo>
                  <a:cubicBezTo>
                    <a:pt x="26688" y="65046"/>
                    <a:pt x="28605" y="66322"/>
                    <a:pt x="30523" y="66322"/>
                  </a:cubicBezTo>
                  <a:cubicBezTo>
                    <a:pt x="31800" y="66322"/>
                    <a:pt x="33078" y="66322"/>
                    <a:pt x="33718" y="65046"/>
                  </a:cubicBezTo>
                  <a:cubicBezTo>
                    <a:pt x="36912" y="63130"/>
                    <a:pt x="37551" y="59300"/>
                    <a:pt x="35634" y="56108"/>
                  </a:cubicBezTo>
                  <a:cubicBezTo>
                    <a:pt x="33718" y="52916"/>
                    <a:pt x="36912" y="45255"/>
                    <a:pt x="43302" y="39510"/>
                  </a:cubicBezTo>
                  <a:cubicBezTo>
                    <a:pt x="49053" y="33764"/>
                    <a:pt x="55443" y="31849"/>
                    <a:pt x="57360" y="33764"/>
                  </a:cubicBezTo>
                  <a:cubicBezTo>
                    <a:pt x="59916" y="35679"/>
                    <a:pt x="64389" y="35041"/>
                    <a:pt x="66306" y="32487"/>
                  </a:cubicBezTo>
                  <a:cubicBezTo>
                    <a:pt x="68223" y="29934"/>
                    <a:pt x="67584" y="25465"/>
                    <a:pt x="65028" y="23550"/>
                  </a:cubicBezTo>
                  <a:cubicBezTo>
                    <a:pt x="57360" y="17804"/>
                    <a:pt x="46497" y="20358"/>
                    <a:pt x="35634" y="29295"/>
                  </a:cubicBezTo>
                  <a:cubicBezTo>
                    <a:pt x="37551" y="25465"/>
                    <a:pt x="38829" y="20996"/>
                    <a:pt x="38190" y="16527"/>
                  </a:cubicBezTo>
                  <a:cubicBezTo>
                    <a:pt x="37551" y="11420"/>
                    <a:pt x="34356" y="6951"/>
                    <a:pt x="30523" y="3759"/>
                  </a:cubicBezTo>
                  <a:cubicBezTo>
                    <a:pt x="21576" y="-2625"/>
                    <a:pt x="9435" y="-710"/>
                    <a:pt x="3685" y="8228"/>
                  </a:cubicBezTo>
                  <a:cubicBezTo>
                    <a:pt x="490" y="12697"/>
                    <a:pt x="-788" y="17804"/>
                    <a:pt x="490" y="22911"/>
                  </a:cubicBezTo>
                  <a:cubicBezTo>
                    <a:pt x="1768" y="28018"/>
                    <a:pt x="4963" y="31849"/>
                    <a:pt x="8797" y="35041"/>
                  </a:cubicBezTo>
                  <a:close/>
                  <a:moveTo>
                    <a:pt x="15187" y="15250"/>
                  </a:moveTo>
                  <a:cubicBezTo>
                    <a:pt x="16465" y="13335"/>
                    <a:pt x="18382" y="12697"/>
                    <a:pt x="20298" y="12697"/>
                  </a:cubicBezTo>
                  <a:cubicBezTo>
                    <a:pt x="21576" y="12697"/>
                    <a:pt x="22855" y="13335"/>
                    <a:pt x="24133" y="13974"/>
                  </a:cubicBezTo>
                  <a:cubicBezTo>
                    <a:pt x="25410" y="15250"/>
                    <a:pt x="26688" y="16527"/>
                    <a:pt x="26688" y="18442"/>
                  </a:cubicBezTo>
                  <a:cubicBezTo>
                    <a:pt x="26688" y="20358"/>
                    <a:pt x="26688" y="21634"/>
                    <a:pt x="25410" y="23550"/>
                  </a:cubicBezTo>
                  <a:cubicBezTo>
                    <a:pt x="23493" y="26742"/>
                    <a:pt x="19020" y="27380"/>
                    <a:pt x="15825" y="24826"/>
                  </a:cubicBezTo>
                  <a:cubicBezTo>
                    <a:pt x="14548" y="23550"/>
                    <a:pt x="13270" y="22273"/>
                    <a:pt x="13270" y="20358"/>
                  </a:cubicBezTo>
                  <a:cubicBezTo>
                    <a:pt x="13270" y="18442"/>
                    <a:pt x="13908" y="16527"/>
                    <a:pt x="15187" y="15250"/>
                  </a:cubicBezTo>
                  <a:close/>
                </a:path>
              </a:pathLst>
            </a:custGeom>
            <a:grpFill/>
            <a:ln w="6390" cap="flat">
              <a:noFill/>
              <a:prstDash val="solid"/>
              <a:miter/>
            </a:ln>
          </p:spPr>
          <p:txBody>
            <a:bodyPr rtlCol="0" anchor="ctr"/>
            <a:lstStyle/>
            <a:p>
              <a:endParaRPr lang="en-US"/>
            </a:p>
          </p:txBody>
        </p:sp>
        <p:sp>
          <p:nvSpPr>
            <p:cNvPr id="65" name="Graphic 4">
              <a:extLst>
                <a:ext uri="{FF2B5EF4-FFF2-40B4-BE49-F238E27FC236}">
                  <a16:creationId xmlns:a16="http://schemas.microsoft.com/office/drawing/2014/main" id="{B0E76090-37D2-4897-BB65-B8CEE11599BC}"/>
                </a:ext>
              </a:extLst>
            </p:cNvPr>
            <p:cNvSpPr/>
            <p:nvPr/>
          </p:nvSpPr>
          <p:spPr>
            <a:xfrm>
              <a:off x="3825179" y="3902123"/>
              <a:ext cx="67093" cy="66960"/>
            </a:xfrm>
            <a:custGeom>
              <a:avLst/>
              <a:gdLst>
                <a:gd name="connsiteX0" fmla="*/ 10700 w 67093"/>
                <a:gd name="connsiteY0" fmla="*/ 34402 h 66960"/>
                <a:gd name="connsiteX1" fmla="*/ 24757 w 67093"/>
                <a:gd name="connsiteY1" fmla="*/ 40148 h 66960"/>
                <a:gd name="connsiteX2" fmla="*/ 32425 w 67093"/>
                <a:gd name="connsiteY2" fmla="*/ 56746 h 66960"/>
                <a:gd name="connsiteX3" fmla="*/ 34342 w 67093"/>
                <a:gd name="connsiteY3" fmla="*/ 65684 h 66960"/>
                <a:gd name="connsiteX4" fmla="*/ 37537 w 67093"/>
                <a:gd name="connsiteY4" fmla="*/ 66960 h 66960"/>
                <a:gd name="connsiteX5" fmla="*/ 42649 w 67093"/>
                <a:gd name="connsiteY5" fmla="*/ 63768 h 66960"/>
                <a:gd name="connsiteX6" fmla="*/ 37537 w 67093"/>
                <a:gd name="connsiteY6" fmla="*/ 36317 h 66960"/>
                <a:gd name="connsiteX7" fmla="*/ 47761 w 67093"/>
                <a:gd name="connsiteY7" fmla="*/ 39509 h 66960"/>
                <a:gd name="connsiteX8" fmla="*/ 59263 w 67093"/>
                <a:gd name="connsiteY8" fmla="*/ 35679 h 66960"/>
                <a:gd name="connsiteX9" fmla="*/ 66931 w 67093"/>
                <a:gd name="connsiteY9" fmla="*/ 22911 h 66960"/>
                <a:gd name="connsiteX10" fmla="*/ 63736 w 67093"/>
                <a:gd name="connsiteY10" fmla="*/ 8228 h 66960"/>
                <a:gd name="connsiteX11" fmla="*/ 36898 w 67093"/>
                <a:gd name="connsiteY11" fmla="*/ 3759 h 66960"/>
                <a:gd name="connsiteX12" fmla="*/ 29230 w 67093"/>
                <a:gd name="connsiteY12" fmla="*/ 16527 h 66960"/>
                <a:gd name="connsiteX13" fmla="*/ 31786 w 67093"/>
                <a:gd name="connsiteY13" fmla="*/ 29295 h 66960"/>
                <a:gd name="connsiteX14" fmla="*/ 2393 w 67093"/>
                <a:gd name="connsiteY14" fmla="*/ 23549 h 66960"/>
                <a:gd name="connsiteX15" fmla="*/ 1115 w 67093"/>
                <a:gd name="connsiteY15" fmla="*/ 32487 h 66960"/>
                <a:gd name="connsiteX16" fmla="*/ 10700 w 67093"/>
                <a:gd name="connsiteY16" fmla="*/ 34402 h 66960"/>
                <a:gd name="connsiteX17" fmla="*/ 44566 w 67093"/>
                <a:gd name="connsiteY17" fmla="*/ 14612 h 66960"/>
                <a:gd name="connsiteX18" fmla="*/ 48400 w 67093"/>
                <a:gd name="connsiteY18" fmla="*/ 13335 h 66960"/>
                <a:gd name="connsiteX19" fmla="*/ 53512 w 67093"/>
                <a:gd name="connsiteY19" fmla="*/ 15888 h 66960"/>
                <a:gd name="connsiteX20" fmla="*/ 54790 w 67093"/>
                <a:gd name="connsiteY20" fmla="*/ 20996 h 66960"/>
                <a:gd name="connsiteX21" fmla="*/ 52234 w 67093"/>
                <a:gd name="connsiteY21" fmla="*/ 25464 h 66960"/>
                <a:gd name="connsiteX22" fmla="*/ 42649 w 67093"/>
                <a:gd name="connsiteY22" fmla="*/ 24188 h 66960"/>
                <a:gd name="connsiteX23" fmla="*/ 42649 w 67093"/>
                <a:gd name="connsiteY23" fmla="*/ 24188 h 66960"/>
                <a:gd name="connsiteX24" fmla="*/ 41371 w 67093"/>
                <a:gd name="connsiteY24" fmla="*/ 19080 h 66960"/>
                <a:gd name="connsiteX25" fmla="*/ 44566 w 67093"/>
                <a:gd name="connsiteY25" fmla="*/ 14612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093" h="66960">
                  <a:moveTo>
                    <a:pt x="10700" y="34402"/>
                  </a:moveTo>
                  <a:cubicBezTo>
                    <a:pt x="12616" y="33125"/>
                    <a:pt x="19006" y="35040"/>
                    <a:pt x="24757" y="40148"/>
                  </a:cubicBezTo>
                  <a:cubicBezTo>
                    <a:pt x="31147" y="45893"/>
                    <a:pt x="34342" y="53554"/>
                    <a:pt x="32425" y="56746"/>
                  </a:cubicBezTo>
                  <a:cubicBezTo>
                    <a:pt x="30509" y="59938"/>
                    <a:pt x="31147" y="63768"/>
                    <a:pt x="34342" y="65684"/>
                  </a:cubicBezTo>
                  <a:cubicBezTo>
                    <a:pt x="35620" y="66322"/>
                    <a:pt x="36898" y="66960"/>
                    <a:pt x="37537" y="66960"/>
                  </a:cubicBezTo>
                  <a:cubicBezTo>
                    <a:pt x="39454" y="66960"/>
                    <a:pt x="42010" y="65684"/>
                    <a:pt x="42649" y="63768"/>
                  </a:cubicBezTo>
                  <a:cubicBezTo>
                    <a:pt x="47761" y="55469"/>
                    <a:pt x="44566" y="44616"/>
                    <a:pt x="37537" y="36317"/>
                  </a:cubicBezTo>
                  <a:cubicBezTo>
                    <a:pt x="40732" y="38232"/>
                    <a:pt x="43927" y="39509"/>
                    <a:pt x="47761" y="39509"/>
                  </a:cubicBezTo>
                  <a:cubicBezTo>
                    <a:pt x="51595" y="39509"/>
                    <a:pt x="55429" y="38232"/>
                    <a:pt x="59263" y="35679"/>
                  </a:cubicBezTo>
                  <a:cubicBezTo>
                    <a:pt x="63736" y="32487"/>
                    <a:pt x="66292" y="28018"/>
                    <a:pt x="66931" y="22911"/>
                  </a:cubicBezTo>
                  <a:cubicBezTo>
                    <a:pt x="67570" y="17804"/>
                    <a:pt x="66292" y="12696"/>
                    <a:pt x="63736" y="8228"/>
                  </a:cubicBezTo>
                  <a:cubicBezTo>
                    <a:pt x="57346" y="-710"/>
                    <a:pt x="45205" y="-2625"/>
                    <a:pt x="36898" y="3759"/>
                  </a:cubicBezTo>
                  <a:cubicBezTo>
                    <a:pt x="32425" y="6951"/>
                    <a:pt x="29869" y="11420"/>
                    <a:pt x="29230" y="16527"/>
                  </a:cubicBezTo>
                  <a:cubicBezTo>
                    <a:pt x="28591" y="20996"/>
                    <a:pt x="29230" y="25464"/>
                    <a:pt x="31786" y="29295"/>
                  </a:cubicBezTo>
                  <a:cubicBezTo>
                    <a:pt x="21562" y="20357"/>
                    <a:pt x="10061" y="18442"/>
                    <a:pt x="2393" y="23549"/>
                  </a:cubicBezTo>
                  <a:cubicBezTo>
                    <a:pt x="-163" y="25464"/>
                    <a:pt x="-802" y="29933"/>
                    <a:pt x="1115" y="32487"/>
                  </a:cubicBezTo>
                  <a:cubicBezTo>
                    <a:pt x="3671" y="35679"/>
                    <a:pt x="7505" y="36317"/>
                    <a:pt x="10700" y="34402"/>
                  </a:cubicBezTo>
                  <a:close/>
                  <a:moveTo>
                    <a:pt x="44566" y="14612"/>
                  </a:moveTo>
                  <a:cubicBezTo>
                    <a:pt x="45844" y="13973"/>
                    <a:pt x="47122" y="13335"/>
                    <a:pt x="48400" y="13335"/>
                  </a:cubicBezTo>
                  <a:cubicBezTo>
                    <a:pt x="50317" y="13335"/>
                    <a:pt x="52234" y="13973"/>
                    <a:pt x="53512" y="15888"/>
                  </a:cubicBezTo>
                  <a:cubicBezTo>
                    <a:pt x="54790" y="17165"/>
                    <a:pt x="54790" y="19080"/>
                    <a:pt x="54790" y="20996"/>
                  </a:cubicBezTo>
                  <a:cubicBezTo>
                    <a:pt x="54790" y="22911"/>
                    <a:pt x="53512" y="24188"/>
                    <a:pt x="52234" y="25464"/>
                  </a:cubicBezTo>
                  <a:cubicBezTo>
                    <a:pt x="49039" y="27380"/>
                    <a:pt x="45205" y="26741"/>
                    <a:pt x="42649" y="24188"/>
                  </a:cubicBezTo>
                  <a:lnTo>
                    <a:pt x="42649" y="24188"/>
                  </a:lnTo>
                  <a:cubicBezTo>
                    <a:pt x="41371" y="22911"/>
                    <a:pt x="41371" y="20996"/>
                    <a:pt x="41371" y="19080"/>
                  </a:cubicBezTo>
                  <a:cubicBezTo>
                    <a:pt x="42649" y="17165"/>
                    <a:pt x="43288" y="15250"/>
                    <a:pt x="44566" y="14612"/>
                  </a:cubicBezTo>
                  <a:close/>
                </a:path>
              </a:pathLst>
            </a:custGeom>
            <a:grpFill/>
            <a:ln w="6390" cap="flat">
              <a:noFill/>
              <a:prstDash val="solid"/>
              <a:miter/>
            </a:ln>
          </p:spPr>
          <p:txBody>
            <a:bodyPr rtlCol="0" anchor="ctr"/>
            <a:lstStyle/>
            <a:p>
              <a:endParaRPr lang="en-US"/>
            </a:p>
          </p:txBody>
        </p:sp>
        <p:sp>
          <p:nvSpPr>
            <p:cNvPr id="66" name="Graphic 4">
              <a:extLst>
                <a:ext uri="{FF2B5EF4-FFF2-40B4-BE49-F238E27FC236}">
                  <a16:creationId xmlns:a16="http://schemas.microsoft.com/office/drawing/2014/main" id="{14408FF4-3207-4812-900C-3F048D2E10A0}"/>
                </a:ext>
              </a:extLst>
            </p:cNvPr>
            <p:cNvSpPr/>
            <p:nvPr/>
          </p:nvSpPr>
          <p:spPr>
            <a:xfrm>
              <a:off x="3735557" y="3944825"/>
              <a:ext cx="102238" cy="121934"/>
            </a:xfrm>
            <a:custGeom>
              <a:avLst/>
              <a:gdLst>
                <a:gd name="connsiteX0" fmla="*/ 102239 w 102238"/>
                <a:gd name="connsiteY0" fmla="*/ 23621 h 121934"/>
                <a:gd name="connsiteX1" fmla="*/ 100322 w 102238"/>
                <a:gd name="connsiteY1" fmla="*/ 19152 h 121934"/>
                <a:gd name="connsiteX2" fmla="*/ 95849 w 102238"/>
                <a:gd name="connsiteY2" fmla="*/ 17237 h 121934"/>
                <a:gd name="connsiteX3" fmla="*/ 73484 w 102238"/>
                <a:gd name="connsiteY3" fmla="*/ 13407 h 121934"/>
                <a:gd name="connsiteX4" fmla="*/ 56232 w 102238"/>
                <a:gd name="connsiteY4" fmla="*/ 1915 h 121934"/>
                <a:gd name="connsiteX5" fmla="*/ 51759 w 102238"/>
                <a:gd name="connsiteY5" fmla="*/ 0 h 121934"/>
                <a:gd name="connsiteX6" fmla="*/ 47286 w 102238"/>
                <a:gd name="connsiteY6" fmla="*/ 1915 h 121934"/>
                <a:gd name="connsiteX7" fmla="*/ 28755 w 102238"/>
                <a:gd name="connsiteY7" fmla="*/ 14045 h 121934"/>
                <a:gd name="connsiteX8" fmla="*/ 7029 w 102238"/>
                <a:gd name="connsiteY8" fmla="*/ 16599 h 121934"/>
                <a:gd name="connsiteX9" fmla="*/ 1917 w 102238"/>
                <a:gd name="connsiteY9" fmla="*/ 18514 h 121934"/>
                <a:gd name="connsiteX10" fmla="*/ 0 w 102238"/>
                <a:gd name="connsiteY10" fmla="*/ 23621 h 121934"/>
                <a:gd name="connsiteX11" fmla="*/ 639 w 102238"/>
                <a:gd name="connsiteY11" fmla="*/ 56179 h 121934"/>
                <a:gd name="connsiteX12" fmla="*/ 20448 w 102238"/>
                <a:gd name="connsiteY12" fmla="*/ 101505 h 121934"/>
                <a:gd name="connsiteX13" fmla="*/ 21087 w 102238"/>
                <a:gd name="connsiteY13" fmla="*/ 102144 h 121934"/>
                <a:gd name="connsiteX14" fmla="*/ 49842 w 102238"/>
                <a:gd name="connsiteY14" fmla="*/ 121296 h 121934"/>
                <a:gd name="connsiteX15" fmla="*/ 52398 w 102238"/>
                <a:gd name="connsiteY15" fmla="*/ 121934 h 121934"/>
                <a:gd name="connsiteX16" fmla="*/ 54954 w 102238"/>
                <a:gd name="connsiteY16" fmla="*/ 121296 h 121934"/>
                <a:gd name="connsiteX17" fmla="*/ 81792 w 102238"/>
                <a:gd name="connsiteY17" fmla="*/ 102144 h 121934"/>
                <a:gd name="connsiteX18" fmla="*/ 85625 w 102238"/>
                <a:gd name="connsiteY18" fmla="*/ 97675 h 121934"/>
                <a:gd name="connsiteX19" fmla="*/ 101600 w 102238"/>
                <a:gd name="connsiteY19" fmla="*/ 54902 h 121934"/>
                <a:gd name="connsiteX20" fmla="*/ 101600 w 102238"/>
                <a:gd name="connsiteY20" fmla="*/ 23621 h 121934"/>
                <a:gd name="connsiteX21" fmla="*/ 89459 w 102238"/>
                <a:gd name="connsiteY21" fmla="*/ 56179 h 121934"/>
                <a:gd name="connsiteX22" fmla="*/ 76679 w 102238"/>
                <a:gd name="connsiteY22" fmla="*/ 90014 h 121934"/>
                <a:gd name="connsiteX23" fmla="*/ 73484 w 102238"/>
                <a:gd name="connsiteY23" fmla="*/ 93845 h 121934"/>
                <a:gd name="connsiteX24" fmla="*/ 52398 w 102238"/>
                <a:gd name="connsiteY24" fmla="*/ 109166 h 121934"/>
                <a:gd name="connsiteX25" fmla="*/ 29394 w 102238"/>
                <a:gd name="connsiteY25" fmla="*/ 93206 h 121934"/>
                <a:gd name="connsiteX26" fmla="*/ 28755 w 102238"/>
                <a:gd name="connsiteY26" fmla="*/ 92568 h 121934"/>
                <a:gd name="connsiteX27" fmla="*/ 13419 w 102238"/>
                <a:gd name="connsiteY27" fmla="*/ 56179 h 121934"/>
                <a:gd name="connsiteX28" fmla="*/ 12780 w 102238"/>
                <a:gd name="connsiteY28" fmla="*/ 30005 h 121934"/>
                <a:gd name="connsiteX29" fmla="*/ 33228 w 102238"/>
                <a:gd name="connsiteY29" fmla="*/ 26175 h 121934"/>
                <a:gd name="connsiteX30" fmla="*/ 51759 w 102238"/>
                <a:gd name="connsiteY30" fmla="*/ 14683 h 121934"/>
                <a:gd name="connsiteX31" fmla="*/ 68372 w 102238"/>
                <a:gd name="connsiteY31" fmla="*/ 24259 h 121934"/>
                <a:gd name="connsiteX32" fmla="*/ 89459 w 102238"/>
                <a:gd name="connsiteY32" fmla="*/ 28728 h 121934"/>
                <a:gd name="connsiteX33" fmla="*/ 89459 w 102238"/>
                <a:gd name="connsiteY33" fmla="*/ 56179 h 1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2238" h="121934">
                  <a:moveTo>
                    <a:pt x="102239" y="23621"/>
                  </a:moveTo>
                  <a:cubicBezTo>
                    <a:pt x="102239" y="21706"/>
                    <a:pt x="101600" y="20429"/>
                    <a:pt x="100322" y="19152"/>
                  </a:cubicBezTo>
                  <a:cubicBezTo>
                    <a:pt x="99044" y="17875"/>
                    <a:pt x="97127" y="17237"/>
                    <a:pt x="95849" y="17237"/>
                  </a:cubicBezTo>
                  <a:cubicBezTo>
                    <a:pt x="88181" y="17875"/>
                    <a:pt x="80513" y="16599"/>
                    <a:pt x="73484" y="13407"/>
                  </a:cubicBezTo>
                  <a:cubicBezTo>
                    <a:pt x="67094" y="10853"/>
                    <a:pt x="61344" y="7023"/>
                    <a:pt x="56232" y="1915"/>
                  </a:cubicBezTo>
                  <a:cubicBezTo>
                    <a:pt x="54954" y="639"/>
                    <a:pt x="53676" y="0"/>
                    <a:pt x="51759" y="0"/>
                  </a:cubicBezTo>
                  <a:cubicBezTo>
                    <a:pt x="49842" y="0"/>
                    <a:pt x="48564" y="639"/>
                    <a:pt x="47286" y="1915"/>
                  </a:cubicBezTo>
                  <a:cubicBezTo>
                    <a:pt x="43452" y="5746"/>
                    <a:pt x="37701" y="10853"/>
                    <a:pt x="28755" y="14045"/>
                  </a:cubicBezTo>
                  <a:cubicBezTo>
                    <a:pt x="19809" y="17237"/>
                    <a:pt x="12141" y="17237"/>
                    <a:pt x="7029" y="16599"/>
                  </a:cubicBezTo>
                  <a:cubicBezTo>
                    <a:pt x="5112" y="16599"/>
                    <a:pt x="3195" y="17237"/>
                    <a:pt x="1917" y="18514"/>
                  </a:cubicBezTo>
                  <a:cubicBezTo>
                    <a:pt x="639" y="19791"/>
                    <a:pt x="0" y="21706"/>
                    <a:pt x="0" y="23621"/>
                  </a:cubicBezTo>
                  <a:lnTo>
                    <a:pt x="639" y="56179"/>
                  </a:lnTo>
                  <a:cubicBezTo>
                    <a:pt x="639" y="73416"/>
                    <a:pt x="8307" y="90014"/>
                    <a:pt x="20448" y="101505"/>
                  </a:cubicBezTo>
                  <a:lnTo>
                    <a:pt x="21087" y="102144"/>
                  </a:lnTo>
                  <a:cubicBezTo>
                    <a:pt x="29394" y="109805"/>
                    <a:pt x="39618" y="116827"/>
                    <a:pt x="49842" y="121296"/>
                  </a:cubicBezTo>
                  <a:cubicBezTo>
                    <a:pt x="50481" y="121934"/>
                    <a:pt x="51759" y="121934"/>
                    <a:pt x="52398" y="121934"/>
                  </a:cubicBezTo>
                  <a:cubicBezTo>
                    <a:pt x="53676" y="121934"/>
                    <a:pt x="54314" y="121934"/>
                    <a:pt x="54954" y="121296"/>
                  </a:cubicBezTo>
                  <a:cubicBezTo>
                    <a:pt x="65177" y="116189"/>
                    <a:pt x="74124" y="109805"/>
                    <a:pt x="81792" y="102144"/>
                  </a:cubicBezTo>
                  <a:cubicBezTo>
                    <a:pt x="83069" y="100867"/>
                    <a:pt x="84347" y="99590"/>
                    <a:pt x="85625" y="97675"/>
                  </a:cubicBezTo>
                  <a:cubicBezTo>
                    <a:pt x="95849" y="86184"/>
                    <a:pt x="101600" y="70862"/>
                    <a:pt x="101600" y="54902"/>
                  </a:cubicBezTo>
                  <a:lnTo>
                    <a:pt x="101600" y="23621"/>
                  </a:lnTo>
                  <a:close/>
                  <a:moveTo>
                    <a:pt x="89459" y="56179"/>
                  </a:moveTo>
                  <a:cubicBezTo>
                    <a:pt x="89459" y="68947"/>
                    <a:pt x="84986" y="81077"/>
                    <a:pt x="76679" y="90014"/>
                  </a:cubicBezTo>
                  <a:cubicBezTo>
                    <a:pt x="75402" y="91291"/>
                    <a:pt x="74762" y="92568"/>
                    <a:pt x="73484" y="93845"/>
                  </a:cubicBezTo>
                  <a:cubicBezTo>
                    <a:pt x="67094" y="100229"/>
                    <a:pt x="60066" y="105336"/>
                    <a:pt x="52398" y="109166"/>
                  </a:cubicBezTo>
                  <a:cubicBezTo>
                    <a:pt x="44091" y="105336"/>
                    <a:pt x="36423" y="99590"/>
                    <a:pt x="29394" y="93206"/>
                  </a:cubicBezTo>
                  <a:lnTo>
                    <a:pt x="28755" y="92568"/>
                  </a:lnTo>
                  <a:cubicBezTo>
                    <a:pt x="19170" y="83630"/>
                    <a:pt x="13419" y="70224"/>
                    <a:pt x="13419" y="56179"/>
                  </a:cubicBezTo>
                  <a:lnTo>
                    <a:pt x="12780" y="30005"/>
                  </a:lnTo>
                  <a:cubicBezTo>
                    <a:pt x="19809" y="30005"/>
                    <a:pt x="26838" y="28728"/>
                    <a:pt x="33228" y="26175"/>
                  </a:cubicBezTo>
                  <a:cubicBezTo>
                    <a:pt x="40257" y="23621"/>
                    <a:pt x="46647" y="19791"/>
                    <a:pt x="51759" y="14683"/>
                  </a:cubicBezTo>
                  <a:cubicBezTo>
                    <a:pt x="56871" y="18514"/>
                    <a:pt x="62622" y="22344"/>
                    <a:pt x="68372" y="24259"/>
                  </a:cubicBezTo>
                  <a:cubicBezTo>
                    <a:pt x="74762" y="26813"/>
                    <a:pt x="81792" y="28728"/>
                    <a:pt x="89459" y="28728"/>
                  </a:cubicBezTo>
                  <a:lnTo>
                    <a:pt x="89459" y="56179"/>
                  </a:lnTo>
                  <a:close/>
                </a:path>
              </a:pathLst>
            </a:custGeom>
            <a:grpFill/>
            <a:ln w="6390" cap="flat">
              <a:noFill/>
              <a:prstDash val="solid"/>
              <a:miter/>
            </a:ln>
          </p:spPr>
          <p:txBody>
            <a:bodyPr rtlCol="0" anchor="ctr"/>
            <a:lstStyle/>
            <a:p>
              <a:endParaRPr lang="en-US"/>
            </a:p>
          </p:txBody>
        </p:sp>
        <p:sp>
          <p:nvSpPr>
            <p:cNvPr id="67" name="Graphic 4">
              <a:extLst>
                <a:ext uri="{FF2B5EF4-FFF2-40B4-BE49-F238E27FC236}">
                  <a16:creationId xmlns:a16="http://schemas.microsoft.com/office/drawing/2014/main" id="{70465EE1-4B3C-4C5C-B33B-1981DB37A1C2}"/>
                </a:ext>
              </a:extLst>
            </p:cNvPr>
            <p:cNvSpPr/>
            <p:nvPr/>
          </p:nvSpPr>
          <p:spPr>
            <a:xfrm>
              <a:off x="3762874" y="3988236"/>
              <a:ext cx="46966" cy="41495"/>
            </a:xfrm>
            <a:custGeom>
              <a:avLst/>
              <a:gdLst>
                <a:gd name="connsiteX0" fmla="*/ 26358 w 46966"/>
                <a:gd name="connsiteY0" fmla="*/ 3831 h 41495"/>
                <a:gd name="connsiteX1" fmla="*/ 23163 w 46966"/>
                <a:gd name="connsiteY1" fmla="*/ 7023 h 41495"/>
                <a:gd name="connsiteX2" fmla="*/ 19968 w 46966"/>
                <a:gd name="connsiteY2" fmla="*/ 3831 h 41495"/>
                <a:gd name="connsiteX3" fmla="*/ 11662 w 46966"/>
                <a:gd name="connsiteY3" fmla="*/ 0 h 41495"/>
                <a:gd name="connsiteX4" fmla="*/ 3355 w 46966"/>
                <a:gd name="connsiteY4" fmla="*/ 3831 h 41495"/>
                <a:gd name="connsiteX5" fmla="*/ 3355 w 46966"/>
                <a:gd name="connsiteY5" fmla="*/ 21067 h 41495"/>
                <a:gd name="connsiteX6" fmla="*/ 21885 w 46966"/>
                <a:gd name="connsiteY6" fmla="*/ 40858 h 41495"/>
                <a:gd name="connsiteX7" fmla="*/ 23163 w 46966"/>
                <a:gd name="connsiteY7" fmla="*/ 41496 h 41495"/>
                <a:gd name="connsiteX8" fmla="*/ 23163 w 46966"/>
                <a:gd name="connsiteY8" fmla="*/ 41496 h 41495"/>
                <a:gd name="connsiteX9" fmla="*/ 23163 w 46966"/>
                <a:gd name="connsiteY9" fmla="*/ 41496 h 41495"/>
                <a:gd name="connsiteX10" fmla="*/ 24441 w 46966"/>
                <a:gd name="connsiteY10" fmla="*/ 40858 h 41495"/>
                <a:gd name="connsiteX11" fmla="*/ 39138 w 46966"/>
                <a:gd name="connsiteY11" fmla="*/ 25536 h 41495"/>
                <a:gd name="connsiteX12" fmla="*/ 43611 w 46966"/>
                <a:gd name="connsiteY12" fmla="*/ 21067 h 41495"/>
                <a:gd name="connsiteX13" fmla="*/ 43611 w 46966"/>
                <a:gd name="connsiteY13" fmla="*/ 3831 h 41495"/>
                <a:gd name="connsiteX14" fmla="*/ 35304 w 46966"/>
                <a:gd name="connsiteY14" fmla="*/ 0 h 41495"/>
                <a:gd name="connsiteX15" fmla="*/ 26358 w 46966"/>
                <a:gd name="connsiteY15" fmla="*/ 3831 h 4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966" h="41495">
                  <a:moveTo>
                    <a:pt x="26358" y="3831"/>
                  </a:moveTo>
                  <a:lnTo>
                    <a:pt x="23163" y="7023"/>
                  </a:lnTo>
                  <a:lnTo>
                    <a:pt x="19968" y="3831"/>
                  </a:lnTo>
                  <a:cubicBezTo>
                    <a:pt x="17412" y="1277"/>
                    <a:pt x="14857" y="0"/>
                    <a:pt x="11662" y="0"/>
                  </a:cubicBezTo>
                  <a:cubicBezTo>
                    <a:pt x="8467" y="0"/>
                    <a:pt x="5272" y="1277"/>
                    <a:pt x="3355" y="3831"/>
                  </a:cubicBezTo>
                  <a:cubicBezTo>
                    <a:pt x="-1118" y="8938"/>
                    <a:pt x="-1118" y="16599"/>
                    <a:pt x="3355" y="21067"/>
                  </a:cubicBezTo>
                  <a:lnTo>
                    <a:pt x="21885" y="40858"/>
                  </a:lnTo>
                  <a:cubicBezTo>
                    <a:pt x="21885" y="41496"/>
                    <a:pt x="22525" y="41496"/>
                    <a:pt x="23163" y="41496"/>
                  </a:cubicBezTo>
                  <a:cubicBezTo>
                    <a:pt x="23163" y="41496"/>
                    <a:pt x="23163" y="41496"/>
                    <a:pt x="23163" y="41496"/>
                  </a:cubicBezTo>
                  <a:cubicBezTo>
                    <a:pt x="23163" y="41496"/>
                    <a:pt x="23163" y="41496"/>
                    <a:pt x="23163" y="41496"/>
                  </a:cubicBezTo>
                  <a:cubicBezTo>
                    <a:pt x="23802" y="41496"/>
                    <a:pt x="23802" y="41496"/>
                    <a:pt x="24441" y="40858"/>
                  </a:cubicBezTo>
                  <a:lnTo>
                    <a:pt x="39138" y="25536"/>
                  </a:lnTo>
                  <a:lnTo>
                    <a:pt x="43611" y="21067"/>
                  </a:lnTo>
                  <a:cubicBezTo>
                    <a:pt x="48084" y="15960"/>
                    <a:pt x="48084" y="8299"/>
                    <a:pt x="43611" y="3831"/>
                  </a:cubicBezTo>
                  <a:cubicBezTo>
                    <a:pt x="41055" y="1277"/>
                    <a:pt x="38499" y="0"/>
                    <a:pt x="35304" y="0"/>
                  </a:cubicBezTo>
                  <a:cubicBezTo>
                    <a:pt x="32109" y="0"/>
                    <a:pt x="28915" y="1277"/>
                    <a:pt x="26358" y="3831"/>
                  </a:cubicBezTo>
                  <a:close/>
                </a:path>
              </a:pathLst>
            </a:custGeom>
            <a:grpFill/>
            <a:ln w="6390" cap="flat">
              <a:noFill/>
              <a:prstDash val="solid"/>
              <a:miter/>
            </a:ln>
          </p:spPr>
          <p:txBody>
            <a:bodyPr rtlCol="0" anchor="ctr"/>
            <a:lstStyle/>
            <a:p>
              <a:endParaRPr lang="en-US"/>
            </a:p>
          </p:txBody>
        </p:sp>
      </p:grpSp>
      <p:sp>
        <p:nvSpPr>
          <p:cNvPr id="58" name="Slide Number Placeholder 3">
            <a:extLst>
              <a:ext uri="{FF2B5EF4-FFF2-40B4-BE49-F238E27FC236}">
                <a16:creationId xmlns:a16="http://schemas.microsoft.com/office/drawing/2014/main" id="{8D581F52-C771-4AC2-9D5A-AEA99223E410}"/>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47</a:t>
            </a:fld>
            <a:endParaRPr lang="en-US" sz="1200">
              <a:solidFill>
                <a:schemeClr val="bg1"/>
              </a:solidFill>
            </a:endParaRPr>
          </a:p>
        </p:txBody>
      </p:sp>
    </p:spTree>
    <p:extLst>
      <p:ext uri="{BB962C8B-B14F-4D97-AF65-F5344CB8AC3E}">
        <p14:creationId xmlns:p14="http://schemas.microsoft.com/office/powerpoint/2010/main" val="3992702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apezoid 5">
            <a:extLst>
              <a:ext uri="{FF2B5EF4-FFF2-40B4-BE49-F238E27FC236}">
                <a16:creationId xmlns:a16="http://schemas.microsoft.com/office/drawing/2014/main" id="{18835E2E-942A-43BC-B221-8802247F1F47}"/>
              </a:ext>
            </a:extLst>
          </p:cNvPr>
          <p:cNvSpPr/>
          <p:nvPr/>
        </p:nvSpPr>
        <p:spPr>
          <a:xfrm>
            <a:off x="1715139" y="2938035"/>
            <a:ext cx="5110534" cy="757149"/>
          </a:xfrm>
          <a:custGeom>
            <a:avLst/>
            <a:gdLst>
              <a:gd name="connsiteX0" fmla="*/ 0 w 4673866"/>
              <a:gd name="connsiteY0" fmla="*/ 1843094 h 1843094"/>
              <a:gd name="connsiteX1" fmla="*/ 460774 w 4673866"/>
              <a:gd name="connsiteY1" fmla="*/ 0 h 1843094"/>
              <a:gd name="connsiteX2" fmla="*/ 4213093 w 4673866"/>
              <a:gd name="connsiteY2" fmla="*/ 0 h 1843094"/>
              <a:gd name="connsiteX3" fmla="*/ 4673866 w 4673866"/>
              <a:gd name="connsiteY3" fmla="*/ 1843094 h 1843094"/>
              <a:gd name="connsiteX4" fmla="*/ 0 w 4673866"/>
              <a:gd name="connsiteY4" fmla="*/ 1843094 h 1843094"/>
              <a:gd name="connsiteX0" fmla="*/ 0 w 4673866"/>
              <a:gd name="connsiteY0" fmla="*/ 1843094 h 1843094"/>
              <a:gd name="connsiteX1" fmla="*/ 460774 w 4673866"/>
              <a:gd name="connsiteY1" fmla="*/ 0 h 1843094"/>
              <a:gd name="connsiteX2" fmla="*/ 3051267 w 4673866"/>
              <a:gd name="connsiteY2" fmla="*/ 365760 h 1843094"/>
              <a:gd name="connsiteX3" fmla="*/ 4673866 w 4673866"/>
              <a:gd name="connsiteY3" fmla="*/ 1843094 h 1843094"/>
              <a:gd name="connsiteX4" fmla="*/ 0 w 4673866"/>
              <a:gd name="connsiteY4" fmla="*/ 1843094 h 1843094"/>
              <a:gd name="connsiteX0" fmla="*/ 0 w 4673866"/>
              <a:gd name="connsiteY0" fmla="*/ 1477334 h 1477334"/>
              <a:gd name="connsiteX1" fmla="*/ 740473 w 4673866"/>
              <a:gd name="connsiteY1" fmla="*/ 494852 h 1477334"/>
              <a:gd name="connsiteX2" fmla="*/ 3051267 w 4673866"/>
              <a:gd name="connsiteY2" fmla="*/ 0 h 1477334"/>
              <a:gd name="connsiteX3" fmla="*/ 4673866 w 4673866"/>
              <a:gd name="connsiteY3" fmla="*/ 1477334 h 1477334"/>
              <a:gd name="connsiteX4" fmla="*/ 0 w 4673866"/>
              <a:gd name="connsiteY4" fmla="*/ 1477334 h 1477334"/>
              <a:gd name="connsiteX0" fmla="*/ 0 w 4232803"/>
              <a:gd name="connsiteY0" fmla="*/ 1455818 h 1477334"/>
              <a:gd name="connsiteX1" fmla="*/ 299410 w 4232803"/>
              <a:gd name="connsiteY1" fmla="*/ 494852 h 1477334"/>
              <a:gd name="connsiteX2" fmla="*/ 2610204 w 4232803"/>
              <a:gd name="connsiteY2" fmla="*/ 0 h 1477334"/>
              <a:gd name="connsiteX3" fmla="*/ 4232803 w 4232803"/>
              <a:gd name="connsiteY3" fmla="*/ 1477334 h 1477334"/>
              <a:gd name="connsiteX4" fmla="*/ 0 w 4232803"/>
              <a:gd name="connsiteY4" fmla="*/ 1455818 h 1477334"/>
              <a:gd name="connsiteX0" fmla="*/ 0 w 4222045"/>
              <a:gd name="connsiteY0" fmla="*/ 1326726 h 1477334"/>
              <a:gd name="connsiteX1" fmla="*/ 288652 w 4222045"/>
              <a:gd name="connsiteY1" fmla="*/ 494852 h 1477334"/>
              <a:gd name="connsiteX2" fmla="*/ 2599446 w 4222045"/>
              <a:gd name="connsiteY2" fmla="*/ 0 h 1477334"/>
              <a:gd name="connsiteX3" fmla="*/ 4222045 w 4222045"/>
              <a:gd name="connsiteY3" fmla="*/ 1477334 h 1477334"/>
              <a:gd name="connsiteX4" fmla="*/ 0 w 4222045"/>
              <a:gd name="connsiteY4" fmla="*/ 1326726 h 1477334"/>
              <a:gd name="connsiteX0" fmla="*/ 0 w 4222045"/>
              <a:gd name="connsiteY0" fmla="*/ 831874 h 982482"/>
              <a:gd name="connsiteX1" fmla="*/ 288652 w 4222045"/>
              <a:gd name="connsiteY1" fmla="*/ 0 h 982482"/>
              <a:gd name="connsiteX2" fmla="*/ 3126570 w 4222045"/>
              <a:gd name="connsiteY2" fmla="*/ 43030 h 982482"/>
              <a:gd name="connsiteX3" fmla="*/ 4222045 w 4222045"/>
              <a:gd name="connsiteY3" fmla="*/ 982482 h 982482"/>
              <a:gd name="connsiteX4" fmla="*/ 0 w 4222045"/>
              <a:gd name="connsiteY4" fmla="*/ 831874 h 982482"/>
              <a:gd name="connsiteX0" fmla="*/ 0 w 4222045"/>
              <a:gd name="connsiteY0" fmla="*/ 799601 h 950209"/>
              <a:gd name="connsiteX1" fmla="*/ 288652 w 4222045"/>
              <a:gd name="connsiteY1" fmla="*/ 0 h 950209"/>
              <a:gd name="connsiteX2" fmla="*/ 3126570 w 4222045"/>
              <a:gd name="connsiteY2" fmla="*/ 10757 h 950209"/>
              <a:gd name="connsiteX3" fmla="*/ 4222045 w 4222045"/>
              <a:gd name="connsiteY3" fmla="*/ 950209 h 950209"/>
              <a:gd name="connsiteX4" fmla="*/ 0 w 4222045"/>
              <a:gd name="connsiteY4" fmla="*/ 799601 h 950209"/>
              <a:gd name="connsiteX0" fmla="*/ 0 w 4544775"/>
              <a:gd name="connsiteY0" fmla="*/ 799601 h 799602"/>
              <a:gd name="connsiteX1" fmla="*/ 288652 w 4544775"/>
              <a:gd name="connsiteY1" fmla="*/ 0 h 799602"/>
              <a:gd name="connsiteX2" fmla="*/ 3126570 w 4544775"/>
              <a:gd name="connsiteY2" fmla="*/ 10757 h 799602"/>
              <a:gd name="connsiteX3" fmla="*/ 4544775 w 4544775"/>
              <a:gd name="connsiteY3" fmla="*/ 799602 h 799602"/>
              <a:gd name="connsiteX4" fmla="*/ 0 w 4544775"/>
              <a:gd name="connsiteY4" fmla="*/ 799601 h 799602"/>
              <a:gd name="connsiteX0" fmla="*/ 44835 w 4256123"/>
              <a:gd name="connsiteY0" fmla="*/ 788843 h 799602"/>
              <a:gd name="connsiteX1" fmla="*/ 0 w 4256123"/>
              <a:gd name="connsiteY1" fmla="*/ 0 h 799602"/>
              <a:gd name="connsiteX2" fmla="*/ 2837918 w 4256123"/>
              <a:gd name="connsiteY2" fmla="*/ 10757 h 799602"/>
              <a:gd name="connsiteX3" fmla="*/ 4256123 w 4256123"/>
              <a:gd name="connsiteY3" fmla="*/ 799602 h 799602"/>
              <a:gd name="connsiteX4" fmla="*/ 44835 w 4256123"/>
              <a:gd name="connsiteY4" fmla="*/ 788843 h 799602"/>
              <a:gd name="connsiteX0" fmla="*/ 23320 w 4256123"/>
              <a:gd name="connsiteY0" fmla="*/ 778086 h 799602"/>
              <a:gd name="connsiteX1" fmla="*/ 0 w 4256123"/>
              <a:gd name="connsiteY1" fmla="*/ 0 h 799602"/>
              <a:gd name="connsiteX2" fmla="*/ 2837918 w 4256123"/>
              <a:gd name="connsiteY2" fmla="*/ 10757 h 799602"/>
              <a:gd name="connsiteX3" fmla="*/ 4256123 w 4256123"/>
              <a:gd name="connsiteY3" fmla="*/ 799602 h 799602"/>
              <a:gd name="connsiteX4" fmla="*/ 23320 w 4256123"/>
              <a:gd name="connsiteY4" fmla="*/ 778086 h 799602"/>
              <a:gd name="connsiteX0" fmla="*/ 0 w 5200991"/>
              <a:gd name="connsiteY0" fmla="*/ 616721 h 799602"/>
              <a:gd name="connsiteX1" fmla="*/ 944868 w 5200991"/>
              <a:gd name="connsiteY1" fmla="*/ 0 h 799602"/>
              <a:gd name="connsiteX2" fmla="*/ 3782786 w 5200991"/>
              <a:gd name="connsiteY2" fmla="*/ 10757 h 799602"/>
              <a:gd name="connsiteX3" fmla="*/ 5200991 w 5200991"/>
              <a:gd name="connsiteY3" fmla="*/ 799602 h 799602"/>
              <a:gd name="connsiteX4" fmla="*/ 0 w 5200991"/>
              <a:gd name="connsiteY4" fmla="*/ 616721 h 79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0991" h="799602">
                <a:moveTo>
                  <a:pt x="0" y="616721"/>
                </a:moveTo>
                <a:lnTo>
                  <a:pt x="944868" y="0"/>
                </a:lnTo>
                <a:lnTo>
                  <a:pt x="3782786" y="10757"/>
                </a:lnTo>
                <a:lnTo>
                  <a:pt x="5200991" y="799602"/>
                </a:lnTo>
                <a:lnTo>
                  <a:pt x="0" y="616721"/>
                </a:lnTo>
                <a:close/>
              </a:path>
            </a:pathLst>
          </a:custGeom>
          <a:solidFill>
            <a:srgbClr val="FCD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aphicFrame>
        <p:nvGraphicFramePr>
          <p:cNvPr id="42" name="Table 2">
            <a:extLst>
              <a:ext uri="{FF2B5EF4-FFF2-40B4-BE49-F238E27FC236}">
                <a16:creationId xmlns:a16="http://schemas.microsoft.com/office/drawing/2014/main" id="{03392193-0234-40BC-B241-B4A01802753C}"/>
              </a:ext>
            </a:extLst>
          </p:cNvPr>
          <p:cNvGraphicFramePr>
            <a:graphicFrameLocks noGrp="1"/>
          </p:cNvGraphicFramePr>
          <p:nvPr>
            <p:extLst>
              <p:ext uri="{D42A27DB-BD31-4B8C-83A1-F6EECF244321}">
                <p14:modId xmlns:p14="http://schemas.microsoft.com/office/powerpoint/2010/main" val="3830475787"/>
              </p:ext>
            </p:extLst>
          </p:nvPr>
        </p:nvGraphicFramePr>
        <p:xfrm>
          <a:off x="2207423" y="1673843"/>
          <a:ext cx="7109638" cy="1315919"/>
        </p:xfrm>
        <a:graphic>
          <a:graphicData uri="http://schemas.openxmlformats.org/drawingml/2006/table">
            <a:tbl>
              <a:tblPr firstRow="1" bandRow="1">
                <a:tableStyleId>{5C22544A-7EE6-4342-B048-85BDC9FD1C3A}</a:tableStyleId>
              </a:tblPr>
              <a:tblGrid>
                <a:gridCol w="1002085">
                  <a:extLst>
                    <a:ext uri="{9D8B030D-6E8A-4147-A177-3AD203B41FA5}">
                      <a16:colId xmlns:a16="http://schemas.microsoft.com/office/drawing/2014/main" val="392347201"/>
                    </a:ext>
                  </a:extLst>
                </a:gridCol>
                <a:gridCol w="2290013">
                  <a:extLst>
                    <a:ext uri="{9D8B030D-6E8A-4147-A177-3AD203B41FA5}">
                      <a16:colId xmlns:a16="http://schemas.microsoft.com/office/drawing/2014/main" val="1248799994"/>
                    </a:ext>
                  </a:extLst>
                </a:gridCol>
                <a:gridCol w="1961566">
                  <a:extLst>
                    <a:ext uri="{9D8B030D-6E8A-4147-A177-3AD203B41FA5}">
                      <a16:colId xmlns:a16="http://schemas.microsoft.com/office/drawing/2014/main" val="3881151125"/>
                    </a:ext>
                  </a:extLst>
                </a:gridCol>
                <a:gridCol w="1855974">
                  <a:extLst>
                    <a:ext uri="{9D8B030D-6E8A-4147-A177-3AD203B41FA5}">
                      <a16:colId xmlns:a16="http://schemas.microsoft.com/office/drawing/2014/main" val="3991193893"/>
                    </a:ext>
                  </a:extLst>
                </a:gridCol>
              </a:tblGrid>
              <a:tr h="1315919">
                <a:tc>
                  <a:txBody>
                    <a:bodyPr/>
                    <a:lstStyle/>
                    <a:p>
                      <a:endParaRPr lang="en-NZ" sz="1200"/>
                    </a:p>
                  </a:txBody>
                  <a:tcPr>
                    <a:lnR w="12700" cap="flat" cmpd="sng" algn="ctr">
                      <a:noFill/>
                      <a:prstDash val="solid"/>
                      <a:round/>
                      <a:headEnd type="none" w="med" len="med"/>
                      <a:tailEnd type="none" w="med" len="med"/>
                    </a:lnR>
                    <a:solidFill>
                      <a:srgbClr val="F9AE9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rtl="0" eaLnBrk="1" fontAlgn="auto" latinLnBrk="0" hangingPunct="1">
                        <a:lnSpc>
                          <a:spcPct val="100000"/>
                        </a:lnSpc>
                        <a:spcBef>
                          <a:spcPts val="0"/>
                        </a:spcBef>
                        <a:spcAft>
                          <a:spcPts val="0"/>
                        </a:spcAft>
                        <a:buClrTx/>
                        <a:buSzTx/>
                        <a:buFontTx/>
                        <a:buNone/>
                      </a:pPr>
                      <a:r>
                        <a:rPr lang="en-NZ" sz="1000" b="1" kern="1200" dirty="0">
                          <a:solidFill>
                            <a:schemeClr val="bg1"/>
                          </a:solidFill>
                          <a:latin typeface="Calibri" panose="020F0502020204030204"/>
                          <a:ea typeface="+mn-ea"/>
                          <a:cs typeface="+mn-cs"/>
                        </a:rPr>
                        <a:t>We have completed our training and are confident in promoting, providing advice on, and supporting new choices for screening, with particular focus on priority groups. Our accredited screen-takers will be trained in HPV primary screening and will be able to access the NCSP-Register to stay informed.</a:t>
                      </a:r>
                    </a:p>
                  </a:txBody>
                  <a:tcPr marL="68580" marR="68580" marT="0" marB="0" anchor="ctr">
                    <a:lnL w="12700" cap="flat" cmpd="sng" algn="ctr">
                      <a:noFill/>
                      <a:prstDash val="solid"/>
                      <a:round/>
                      <a:headEnd type="none" w="med" len="med"/>
                      <a:tailEnd type="none" w="med" len="med"/>
                    </a:lnL>
                    <a:solidFill>
                      <a:srgbClr val="F9AE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b="0" kern="1200" dirty="0">
                          <a:solidFill>
                            <a:schemeClr val="tx1">
                              <a:lumMod val="75000"/>
                              <a:lumOff val="25000"/>
                            </a:schemeClr>
                          </a:solidFill>
                          <a:latin typeface="Calibri" panose="020F0502020204030204"/>
                          <a:ea typeface="+mn-ea"/>
                          <a:cs typeface="+mn-cs"/>
                        </a:rPr>
                        <a:t>We now have more notification services, and will be able to access up-to-date information on participants and their journey. We will be able to access reporting on the population and screening. More effective use of our non-clinical staff, such as Kaiāwhina, in the delivery of the HPV project will be scoped by central teams.</a:t>
                      </a:r>
                    </a:p>
                  </a:txBody>
                  <a:tcPr marL="68580" marR="68580" marT="0" marB="0" anchor="ctr">
                    <a:solidFill>
                      <a:schemeClr val="bg1">
                        <a:lumMod val="95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endParaRPr lang="en-NZ" sz="800" b="0" dirty="0">
                        <a:solidFill>
                          <a:schemeClr val="tx1">
                            <a:lumMod val="75000"/>
                            <a:lumOff val="25000"/>
                          </a:schemeClr>
                        </a:solidFill>
                        <a:latin typeface="Calibri"/>
                        <a:ea typeface="Calibri"/>
                        <a:cs typeface="Calibri"/>
                      </a:endParaRPr>
                    </a:p>
                    <a:p>
                      <a:pPr marL="0" marR="0" lvl="0" indent="0" algn="l" rtl="0" eaLnBrk="1" fontAlgn="auto" latinLnBrk="0" hangingPunct="1">
                        <a:lnSpc>
                          <a:spcPct val="100000"/>
                        </a:lnSpc>
                        <a:spcBef>
                          <a:spcPts val="0"/>
                        </a:spcBef>
                        <a:spcAft>
                          <a:spcPts val="0"/>
                        </a:spcAft>
                        <a:buClrTx/>
                        <a:buSzTx/>
                        <a:buFontTx/>
                        <a:buNone/>
                      </a:pPr>
                      <a:r>
                        <a:rPr lang="en-NZ" sz="800" b="0" dirty="0">
                          <a:solidFill>
                            <a:schemeClr val="tx1">
                              <a:lumMod val="75000"/>
                              <a:lumOff val="25000"/>
                            </a:schemeClr>
                          </a:solidFill>
                          <a:latin typeface="Calibri"/>
                          <a:ea typeface="Calibri"/>
                          <a:cs typeface="Calibri"/>
                        </a:rPr>
                        <a:t>We have the ability to proactively reach our most unscreened populations. We have now built up our workforce  through training in the HPV primary screening process.</a:t>
                      </a:r>
                    </a:p>
                  </a:txBody>
                  <a:tcPr>
                    <a:solidFill>
                      <a:schemeClr val="bg1">
                        <a:lumMod val="95000"/>
                      </a:schemeClr>
                    </a:solidFill>
                  </a:tcPr>
                </a:tc>
                <a:extLst>
                  <a:ext uri="{0D108BD9-81ED-4DB2-BD59-A6C34878D82A}">
                    <a16:rowId xmlns:a16="http://schemas.microsoft.com/office/drawing/2014/main" val="2879941343"/>
                  </a:ext>
                </a:extLst>
              </a:tr>
            </a:tbl>
          </a:graphicData>
        </a:graphic>
      </p:graphicFrame>
      <p:sp>
        <p:nvSpPr>
          <p:cNvPr id="2" name="Title 1">
            <a:extLst>
              <a:ext uri="{FF2B5EF4-FFF2-40B4-BE49-F238E27FC236}">
                <a16:creationId xmlns:a16="http://schemas.microsoft.com/office/drawing/2014/main" id="{DD53EE5B-D62A-4F1F-951D-EB0E2B2A11FF}"/>
              </a:ext>
            </a:extLst>
          </p:cNvPr>
          <p:cNvSpPr>
            <a:spLocks noGrp="1"/>
          </p:cNvSpPr>
          <p:nvPr>
            <p:ph type="title"/>
          </p:nvPr>
        </p:nvSpPr>
        <p:spPr>
          <a:xfrm>
            <a:off x="1351147" y="395587"/>
            <a:ext cx="10231253" cy="426455"/>
          </a:xfrm>
        </p:spPr>
        <p:txBody>
          <a:bodyPr/>
          <a:lstStyle/>
          <a:p>
            <a:r>
              <a:rPr lang="en-NZ" b="1" kern="1200" dirty="0">
                <a:solidFill>
                  <a:prstClr val="black"/>
                </a:solidFill>
                <a:latin typeface="Century Gothic"/>
                <a:ea typeface="+mn-ea"/>
                <a:cs typeface="+mn-cs"/>
              </a:rPr>
              <a:t>Te Ara Matua|</a:t>
            </a:r>
            <a:r>
              <a:rPr lang="en-NZ" sz="1800" kern="1200" dirty="0">
                <a:solidFill>
                  <a:prstClr val="black"/>
                </a:solidFill>
                <a:latin typeface="Century Gothic"/>
                <a:ea typeface="+mn-ea"/>
                <a:cs typeface="+mn-cs"/>
              </a:rPr>
              <a:t> </a:t>
            </a:r>
            <a:r>
              <a:rPr lang="en-NZ" sz="1800" b="1" kern="1200" dirty="0">
                <a:solidFill>
                  <a:prstClr val="black"/>
                </a:solidFill>
                <a:latin typeface="Century Gothic"/>
                <a:ea typeface="+mn-ea"/>
                <a:cs typeface="+mn-cs"/>
              </a:rPr>
              <a:t>Regional Co-Ordination &amp; Support to Screen </a:t>
            </a:r>
            <a:r>
              <a:rPr lang="en-US" sz="1800" kern="1200" dirty="0">
                <a:solidFill>
                  <a:prstClr val="black"/>
                </a:solidFill>
                <a:latin typeface="Century Gothic"/>
                <a:ea typeface="+mn-ea"/>
                <a:cs typeface="+mn-cs"/>
              </a:rPr>
              <a:t>Delivery Roadmap</a:t>
            </a:r>
            <a:endParaRPr lang="en-NZ" dirty="0"/>
          </a:p>
        </p:txBody>
      </p:sp>
      <p:sp>
        <p:nvSpPr>
          <p:cNvPr id="5" name="Text Placeholder 4">
            <a:extLst>
              <a:ext uri="{FF2B5EF4-FFF2-40B4-BE49-F238E27FC236}">
                <a16:creationId xmlns:a16="http://schemas.microsoft.com/office/drawing/2014/main" id="{81F40766-0A93-43CE-A1DC-5DD6311A7889}"/>
              </a:ext>
            </a:extLst>
          </p:cNvPr>
          <p:cNvSpPr>
            <a:spLocks noGrp="1"/>
          </p:cNvSpPr>
          <p:nvPr>
            <p:ph type="body" sz="quarter" idx="12"/>
          </p:nvPr>
        </p:nvSpPr>
        <p:spPr>
          <a:xfrm>
            <a:off x="1350683" y="858986"/>
            <a:ext cx="10231717" cy="233363"/>
          </a:xfrm>
        </p:spPr>
        <p:txBody>
          <a:bodyPr/>
          <a:lstStyle/>
          <a:p>
            <a:r>
              <a:rPr lang="en-NZ" sz="1050" i="1">
                <a:solidFill>
                  <a:srgbClr val="DF543F"/>
                </a:solidFill>
              </a:rPr>
              <a:t>The roadmap identifies the phases of the HPV Primary Screening rollout and the impact on the individual groups.</a:t>
            </a:r>
          </a:p>
        </p:txBody>
      </p:sp>
      <p:sp>
        <p:nvSpPr>
          <p:cNvPr id="6" name="Rectangle 5">
            <a:extLst>
              <a:ext uri="{FF2B5EF4-FFF2-40B4-BE49-F238E27FC236}">
                <a16:creationId xmlns:a16="http://schemas.microsoft.com/office/drawing/2014/main" id="{9C33E814-9836-4611-8F40-A7A6806E7F35}"/>
              </a:ext>
            </a:extLst>
          </p:cNvPr>
          <p:cNvSpPr/>
          <p:nvPr/>
        </p:nvSpPr>
        <p:spPr>
          <a:xfrm>
            <a:off x="1705127" y="3498799"/>
            <a:ext cx="7700671" cy="2963614"/>
          </a:xfrm>
          <a:prstGeom prst="rect">
            <a:avLst/>
          </a:prstGeom>
          <a:solidFill>
            <a:srgbClr val="FCD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dirty="0">
              <a:solidFill>
                <a:prstClr val="white"/>
              </a:solidFill>
              <a:latin typeface="Calibri" panose="020F0502020204030204"/>
            </a:endParaRPr>
          </a:p>
        </p:txBody>
      </p:sp>
      <p:grpSp>
        <p:nvGrpSpPr>
          <p:cNvPr id="7" name="Group 6">
            <a:extLst>
              <a:ext uri="{FF2B5EF4-FFF2-40B4-BE49-F238E27FC236}">
                <a16:creationId xmlns:a16="http://schemas.microsoft.com/office/drawing/2014/main" id="{7713DB4E-0563-460E-AFE9-5F20BE5383AC}"/>
              </a:ext>
            </a:extLst>
          </p:cNvPr>
          <p:cNvGrpSpPr/>
          <p:nvPr/>
        </p:nvGrpSpPr>
        <p:grpSpPr>
          <a:xfrm>
            <a:off x="2844893" y="1341312"/>
            <a:ext cx="6560905" cy="235284"/>
            <a:chOff x="1991475" y="3032057"/>
            <a:chExt cx="6679914" cy="230845"/>
          </a:xfrm>
          <a:solidFill>
            <a:srgbClr val="FDDED7"/>
          </a:solidFill>
        </p:grpSpPr>
        <p:sp>
          <p:nvSpPr>
            <p:cNvPr id="9" name="Arrow: Pentagon 8">
              <a:extLst>
                <a:ext uri="{FF2B5EF4-FFF2-40B4-BE49-F238E27FC236}">
                  <a16:creationId xmlns:a16="http://schemas.microsoft.com/office/drawing/2014/main" id="{261D46C4-F0BF-4A8D-9D83-4201498ED149}"/>
                </a:ext>
              </a:extLst>
            </p:cNvPr>
            <p:cNvSpPr/>
            <p:nvPr/>
          </p:nvSpPr>
          <p:spPr>
            <a:xfrm>
              <a:off x="1991475" y="3032057"/>
              <a:ext cx="6679914" cy="230400"/>
            </a:xfrm>
            <a:prstGeom prst="homePlat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10" name="Arrow: Pentagon 9">
              <a:extLst>
                <a:ext uri="{FF2B5EF4-FFF2-40B4-BE49-F238E27FC236}">
                  <a16:creationId xmlns:a16="http://schemas.microsoft.com/office/drawing/2014/main" id="{B60DE961-F2C5-47CE-BA16-B7610C212E7A}"/>
                </a:ext>
              </a:extLst>
            </p:cNvPr>
            <p:cNvSpPr/>
            <p:nvPr/>
          </p:nvSpPr>
          <p:spPr>
            <a:xfrm>
              <a:off x="1991475" y="3032057"/>
              <a:ext cx="4758646" cy="230400"/>
            </a:xfrm>
            <a:prstGeom prst="homePlat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11" name="Arrow: Pentagon 10">
              <a:extLst>
                <a:ext uri="{FF2B5EF4-FFF2-40B4-BE49-F238E27FC236}">
                  <a16:creationId xmlns:a16="http://schemas.microsoft.com/office/drawing/2014/main" id="{7E96DB58-90CC-4E7A-B336-6A2B81B91014}"/>
                </a:ext>
              </a:extLst>
            </p:cNvPr>
            <p:cNvSpPr/>
            <p:nvPr/>
          </p:nvSpPr>
          <p:spPr>
            <a:xfrm>
              <a:off x="1991475" y="3032057"/>
              <a:ext cx="2765460" cy="230845"/>
            </a:xfrm>
            <a:prstGeom prst="homePlate">
              <a:avLst/>
            </a:prstGeom>
            <a:solidFill>
              <a:srgbClr val="F9AE9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13" name="Rectangle 12">
              <a:extLst>
                <a:ext uri="{FF2B5EF4-FFF2-40B4-BE49-F238E27FC236}">
                  <a16:creationId xmlns:a16="http://schemas.microsoft.com/office/drawing/2014/main" id="{E285900E-F38B-4FF3-A0FB-6AF45B9CED23}"/>
                </a:ext>
              </a:extLst>
            </p:cNvPr>
            <p:cNvSpPr/>
            <p:nvPr/>
          </p:nvSpPr>
          <p:spPr>
            <a:xfrm>
              <a:off x="4953062" y="3047675"/>
              <a:ext cx="1279747" cy="197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NZ" sz="800" b="1" i="1" dirty="0">
                  <a:solidFill>
                    <a:schemeClr val="bg1">
                      <a:lumMod val="50000"/>
                    </a:schemeClr>
                  </a:solidFill>
                  <a:latin typeface="Calibri" panose="020F0502020204030204"/>
                </a:rPr>
                <a:t>Phase 2</a:t>
              </a:r>
            </a:p>
          </p:txBody>
        </p:sp>
        <p:sp>
          <p:nvSpPr>
            <p:cNvPr id="14" name="Rectangle 13">
              <a:extLst>
                <a:ext uri="{FF2B5EF4-FFF2-40B4-BE49-F238E27FC236}">
                  <a16:creationId xmlns:a16="http://schemas.microsoft.com/office/drawing/2014/main" id="{8A0C56FC-D45E-4F54-AD84-D6EA4C225869}"/>
                </a:ext>
              </a:extLst>
            </p:cNvPr>
            <p:cNvSpPr/>
            <p:nvPr/>
          </p:nvSpPr>
          <p:spPr>
            <a:xfrm>
              <a:off x="6912795" y="3047675"/>
              <a:ext cx="1440094" cy="197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NZ" sz="800" b="1" i="1">
                  <a:solidFill>
                    <a:schemeClr val="bg1">
                      <a:lumMod val="50000"/>
                    </a:schemeClr>
                  </a:solidFill>
                  <a:latin typeface="Calibri" panose="020F0502020204030204"/>
                </a:rPr>
                <a:t>Phase 3</a:t>
              </a:r>
            </a:p>
          </p:txBody>
        </p:sp>
      </p:grpSp>
      <p:sp>
        <p:nvSpPr>
          <p:cNvPr id="18" name="Oval 17">
            <a:extLst>
              <a:ext uri="{FF2B5EF4-FFF2-40B4-BE49-F238E27FC236}">
                <a16:creationId xmlns:a16="http://schemas.microsoft.com/office/drawing/2014/main" id="{18EBC440-B18B-4313-89B1-4FE94FA15A4F}"/>
              </a:ext>
            </a:extLst>
          </p:cNvPr>
          <p:cNvSpPr/>
          <p:nvPr/>
        </p:nvSpPr>
        <p:spPr>
          <a:xfrm>
            <a:off x="1391319" y="1146901"/>
            <a:ext cx="1785021" cy="18567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20" name="TextBox 19">
            <a:extLst>
              <a:ext uri="{FF2B5EF4-FFF2-40B4-BE49-F238E27FC236}">
                <a16:creationId xmlns:a16="http://schemas.microsoft.com/office/drawing/2014/main" id="{A3768CF7-6DA6-4B91-AA74-8589426108DD}"/>
              </a:ext>
            </a:extLst>
          </p:cNvPr>
          <p:cNvSpPr txBox="1"/>
          <p:nvPr/>
        </p:nvSpPr>
        <p:spPr>
          <a:xfrm>
            <a:off x="1921712" y="3549214"/>
            <a:ext cx="7395349" cy="461665"/>
          </a:xfrm>
          <a:prstGeom prst="rect">
            <a:avLst/>
          </a:prstGeom>
          <a:noFill/>
        </p:spPr>
        <p:txBody>
          <a:bodyPr wrap="square" lIns="91440" tIns="45720" rIns="91440" bIns="45720" anchor="t">
            <a:spAutoFit/>
          </a:bodyPr>
          <a:lstStyle/>
          <a:p>
            <a:pPr defTabSz="914400">
              <a:spcAft>
                <a:spcPts val="600"/>
              </a:spcAft>
              <a:defRPr/>
            </a:pPr>
            <a:r>
              <a:rPr lang="en-US" sz="1200" b="1" dirty="0">
                <a:solidFill>
                  <a:prstClr val="black"/>
                </a:solidFill>
                <a:latin typeface="Calibri" panose="020F0502020204030204"/>
                <a:ea typeface="+mn-lt"/>
                <a:cs typeface="Calibri" panose="020F0502020204030204"/>
              </a:rPr>
              <a:t>We feel empowered to support participants through the new pathways </a:t>
            </a:r>
            <a:r>
              <a:rPr lang="en-NZ" sz="1200" b="1" dirty="0">
                <a:solidFill>
                  <a:prstClr val="black"/>
                </a:solidFill>
                <a:latin typeface="Calibri" panose="020F0502020204030204"/>
                <a:ea typeface="+mn-lt"/>
                <a:cs typeface="Calibri" panose="020F0502020204030204"/>
              </a:rPr>
              <a:t>and our accredited screen-takers can </a:t>
            </a:r>
            <a:r>
              <a:rPr lang="en-US" sz="1200" b="1" dirty="0">
                <a:solidFill>
                  <a:prstClr val="black"/>
                </a:solidFill>
                <a:latin typeface="Calibri" panose="020F0502020204030204"/>
                <a:ea typeface="+mn-lt"/>
                <a:cs typeface="Calibri" panose="020F0502020204030204"/>
              </a:rPr>
              <a:t>deliver the new HPV primary screening test in different clinical settings.</a:t>
            </a:r>
          </a:p>
        </p:txBody>
      </p:sp>
      <p:sp>
        <p:nvSpPr>
          <p:cNvPr id="21" name="Freeform 66">
            <a:extLst>
              <a:ext uri="{FF2B5EF4-FFF2-40B4-BE49-F238E27FC236}">
                <a16:creationId xmlns:a16="http://schemas.microsoft.com/office/drawing/2014/main" id="{7D8F32B9-4ABF-4DE8-AFA4-41BB6E933198}"/>
              </a:ext>
            </a:extLst>
          </p:cNvPr>
          <p:cNvSpPr>
            <a:spLocks noEditPoints="1"/>
          </p:cNvSpPr>
          <p:nvPr/>
        </p:nvSpPr>
        <p:spPr bwMode="auto">
          <a:xfrm>
            <a:off x="1523005" y="3240078"/>
            <a:ext cx="426840" cy="475947"/>
          </a:xfrm>
          <a:custGeom>
            <a:avLst/>
            <a:gdLst>
              <a:gd name="T0" fmla="*/ 60 w 113"/>
              <a:gd name="T1" fmla="*/ 19 h 126"/>
              <a:gd name="T2" fmla="*/ 54 w 113"/>
              <a:gd name="T3" fmla="*/ 0 h 126"/>
              <a:gd name="T4" fmla="*/ 95 w 113"/>
              <a:gd name="T5" fmla="*/ 61 h 126"/>
              <a:gd name="T6" fmla="*/ 113 w 113"/>
              <a:gd name="T7" fmla="*/ 55 h 126"/>
              <a:gd name="T8" fmla="*/ 91 w 113"/>
              <a:gd name="T9" fmla="*/ 42 h 126"/>
              <a:gd name="T10" fmla="*/ 104 w 113"/>
              <a:gd name="T11" fmla="*/ 27 h 126"/>
              <a:gd name="T12" fmla="*/ 79 w 113"/>
              <a:gd name="T13" fmla="*/ 27 h 126"/>
              <a:gd name="T14" fmla="*/ 82 w 113"/>
              <a:gd name="T15" fmla="*/ 7 h 126"/>
              <a:gd name="T16" fmla="*/ 19 w 113"/>
              <a:gd name="T17" fmla="*/ 55 h 126"/>
              <a:gd name="T18" fmla="*/ 0 w 113"/>
              <a:gd name="T19" fmla="*/ 61 h 126"/>
              <a:gd name="T20" fmla="*/ 26 w 113"/>
              <a:gd name="T21" fmla="*/ 36 h 126"/>
              <a:gd name="T22" fmla="*/ 6 w 113"/>
              <a:gd name="T23" fmla="*/ 33 h 126"/>
              <a:gd name="T24" fmla="*/ 42 w 113"/>
              <a:gd name="T25" fmla="*/ 24 h 126"/>
              <a:gd name="T26" fmla="*/ 26 w 113"/>
              <a:gd name="T27" fmla="*/ 10 h 126"/>
              <a:gd name="T28" fmla="*/ 64 w 113"/>
              <a:gd name="T29" fmla="*/ 28 h 126"/>
              <a:gd name="T30" fmla="*/ 79 w 113"/>
              <a:gd name="T31" fmla="*/ 38 h 126"/>
              <a:gd name="T32" fmla="*/ 85 w 113"/>
              <a:gd name="T33" fmla="*/ 47 h 126"/>
              <a:gd name="T34" fmla="*/ 87 w 113"/>
              <a:gd name="T35" fmla="*/ 59 h 126"/>
              <a:gd name="T36" fmla="*/ 84 w 113"/>
              <a:gd name="T37" fmla="*/ 73 h 126"/>
              <a:gd name="T38" fmla="*/ 73 w 113"/>
              <a:gd name="T39" fmla="*/ 87 h 126"/>
              <a:gd name="T40" fmla="*/ 78 w 113"/>
              <a:gd name="T41" fmla="*/ 89 h 126"/>
              <a:gd name="T42" fmla="*/ 79 w 113"/>
              <a:gd name="T43" fmla="*/ 93 h 126"/>
              <a:gd name="T44" fmla="*/ 78 w 113"/>
              <a:gd name="T45" fmla="*/ 100 h 126"/>
              <a:gd name="T46" fmla="*/ 79 w 113"/>
              <a:gd name="T47" fmla="*/ 106 h 126"/>
              <a:gd name="T48" fmla="*/ 74 w 113"/>
              <a:gd name="T49" fmla="*/ 112 h 126"/>
              <a:gd name="T50" fmla="*/ 37 w 113"/>
              <a:gd name="T51" fmla="*/ 114 h 126"/>
              <a:gd name="T52" fmla="*/ 37 w 113"/>
              <a:gd name="T53" fmla="*/ 109 h 126"/>
              <a:gd name="T54" fmla="*/ 37 w 113"/>
              <a:gd name="T55" fmla="*/ 101 h 126"/>
              <a:gd name="T56" fmla="*/ 37 w 113"/>
              <a:gd name="T57" fmla="*/ 97 h 126"/>
              <a:gd name="T58" fmla="*/ 40 w 113"/>
              <a:gd name="T59" fmla="*/ 90 h 126"/>
              <a:gd name="T60" fmla="*/ 42 w 113"/>
              <a:gd name="T61" fmla="*/ 84 h 126"/>
              <a:gd name="T62" fmla="*/ 31 w 113"/>
              <a:gd name="T63" fmla="*/ 75 h 126"/>
              <a:gd name="T64" fmla="*/ 26 w 113"/>
              <a:gd name="T65" fmla="*/ 59 h 126"/>
              <a:gd name="T66" fmla="*/ 33 w 113"/>
              <a:gd name="T67" fmla="*/ 42 h 126"/>
              <a:gd name="T68" fmla="*/ 40 w 113"/>
              <a:gd name="T69" fmla="*/ 33 h 126"/>
              <a:gd name="T70" fmla="*/ 57 w 113"/>
              <a:gd name="T71" fmla="*/ 28 h 126"/>
              <a:gd name="T72" fmla="*/ 67 w 113"/>
              <a:gd name="T73" fmla="*/ 117 h 126"/>
              <a:gd name="T74" fmla="*/ 65 w 113"/>
              <a:gd name="T75" fmla="*/ 121 h 126"/>
              <a:gd name="T76" fmla="*/ 57 w 113"/>
              <a:gd name="T77" fmla="*/ 126 h 126"/>
              <a:gd name="T78" fmla="*/ 51 w 113"/>
              <a:gd name="T79" fmla="*/ 124 h 126"/>
              <a:gd name="T80" fmla="*/ 67 w 113"/>
              <a:gd name="T81" fmla="*/ 117 h 126"/>
              <a:gd name="T82" fmla="*/ 43 w 113"/>
              <a:gd name="T83" fmla="*/ 107 h 126"/>
              <a:gd name="T84" fmla="*/ 43 w 113"/>
              <a:gd name="T85" fmla="*/ 109 h 126"/>
              <a:gd name="T86" fmla="*/ 73 w 113"/>
              <a:gd name="T87" fmla="*/ 106 h 126"/>
              <a:gd name="T88" fmla="*/ 73 w 113"/>
              <a:gd name="T89" fmla="*/ 104 h 126"/>
              <a:gd name="T90" fmla="*/ 43 w 113"/>
              <a:gd name="T91" fmla="*/ 97 h 126"/>
              <a:gd name="T92" fmla="*/ 43 w 113"/>
              <a:gd name="T93" fmla="*/ 97 h 126"/>
              <a:gd name="T94" fmla="*/ 73 w 113"/>
              <a:gd name="T95" fmla="*/ 95 h 126"/>
              <a:gd name="T96" fmla="*/ 73 w 113"/>
              <a:gd name="T97" fmla="*/ 9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 h="126">
                <a:moveTo>
                  <a:pt x="54" y="0"/>
                </a:moveTo>
                <a:lnTo>
                  <a:pt x="60" y="0"/>
                </a:lnTo>
                <a:lnTo>
                  <a:pt x="60" y="19"/>
                </a:lnTo>
                <a:lnTo>
                  <a:pt x="54" y="19"/>
                </a:lnTo>
                <a:lnTo>
                  <a:pt x="54" y="0"/>
                </a:lnTo>
                <a:lnTo>
                  <a:pt x="54" y="0"/>
                </a:lnTo>
                <a:close/>
                <a:moveTo>
                  <a:pt x="113" y="55"/>
                </a:moveTo>
                <a:lnTo>
                  <a:pt x="113" y="61"/>
                </a:lnTo>
                <a:lnTo>
                  <a:pt x="95" y="61"/>
                </a:lnTo>
                <a:lnTo>
                  <a:pt x="95" y="55"/>
                </a:lnTo>
                <a:lnTo>
                  <a:pt x="113" y="55"/>
                </a:lnTo>
                <a:lnTo>
                  <a:pt x="113" y="55"/>
                </a:lnTo>
                <a:close/>
                <a:moveTo>
                  <a:pt x="104" y="27"/>
                </a:moveTo>
                <a:lnTo>
                  <a:pt x="108" y="33"/>
                </a:lnTo>
                <a:lnTo>
                  <a:pt x="91" y="42"/>
                </a:lnTo>
                <a:lnTo>
                  <a:pt x="88" y="36"/>
                </a:lnTo>
                <a:lnTo>
                  <a:pt x="104" y="27"/>
                </a:lnTo>
                <a:lnTo>
                  <a:pt x="104" y="27"/>
                </a:lnTo>
                <a:close/>
                <a:moveTo>
                  <a:pt x="82" y="7"/>
                </a:moveTo>
                <a:lnTo>
                  <a:pt x="73" y="24"/>
                </a:lnTo>
                <a:lnTo>
                  <a:pt x="79" y="27"/>
                </a:lnTo>
                <a:lnTo>
                  <a:pt x="88" y="10"/>
                </a:lnTo>
                <a:lnTo>
                  <a:pt x="82" y="7"/>
                </a:lnTo>
                <a:lnTo>
                  <a:pt x="82" y="7"/>
                </a:lnTo>
                <a:close/>
                <a:moveTo>
                  <a:pt x="0" y="61"/>
                </a:moveTo>
                <a:lnTo>
                  <a:pt x="0" y="55"/>
                </a:lnTo>
                <a:lnTo>
                  <a:pt x="19" y="55"/>
                </a:lnTo>
                <a:lnTo>
                  <a:pt x="19" y="61"/>
                </a:lnTo>
                <a:lnTo>
                  <a:pt x="0" y="61"/>
                </a:lnTo>
                <a:lnTo>
                  <a:pt x="0" y="61"/>
                </a:lnTo>
                <a:close/>
                <a:moveTo>
                  <a:pt x="6" y="33"/>
                </a:moveTo>
                <a:lnTo>
                  <a:pt x="9" y="27"/>
                </a:lnTo>
                <a:lnTo>
                  <a:pt x="26" y="36"/>
                </a:lnTo>
                <a:lnTo>
                  <a:pt x="23" y="42"/>
                </a:lnTo>
                <a:lnTo>
                  <a:pt x="6" y="33"/>
                </a:lnTo>
                <a:lnTo>
                  <a:pt x="6" y="33"/>
                </a:lnTo>
                <a:close/>
                <a:moveTo>
                  <a:pt x="26" y="10"/>
                </a:moveTo>
                <a:lnTo>
                  <a:pt x="36" y="27"/>
                </a:lnTo>
                <a:lnTo>
                  <a:pt x="42" y="24"/>
                </a:lnTo>
                <a:lnTo>
                  <a:pt x="33" y="7"/>
                </a:lnTo>
                <a:lnTo>
                  <a:pt x="26" y="10"/>
                </a:lnTo>
                <a:lnTo>
                  <a:pt x="26" y="10"/>
                </a:lnTo>
                <a:close/>
                <a:moveTo>
                  <a:pt x="57" y="28"/>
                </a:moveTo>
                <a:lnTo>
                  <a:pt x="57" y="28"/>
                </a:lnTo>
                <a:lnTo>
                  <a:pt x="64" y="28"/>
                </a:lnTo>
                <a:lnTo>
                  <a:pt x="68" y="31"/>
                </a:lnTo>
                <a:lnTo>
                  <a:pt x="74" y="33"/>
                </a:lnTo>
                <a:lnTo>
                  <a:pt x="79" y="38"/>
                </a:lnTo>
                <a:lnTo>
                  <a:pt x="79" y="38"/>
                </a:lnTo>
                <a:lnTo>
                  <a:pt x="82" y="42"/>
                </a:lnTo>
                <a:lnTo>
                  <a:pt x="85" y="47"/>
                </a:lnTo>
                <a:lnTo>
                  <a:pt x="87" y="53"/>
                </a:lnTo>
                <a:lnTo>
                  <a:pt x="87" y="59"/>
                </a:lnTo>
                <a:lnTo>
                  <a:pt x="87" y="59"/>
                </a:lnTo>
                <a:lnTo>
                  <a:pt x="87" y="67"/>
                </a:lnTo>
                <a:lnTo>
                  <a:pt x="84" y="73"/>
                </a:lnTo>
                <a:lnTo>
                  <a:pt x="84" y="73"/>
                </a:lnTo>
                <a:lnTo>
                  <a:pt x="79" y="79"/>
                </a:lnTo>
                <a:lnTo>
                  <a:pt x="73" y="84"/>
                </a:lnTo>
                <a:lnTo>
                  <a:pt x="73" y="87"/>
                </a:lnTo>
                <a:lnTo>
                  <a:pt x="74" y="87"/>
                </a:lnTo>
                <a:lnTo>
                  <a:pt x="78" y="87"/>
                </a:lnTo>
                <a:lnTo>
                  <a:pt x="78" y="89"/>
                </a:lnTo>
                <a:lnTo>
                  <a:pt x="78" y="89"/>
                </a:lnTo>
                <a:lnTo>
                  <a:pt x="79" y="93"/>
                </a:lnTo>
                <a:lnTo>
                  <a:pt x="79" y="93"/>
                </a:lnTo>
                <a:lnTo>
                  <a:pt x="78" y="100"/>
                </a:lnTo>
                <a:lnTo>
                  <a:pt x="78" y="100"/>
                </a:lnTo>
                <a:lnTo>
                  <a:pt x="78" y="100"/>
                </a:lnTo>
                <a:lnTo>
                  <a:pt x="78" y="100"/>
                </a:lnTo>
                <a:lnTo>
                  <a:pt x="79" y="106"/>
                </a:lnTo>
                <a:lnTo>
                  <a:pt x="79" y="106"/>
                </a:lnTo>
                <a:lnTo>
                  <a:pt x="78" y="110"/>
                </a:lnTo>
                <a:lnTo>
                  <a:pt x="78" y="112"/>
                </a:lnTo>
                <a:lnTo>
                  <a:pt x="74" y="112"/>
                </a:lnTo>
                <a:lnTo>
                  <a:pt x="40" y="115"/>
                </a:lnTo>
                <a:lnTo>
                  <a:pt x="39" y="115"/>
                </a:lnTo>
                <a:lnTo>
                  <a:pt x="37" y="114"/>
                </a:lnTo>
                <a:lnTo>
                  <a:pt x="37" y="114"/>
                </a:lnTo>
                <a:lnTo>
                  <a:pt x="37" y="109"/>
                </a:lnTo>
                <a:lnTo>
                  <a:pt x="37" y="109"/>
                </a:lnTo>
                <a:lnTo>
                  <a:pt x="37" y="103"/>
                </a:lnTo>
                <a:lnTo>
                  <a:pt x="39" y="103"/>
                </a:lnTo>
                <a:lnTo>
                  <a:pt x="37" y="101"/>
                </a:lnTo>
                <a:lnTo>
                  <a:pt x="37" y="101"/>
                </a:lnTo>
                <a:lnTo>
                  <a:pt x="37" y="97"/>
                </a:lnTo>
                <a:lnTo>
                  <a:pt x="37" y="97"/>
                </a:lnTo>
                <a:lnTo>
                  <a:pt x="37" y="92"/>
                </a:lnTo>
                <a:lnTo>
                  <a:pt x="39" y="90"/>
                </a:lnTo>
                <a:lnTo>
                  <a:pt x="40" y="90"/>
                </a:lnTo>
                <a:lnTo>
                  <a:pt x="42" y="90"/>
                </a:lnTo>
                <a:lnTo>
                  <a:pt x="42" y="84"/>
                </a:lnTo>
                <a:lnTo>
                  <a:pt x="42" y="84"/>
                </a:lnTo>
                <a:lnTo>
                  <a:pt x="36" y="79"/>
                </a:lnTo>
                <a:lnTo>
                  <a:pt x="31" y="75"/>
                </a:lnTo>
                <a:lnTo>
                  <a:pt x="31" y="75"/>
                </a:lnTo>
                <a:lnTo>
                  <a:pt x="28" y="67"/>
                </a:lnTo>
                <a:lnTo>
                  <a:pt x="26" y="59"/>
                </a:lnTo>
                <a:lnTo>
                  <a:pt x="26" y="59"/>
                </a:lnTo>
                <a:lnTo>
                  <a:pt x="28" y="53"/>
                </a:lnTo>
                <a:lnTo>
                  <a:pt x="30" y="47"/>
                </a:lnTo>
                <a:lnTo>
                  <a:pt x="33" y="42"/>
                </a:lnTo>
                <a:lnTo>
                  <a:pt x="36" y="38"/>
                </a:lnTo>
                <a:lnTo>
                  <a:pt x="36" y="38"/>
                </a:lnTo>
                <a:lnTo>
                  <a:pt x="40" y="33"/>
                </a:lnTo>
                <a:lnTo>
                  <a:pt x="45" y="31"/>
                </a:lnTo>
                <a:lnTo>
                  <a:pt x="51" y="28"/>
                </a:lnTo>
                <a:lnTo>
                  <a:pt x="57" y="28"/>
                </a:lnTo>
                <a:lnTo>
                  <a:pt x="57" y="28"/>
                </a:lnTo>
                <a:close/>
                <a:moveTo>
                  <a:pt x="67" y="117"/>
                </a:moveTo>
                <a:lnTo>
                  <a:pt x="67" y="117"/>
                </a:lnTo>
                <a:lnTo>
                  <a:pt x="67" y="118"/>
                </a:lnTo>
                <a:lnTo>
                  <a:pt x="67" y="118"/>
                </a:lnTo>
                <a:lnTo>
                  <a:pt x="65" y="121"/>
                </a:lnTo>
                <a:lnTo>
                  <a:pt x="64" y="124"/>
                </a:lnTo>
                <a:lnTo>
                  <a:pt x="60" y="126"/>
                </a:lnTo>
                <a:lnTo>
                  <a:pt x="57" y="126"/>
                </a:lnTo>
                <a:lnTo>
                  <a:pt x="57" y="126"/>
                </a:lnTo>
                <a:lnTo>
                  <a:pt x="54" y="126"/>
                </a:lnTo>
                <a:lnTo>
                  <a:pt x="51" y="124"/>
                </a:lnTo>
                <a:lnTo>
                  <a:pt x="50" y="121"/>
                </a:lnTo>
                <a:lnTo>
                  <a:pt x="50" y="118"/>
                </a:lnTo>
                <a:lnTo>
                  <a:pt x="67" y="117"/>
                </a:lnTo>
                <a:lnTo>
                  <a:pt x="67" y="117"/>
                </a:lnTo>
                <a:close/>
                <a:moveTo>
                  <a:pt x="73" y="104"/>
                </a:moveTo>
                <a:lnTo>
                  <a:pt x="43" y="107"/>
                </a:lnTo>
                <a:lnTo>
                  <a:pt x="43" y="107"/>
                </a:lnTo>
                <a:lnTo>
                  <a:pt x="43" y="109"/>
                </a:lnTo>
                <a:lnTo>
                  <a:pt x="43" y="109"/>
                </a:lnTo>
                <a:lnTo>
                  <a:pt x="43" y="109"/>
                </a:lnTo>
                <a:lnTo>
                  <a:pt x="73" y="106"/>
                </a:lnTo>
                <a:lnTo>
                  <a:pt x="73" y="106"/>
                </a:lnTo>
                <a:lnTo>
                  <a:pt x="73" y="106"/>
                </a:lnTo>
                <a:lnTo>
                  <a:pt x="73" y="106"/>
                </a:lnTo>
                <a:lnTo>
                  <a:pt x="73" y="104"/>
                </a:lnTo>
                <a:lnTo>
                  <a:pt x="73" y="104"/>
                </a:lnTo>
                <a:close/>
                <a:moveTo>
                  <a:pt x="73" y="93"/>
                </a:moveTo>
                <a:lnTo>
                  <a:pt x="43" y="97"/>
                </a:lnTo>
                <a:lnTo>
                  <a:pt x="43" y="97"/>
                </a:lnTo>
                <a:lnTo>
                  <a:pt x="43" y="97"/>
                </a:lnTo>
                <a:lnTo>
                  <a:pt x="43" y="97"/>
                </a:lnTo>
                <a:lnTo>
                  <a:pt x="43" y="98"/>
                </a:lnTo>
                <a:lnTo>
                  <a:pt x="73" y="95"/>
                </a:lnTo>
                <a:lnTo>
                  <a:pt x="73" y="95"/>
                </a:lnTo>
                <a:lnTo>
                  <a:pt x="73" y="93"/>
                </a:lnTo>
                <a:lnTo>
                  <a:pt x="73" y="93"/>
                </a:lnTo>
                <a:lnTo>
                  <a:pt x="73" y="93"/>
                </a:lnTo>
                <a:lnTo>
                  <a:pt x="73" y="93"/>
                </a:lnTo>
                <a:close/>
              </a:path>
            </a:pathLst>
          </a:custGeom>
          <a:solidFill>
            <a:srgbClr val="F9AE9B"/>
          </a:solidFill>
          <a:ln>
            <a:noFill/>
          </a:ln>
        </p:spPr>
        <p:txBody>
          <a:bodyPr vert="horz" wrap="square" lIns="91440" tIns="45720" rIns="91440" bIns="45720" numCol="1" anchor="t" anchorCtr="0" compatLnSpc="1">
            <a:prstTxWarp prst="textNoShape">
              <a:avLst/>
            </a:prstTxWarp>
          </a:bodyPr>
          <a:lstStyle/>
          <a:p>
            <a:pPr defTabSz="914400">
              <a:defRPr/>
            </a:pPr>
            <a:endParaRPr lang="en-US" dirty="0">
              <a:solidFill>
                <a:prstClr val="black"/>
              </a:solidFill>
              <a:latin typeface="Calibri" panose="020F0502020204030204"/>
            </a:endParaRPr>
          </a:p>
        </p:txBody>
      </p:sp>
      <p:sp>
        <p:nvSpPr>
          <p:cNvPr id="24" name="Oval 23">
            <a:extLst>
              <a:ext uri="{FF2B5EF4-FFF2-40B4-BE49-F238E27FC236}">
                <a16:creationId xmlns:a16="http://schemas.microsoft.com/office/drawing/2014/main" id="{A21696BE-4506-4E98-8946-32FC9D2DBDBB}"/>
              </a:ext>
            </a:extLst>
          </p:cNvPr>
          <p:cNvSpPr/>
          <p:nvPr/>
        </p:nvSpPr>
        <p:spPr>
          <a:xfrm>
            <a:off x="1437242" y="1312141"/>
            <a:ext cx="1609259" cy="1568714"/>
          </a:xfrm>
          <a:prstGeom prst="ellipse">
            <a:avLst/>
          </a:prstGeom>
          <a:solidFill>
            <a:srgbClr val="F9AE9B"/>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sp>
        <p:nvSpPr>
          <p:cNvPr id="32" name="Rectangle 31">
            <a:extLst>
              <a:ext uri="{FF2B5EF4-FFF2-40B4-BE49-F238E27FC236}">
                <a16:creationId xmlns:a16="http://schemas.microsoft.com/office/drawing/2014/main" id="{7BD23227-F44D-46E0-AE68-13FD6D0FADD0}"/>
              </a:ext>
            </a:extLst>
          </p:cNvPr>
          <p:cNvSpPr/>
          <p:nvPr/>
        </p:nvSpPr>
        <p:spPr>
          <a:xfrm>
            <a:off x="3500583" y="1366931"/>
            <a:ext cx="1428970" cy="18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NZ" sz="800" b="1" i="1" dirty="0">
                <a:solidFill>
                  <a:schemeClr val="bg1"/>
                </a:solidFill>
                <a:latin typeface="Calibri" panose="020F0502020204030204"/>
              </a:rPr>
              <a:t>Phase 1: Foundational Step</a:t>
            </a:r>
          </a:p>
        </p:txBody>
      </p:sp>
      <p:sp>
        <p:nvSpPr>
          <p:cNvPr id="46" name="TextBox 45">
            <a:extLst>
              <a:ext uri="{FF2B5EF4-FFF2-40B4-BE49-F238E27FC236}">
                <a16:creationId xmlns:a16="http://schemas.microsoft.com/office/drawing/2014/main" id="{432C22F4-2D84-4BDA-B02D-AB468A54E1D1}"/>
              </a:ext>
            </a:extLst>
          </p:cNvPr>
          <p:cNvSpPr txBox="1"/>
          <p:nvPr/>
        </p:nvSpPr>
        <p:spPr>
          <a:xfrm>
            <a:off x="2558307" y="5334745"/>
            <a:ext cx="6705765" cy="430887"/>
          </a:xfrm>
          <a:prstGeom prst="rect">
            <a:avLst/>
          </a:prstGeom>
          <a:noFill/>
        </p:spPr>
        <p:txBody>
          <a:bodyPr wrap="square" rtlCol="0">
            <a:spAutoFit/>
          </a:bodyPr>
          <a:lstStyle/>
          <a:p>
            <a:r>
              <a:rPr lang="en-NZ" sz="1100" i="1" dirty="0">
                <a:solidFill>
                  <a:prstClr val="black"/>
                </a:solidFill>
                <a:latin typeface="Calibri" panose="020F0502020204030204" pitchFamily="34" charset="0"/>
                <a:cs typeface="Calibri" panose="020F0502020204030204" pitchFamily="34" charset="0"/>
              </a:rPr>
              <a:t>Our accredited screen-takers can deliver the new HPV primary screening test in different clinical settings and provide clinical oversight for self-test options. </a:t>
            </a:r>
          </a:p>
        </p:txBody>
      </p:sp>
      <p:sp>
        <p:nvSpPr>
          <p:cNvPr id="47" name="TextBox 46">
            <a:extLst>
              <a:ext uri="{FF2B5EF4-FFF2-40B4-BE49-F238E27FC236}">
                <a16:creationId xmlns:a16="http://schemas.microsoft.com/office/drawing/2014/main" id="{90749739-8E76-49C1-A1DE-11181B490FFF}"/>
              </a:ext>
            </a:extLst>
          </p:cNvPr>
          <p:cNvSpPr txBox="1"/>
          <p:nvPr/>
        </p:nvSpPr>
        <p:spPr>
          <a:xfrm>
            <a:off x="2554946" y="4001325"/>
            <a:ext cx="6789824" cy="1277273"/>
          </a:xfrm>
          <a:prstGeom prst="rect">
            <a:avLst/>
          </a:prstGeom>
          <a:noFill/>
        </p:spPr>
        <p:txBody>
          <a:bodyPr wrap="square" rtlCol="0">
            <a:spAutoFit/>
          </a:bodyPr>
          <a:lstStyle/>
          <a:p>
            <a:r>
              <a:rPr lang="en-NZ" sz="1100" i="1" dirty="0">
                <a:solidFill>
                  <a:prstClr val="black"/>
                </a:solidFill>
                <a:latin typeface="Calibri" panose="020F0502020204030204" pitchFamily="34" charset="0"/>
                <a:cs typeface="Calibri" panose="020F0502020204030204" pitchFamily="34" charset="0"/>
              </a:rPr>
              <a:t>We</a:t>
            </a:r>
            <a:r>
              <a:rPr kumimoji="0" lang="en-NZ" sz="11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have received training on the new HPV testing programme. </a:t>
            </a:r>
            <a:r>
              <a:rPr lang="en-NZ" sz="1100" i="1" dirty="0">
                <a:solidFill>
                  <a:prstClr val="black"/>
                </a:solidFill>
                <a:latin typeface="Calibri" panose="020F0502020204030204" pitchFamily="34" charset="0"/>
                <a:cs typeface="Calibri" panose="020F0502020204030204" pitchFamily="34" charset="0"/>
              </a:rPr>
              <a:t>We have received new public-facing resources that will enable us to effectively educate participants and communities on the new programme, where they can choose, and what happens next.</a:t>
            </a:r>
          </a:p>
          <a:p>
            <a:r>
              <a:rPr lang="en-NZ" sz="1100" b="1" i="1" dirty="0">
                <a:solidFill>
                  <a:prstClr val="black"/>
                </a:solidFill>
                <a:latin typeface="Calibri" panose="020F0502020204030204" pitchFamily="34" charset="0"/>
                <a:cs typeface="Calibri" panose="020F0502020204030204" pitchFamily="34" charset="0"/>
              </a:rPr>
              <a:t>As Support to Screen</a:t>
            </a:r>
            <a:r>
              <a:rPr lang="en-NZ" sz="1100" i="1" dirty="0">
                <a:solidFill>
                  <a:prstClr val="black"/>
                </a:solidFill>
                <a:latin typeface="Calibri" panose="020F0502020204030204" pitchFamily="34" charset="0"/>
                <a:cs typeface="Calibri" panose="020F0502020204030204" pitchFamily="34" charset="0"/>
              </a:rPr>
              <a:t>; we will promote</a:t>
            </a:r>
            <a:r>
              <a:rPr kumimoji="0" lang="en-NZ" sz="11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provide advice on and support new choices for screening. </a:t>
            </a:r>
            <a:r>
              <a:rPr lang="en-NZ" sz="1100" i="1" dirty="0">
                <a:solidFill>
                  <a:prstClr val="black"/>
                </a:solidFill>
                <a:latin typeface="Calibri" panose="020F0502020204030204" pitchFamily="34" charset="0"/>
                <a:cs typeface="Calibri" panose="020F0502020204030204" pitchFamily="34" charset="0"/>
              </a:rPr>
              <a:t>We </a:t>
            </a:r>
            <a:r>
              <a:rPr kumimoji="0" lang="en-NZ" sz="11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will support screening in mobile teams, making community visits and home visits, or be based in clinics around the motu. </a:t>
            </a:r>
            <a:r>
              <a:rPr lang="en-NZ" sz="1100" b="1" i="1" dirty="0">
                <a:solidFill>
                  <a:prstClr val="black"/>
                </a:solidFill>
                <a:latin typeface="Calibri" panose="020F0502020204030204" pitchFamily="34" charset="0"/>
                <a:cs typeface="Calibri" panose="020F0502020204030204" pitchFamily="34" charset="0"/>
              </a:rPr>
              <a:t>As regional co-ordinators;</a:t>
            </a:r>
            <a:r>
              <a:rPr lang="en-NZ" sz="1100" i="1" dirty="0">
                <a:solidFill>
                  <a:prstClr val="black"/>
                </a:solidFill>
                <a:latin typeface="Calibri" panose="020F0502020204030204" pitchFamily="34" charset="0"/>
                <a:cs typeface="Calibri" panose="020F0502020204030204" pitchFamily="34" charset="0"/>
              </a:rPr>
              <a:t> we will continue to be the critical interface; supporting enquiries and signposting to the correct resolution and escalating queries to </a:t>
            </a:r>
            <a:r>
              <a:rPr lang="en-NZ" sz="1100" i="1" dirty="0" err="1">
                <a:solidFill>
                  <a:prstClr val="black"/>
                </a:solidFill>
                <a:latin typeface="Calibri" panose="020F0502020204030204" pitchFamily="34" charset="0"/>
                <a:cs typeface="Calibri" panose="020F0502020204030204" pitchFamily="34" charset="0"/>
              </a:rPr>
              <a:t>Whakarongorau</a:t>
            </a:r>
            <a:r>
              <a:rPr lang="en-NZ" sz="1100" i="1" dirty="0">
                <a:solidFill>
                  <a:prstClr val="black"/>
                </a:solidFill>
                <a:latin typeface="Calibri" panose="020F0502020204030204" pitchFamily="34" charset="0"/>
                <a:cs typeface="Calibri" panose="020F0502020204030204" pitchFamily="34" charset="0"/>
              </a:rPr>
              <a:t> and the support centre. </a:t>
            </a:r>
            <a:endParaRPr kumimoji="0" lang="en-NZ" sz="1100" b="0"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1CB20BFB-5AE8-4DF3-8F5D-755F2FFE1111}"/>
              </a:ext>
            </a:extLst>
          </p:cNvPr>
          <p:cNvSpPr txBox="1"/>
          <p:nvPr/>
        </p:nvSpPr>
        <p:spPr>
          <a:xfrm>
            <a:off x="2578957" y="6051648"/>
            <a:ext cx="6685115" cy="261610"/>
          </a:xfrm>
          <a:prstGeom prst="rect">
            <a:avLst/>
          </a:prstGeom>
          <a:noFill/>
        </p:spPr>
        <p:txBody>
          <a:bodyPr wrap="square" rtlCol="0">
            <a:spAutoFit/>
          </a:bodyPr>
          <a:lstStyle/>
          <a:p>
            <a:r>
              <a:rPr lang="en-NZ" sz="1100" i="1" dirty="0">
                <a:solidFill>
                  <a:prstClr val="black"/>
                </a:solidFill>
                <a:latin typeface="Calibri" panose="020F0502020204030204" pitchFamily="34" charset="0"/>
                <a:cs typeface="Calibri" panose="020F0502020204030204" pitchFamily="34" charset="0"/>
              </a:rPr>
              <a:t>We will have access to information in the new NCSP-Register and tools to enable me to provide the support. </a:t>
            </a:r>
            <a:endParaRPr lang="en-NZ" sz="1100" i="1" dirty="0">
              <a:solidFill>
                <a:srgbClr val="FF0000"/>
              </a:solidFill>
              <a:latin typeface="Calibri" panose="020F0502020204030204" pitchFamily="34" charset="0"/>
              <a:cs typeface="Calibri" panose="020F0502020204030204" pitchFamily="34" charset="0"/>
            </a:endParaRPr>
          </a:p>
        </p:txBody>
      </p:sp>
      <p:grpSp>
        <p:nvGrpSpPr>
          <p:cNvPr id="50" name="Group 396">
            <a:extLst>
              <a:ext uri="{FF2B5EF4-FFF2-40B4-BE49-F238E27FC236}">
                <a16:creationId xmlns:a16="http://schemas.microsoft.com/office/drawing/2014/main" id="{33522A00-FF44-4CC1-B40E-7AC13DB5FE72}"/>
              </a:ext>
            </a:extLst>
          </p:cNvPr>
          <p:cNvGrpSpPr>
            <a:grpSpLocks noChangeAspect="1"/>
          </p:cNvGrpSpPr>
          <p:nvPr/>
        </p:nvGrpSpPr>
        <p:grpSpPr bwMode="auto">
          <a:xfrm>
            <a:off x="2027650" y="5209117"/>
            <a:ext cx="324000" cy="324000"/>
            <a:chOff x="6602" y="1516"/>
            <a:chExt cx="340" cy="340"/>
          </a:xfrm>
          <a:solidFill>
            <a:srgbClr val="F9AE9B"/>
          </a:solidFill>
        </p:grpSpPr>
        <p:sp>
          <p:nvSpPr>
            <p:cNvPr id="51" name="Freeform 397">
              <a:extLst>
                <a:ext uri="{FF2B5EF4-FFF2-40B4-BE49-F238E27FC236}">
                  <a16:creationId xmlns:a16="http://schemas.microsoft.com/office/drawing/2014/main" id="{6E5DA01F-EDCB-4156-A45B-E75C8C6B115E}"/>
                </a:ext>
              </a:extLst>
            </p:cNvPr>
            <p:cNvSpPr>
              <a:spLocks noEditPoints="1"/>
            </p:cNvSpPr>
            <p:nvPr/>
          </p:nvSpPr>
          <p:spPr bwMode="auto">
            <a:xfrm>
              <a:off x="6602" y="1516"/>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98">
              <a:extLst>
                <a:ext uri="{FF2B5EF4-FFF2-40B4-BE49-F238E27FC236}">
                  <a16:creationId xmlns:a16="http://schemas.microsoft.com/office/drawing/2014/main" id="{0DFED827-CECF-4572-BEC9-7538D31FE165}"/>
                </a:ext>
              </a:extLst>
            </p:cNvPr>
            <p:cNvSpPr>
              <a:spLocks noEditPoints="1"/>
            </p:cNvSpPr>
            <p:nvPr/>
          </p:nvSpPr>
          <p:spPr bwMode="auto">
            <a:xfrm>
              <a:off x="6663" y="1579"/>
              <a:ext cx="216" cy="213"/>
            </a:xfrm>
            <a:custGeom>
              <a:avLst/>
              <a:gdLst>
                <a:gd name="T0" fmla="*/ 205 w 325"/>
                <a:gd name="T1" fmla="*/ 79 h 321"/>
                <a:gd name="T2" fmla="*/ 212 w 325"/>
                <a:gd name="T3" fmla="*/ 82 h 321"/>
                <a:gd name="T4" fmla="*/ 220 w 325"/>
                <a:gd name="T5" fmla="*/ 79 h 321"/>
                <a:gd name="T6" fmla="*/ 220 w 325"/>
                <a:gd name="T7" fmla="*/ 64 h 321"/>
                <a:gd name="T8" fmla="*/ 159 w 325"/>
                <a:gd name="T9" fmla="*/ 4 h 321"/>
                <a:gd name="T10" fmla="*/ 144 w 325"/>
                <a:gd name="T11" fmla="*/ 4 h 321"/>
                <a:gd name="T12" fmla="*/ 144 w 325"/>
                <a:gd name="T13" fmla="*/ 19 h 321"/>
                <a:gd name="T14" fmla="*/ 16 w 325"/>
                <a:gd name="T15" fmla="*/ 147 h 321"/>
                <a:gd name="T16" fmla="*/ 16 w 325"/>
                <a:gd name="T17" fmla="*/ 207 h 321"/>
                <a:gd name="T18" fmla="*/ 46 w 325"/>
                <a:gd name="T19" fmla="*/ 220 h 321"/>
                <a:gd name="T20" fmla="*/ 76 w 325"/>
                <a:gd name="T21" fmla="*/ 207 h 321"/>
                <a:gd name="T22" fmla="*/ 205 w 325"/>
                <a:gd name="T23" fmla="*/ 79 h 321"/>
                <a:gd name="T24" fmla="*/ 61 w 325"/>
                <a:gd name="T25" fmla="*/ 192 h 321"/>
                <a:gd name="T26" fmla="*/ 31 w 325"/>
                <a:gd name="T27" fmla="*/ 192 h 321"/>
                <a:gd name="T28" fmla="*/ 25 w 325"/>
                <a:gd name="T29" fmla="*/ 177 h 321"/>
                <a:gd name="T30" fmla="*/ 31 w 325"/>
                <a:gd name="T31" fmla="*/ 162 h 321"/>
                <a:gd name="T32" fmla="*/ 86 w 325"/>
                <a:gd name="T33" fmla="*/ 107 h 321"/>
                <a:gd name="T34" fmla="*/ 146 w 325"/>
                <a:gd name="T35" fmla="*/ 107 h 321"/>
                <a:gd name="T36" fmla="*/ 61 w 325"/>
                <a:gd name="T37" fmla="*/ 192 h 321"/>
                <a:gd name="T38" fmla="*/ 168 w 325"/>
                <a:gd name="T39" fmla="*/ 86 h 321"/>
                <a:gd name="T40" fmla="*/ 107 w 325"/>
                <a:gd name="T41" fmla="*/ 86 h 321"/>
                <a:gd name="T42" fmla="*/ 159 w 325"/>
                <a:gd name="T43" fmla="*/ 34 h 321"/>
                <a:gd name="T44" fmla="*/ 190 w 325"/>
                <a:gd name="T45" fmla="*/ 64 h 321"/>
                <a:gd name="T46" fmla="*/ 168 w 325"/>
                <a:gd name="T47" fmla="*/ 86 h 321"/>
                <a:gd name="T48" fmla="*/ 321 w 325"/>
                <a:gd name="T49" fmla="*/ 165 h 321"/>
                <a:gd name="T50" fmla="*/ 260 w 325"/>
                <a:gd name="T51" fmla="*/ 105 h 321"/>
                <a:gd name="T52" fmla="*/ 245 w 325"/>
                <a:gd name="T53" fmla="*/ 105 h 321"/>
                <a:gd name="T54" fmla="*/ 245 w 325"/>
                <a:gd name="T55" fmla="*/ 120 h 321"/>
                <a:gd name="T56" fmla="*/ 245 w 325"/>
                <a:gd name="T57" fmla="*/ 120 h 321"/>
                <a:gd name="T58" fmla="*/ 117 w 325"/>
                <a:gd name="T59" fmla="*/ 248 h 321"/>
                <a:gd name="T60" fmla="*/ 104 w 325"/>
                <a:gd name="T61" fmla="*/ 278 h 321"/>
                <a:gd name="T62" fmla="*/ 117 w 325"/>
                <a:gd name="T63" fmla="*/ 308 h 321"/>
                <a:gd name="T64" fmla="*/ 147 w 325"/>
                <a:gd name="T65" fmla="*/ 321 h 321"/>
                <a:gd name="T66" fmla="*/ 177 w 325"/>
                <a:gd name="T67" fmla="*/ 308 h 321"/>
                <a:gd name="T68" fmla="*/ 305 w 325"/>
                <a:gd name="T69" fmla="*/ 180 h 321"/>
                <a:gd name="T70" fmla="*/ 305 w 325"/>
                <a:gd name="T71" fmla="*/ 180 h 321"/>
                <a:gd name="T72" fmla="*/ 313 w 325"/>
                <a:gd name="T73" fmla="*/ 183 h 321"/>
                <a:gd name="T74" fmla="*/ 321 w 325"/>
                <a:gd name="T75" fmla="*/ 180 h 321"/>
                <a:gd name="T76" fmla="*/ 321 w 325"/>
                <a:gd name="T77" fmla="*/ 165 h 321"/>
                <a:gd name="T78" fmla="*/ 162 w 325"/>
                <a:gd name="T79" fmla="*/ 293 h 321"/>
                <a:gd name="T80" fmla="*/ 132 w 325"/>
                <a:gd name="T81" fmla="*/ 293 h 321"/>
                <a:gd name="T82" fmla="*/ 126 w 325"/>
                <a:gd name="T83" fmla="*/ 278 h 321"/>
                <a:gd name="T84" fmla="*/ 129 w 325"/>
                <a:gd name="T85" fmla="*/ 267 h 321"/>
                <a:gd name="T86" fmla="*/ 188 w 325"/>
                <a:gd name="T87" fmla="*/ 267 h 321"/>
                <a:gd name="T88" fmla="*/ 162 w 325"/>
                <a:gd name="T89" fmla="*/ 293 h 321"/>
                <a:gd name="T90" fmla="*/ 209 w 325"/>
                <a:gd name="T91" fmla="*/ 246 h 321"/>
                <a:gd name="T92" fmla="*/ 149 w 325"/>
                <a:gd name="T93" fmla="*/ 246 h 321"/>
                <a:gd name="T94" fmla="*/ 260 w 325"/>
                <a:gd name="T95" fmla="*/ 135 h 321"/>
                <a:gd name="T96" fmla="*/ 290 w 325"/>
                <a:gd name="T97" fmla="*/ 165 h 321"/>
                <a:gd name="T98" fmla="*/ 209 w 325"/>
                <a:gd name="T99" fmla="*/ 24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5" h="321">
                  <a:moveTo>
                    <a:pt x="205" y="79"/>
                  </a:moveTo>
                  <a:cubicBezTo>
                    <a:pt x="207" y="81"/>
                    <a:pt x="210" y="82"/>
                    <a:pt x="212" y="82"/>
                  </a:cubicBezTo>
                  <a:cubicBezTo>
                    <a:pt x="215" y="82"/>
                    <a:pt x="218" y="81"/>
                    <a:pt x="220" y="79"/>
                  </a:cubicBezTo>
                  <a:cubicBezTo>
                    <a:pt x="224" y="75"/>
                    <a:pt x="224" y="68"/>
                    <a:pt x="220" y="64"/>
                  </a:cubicBezTo>
                  <a:cubicBezTo>
                    <a:pt x="159" y="4"/>
                    <a:pt x="159" y="4"/>
                    <a:pt x="159" y="4"/>
                  </a:cubicBezTo>
                  <a:cubicBezTo>
                    <a:pt x="155" y="0"/>
                    <a:pt x="149" y="0"/>
                    <a:pt x="144" y="4"/>
                  </a:cubicBezTo>
                  <a:cubicBezTo>
                    <a:pt x="140" y="8"/>
                    <a:pt x="140" y="15"/>
                    <a:pt x="144" y="19"/>
                  </a:cubicBezTo>
                  <a:cubicBezTo>
                    <a:pt x="16" y="147"/>
                    <a:pt x="16" y="147"/>
                    <a:pt x="16" y="147"/>
                  </a:cubicBezTo>
                  <a:cubicBezTo>
                    <a:pt x="0" y="164"/>
                    <a:pt x="0" y="191"/>
                    <a:pt x="16" y="207"/>
                  </a:cubicBezTo>
                  <a:cubicBezTo>
                    <a:pt x="24" y="216"/>
                    <a:pt x="35" y="220"/>
                    <a:pt x="46" y="220"/>
                  </a:cubicBezTo>
                  <a:cubicBezTo>
                    <a:pt x="58" y="220"/>
                    <a:pt x="68" y="216"/>
                    <a:pt x="76" y="207"/>
                  </a:cubicBezTo>
                  <a:cubicBezTo>
                    <a:pt x="205" y="79"/>
                    <a:pt x="205" y="79"/>
                    <a:pt x="205" y="79"/>
                  </a:cubicBezTo>
                  <a:close/>
                  <a:moveTo>
                    <a:pt x="61" y="192"/>
                  </a:moveTo>
                  <a:cubicBezTo>
                    <a:pt x="53" y="200"/>
                    <a:pt x="39" y="200"/>
                    <a:pt x="31" y="192"/>
                  </a:cubicBezTo>
                  <a:cubicBezTo>
                    <a:pt x="27" y="188"/>
                    <a:pt x="25" y="183"/>
                    <a:pt x="25" y="177"/>
                  </a:cubicBezTo>
                  <a:cubicBezTo>
                    <a:pt x="25" y="172"/>
                    <a:pt x="27" y="166"/>
                    <a:pt x="31" y="162"/>
                  </a:cubicBezTo>
                  <a:cubicBezTo>
                    <a:pt x="86" y="107"/>
                    <a:pt x="86" y="107"/>
                    <a:pt x="86" y="107"/>
                  </a:cubicBezTo>
                  <a:cubicBezTo>
                    <a:pt x="146" y="107"/>
                    <a:pt x="146" y="107"/>
                    <a:pt x="146" y="107"/>
                  </a:cubicBezTo>
                  <a:lnTo>
                    <a:pt x="61" y="192"/>
                  </a:lnTo>
                  <a:close/>
                  <a:moveTo>
                    <a:pt x="168" y="86"/>
                  </a:moveTo>
                  <a:cubicBezTo>
                    <a:pt x="107" y="86"/>
                    <a:pt x="107" y="86"/>
                    <a:pt x="107" y="86"/>
                  </a:cubicBezTo>
                  <a:cubicBezTo>
                    <a:pt x="159" y="34"/>
                    <a:pt x="159" y="34"/>
                    <a:pt x="159" y="34"/>
                  </a:cubicBezTo>
                  <a:cubicBezTo>
                    <a:pt x="190" y="64"/>
                    <a:pt x="190" y="64"/>
                    <a:pt x="190" y="64"/>
                  </a:cubicBezTo>
                  <a:lnTo>
                    <a:pt x="168" y="86"/>
                  </a:lnTo>
                  <a:close/>
                  <a:moveTo>
                    <a:pt x="321" y="165"/>
                  </a:moveTo>
                  <a:cubicBezTo>
                    <a:pt x="260" y="105"/>
                    <a:pt x="260" y="105"/>
                    <a:pt x="260" y="105"/>
                  </a:cubicBezTo>
                  <a:cubicBezTo>
                    <a:pt x="256" y="100"/>
                    <a:pt x="249" y="100"/>
                    <a:pt x="245" y="105"/>
                  </a:cubicBezTo>
                  <a:cubicBezTo>
                    <a:pt x="241" y="109"/>
                    <a:pt x="241" y="115"/>
                    <a:pt x="245" y="120"/>
                  </a:cubicBezTo>
                  <a:cubicBezTo>
                    <a:pt x="245" y="120"/>
                    <a:pt x="245" y="120"/>
                    <a:pt x="245" y="120"/>
                  </a:cubicBezTo>
                  <a:cubicBezTo>
                    <a:pt x="117" y="248"/>
                    <a:pt x="117" y="248"/>
                    <a:pt x="117" y="248"/>
                  </a:cubicBezTo>
                  <a:cubicBezTo>
                    <a:pt x="109" y="256"/>
                    <a:pt x="104" y="267"/>
                    <a:pt x="104" y="278"/>
                  </a:cubicBezTo>
                  <a:cubicBezTo>
                    <a:pt x="104" y="289"/>
                    <a:pt x="109" y="300"/>
                    <a:pt x="117" y="308"/>
                  </a:cubicBezTo>
                  <a:cubicBezTo>
                    <a:pt x="125" y="316"/>
                    <a:pt x="136" y="321"/>
                    <a:pt x="147" y="321"/>
                  </a:cubicBezTo>
                  <a:cubicBezTo>
                    <a:pt x="158" y="321"/>
                    <a:pt x="169" y="316"/>
                    <a:pt x="177" y="308"/>
                  </a:cubicBezTo>
                  <a:cubicBezTo>
                    <a:pt x="305" y="180"/>
                    <a:pt x="305" y="180"/>
                    <a:pt x="305" y="180"/>
                  </a:cubicBezTo>
                  <a:cubicBezTo>
                    <a:pt x="305" y="180"/>
                    <a:pt x="305" y="180"/>
                    <a:pt x="305" y="180"/>
                  </a:cubicBezTo>
                  <a:cubicBezTo>
                    <a:pt x="308" y="182"/>
                    <a:pt x="310" y="183"/>
                    <a:pt x="313" y="183"/>
                  </a:cubicBezTo>
                  <a:cubicBezTo>
                    <a:pt x="316" y="183"/>
                    <a:pt x="318" y="182"/>
                    <a:pt x="321" y="180"/>
                  </a:cubicBezTo>
                  <a:cubicBezTo>
                    <a:pt x="325" y="176"/>
                    <a:pt x="325" y="169"/>
                    <a:pt x="321" y="165"/>
                  </a:cubicBezTo>
                  <a:close/>
                  <a:moveTo>
                    <a:pt x="162" y="293"/>
                  </a:moveTo>
                  <a:cubicBezTo>
                    <a:pt x="154" y="301"/>
                    <a:pt x="140" y="301"/>
                    <a:pt x="132" y="293"/>
                  </a:cubicBezTo>
                  <a:cubicBezTo>
                    <a:pt x="128" y="289"/>
                    <a:pt x="126" y="284"/>
                    <a:pt x="126" y="278"/>
                  </a:cubicBezTo>
                  <a:cubicBezTo>
                    <a:pt x="126" y="274"/>
                    <a:pt x="127" y="271"/>
                    <a:pt x="129" y="267"/>
                  </a:cubicBezTo>
                  <a:cubicBezTo>
                    <a:pt x="188" y="267"/>
                    <a:pt x="188" y="267"/>
                    <a:pt x="188" y="267"/>
                  </a:cubicBezTo>
                  <a:lnTo>
                    <a:pt x="162" y="293"/>
                  </a:lnTo>
                  <a:close/>
                  <a:moveTo>
                    <a:pt x="209" y="246"/>
                  </a:moveTo>
                  <a:cubicBezTo>
                    <a:pt x="149" y="246"/>
                    <a:pt x="149" y="246"/>
                    <a:pt x="149" y="246"/>
                  </a:cubicBezTo>
                  <a:cubicBezTo>
                    <a:pt x="260" y="135"/>
                    <a:pt x="260" y="135"/>
                    <a:pt x="260" y="135"/>
                  </a:cubicBezTo>
                  <a:cubicBezTo>
                    <a:pt x="290" y="165"/>
                    <a:pt x="290" y="165"/>
                    <a:pt x="290" y="165"/>
                  </a:cubicBezTo>
                  <a:lnTo>
                    <a:pt x="209" y="2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3" name="TextBox 52">
            <a:extLst>
              <a:ext uri="{FF2B5EF4-FFF2-40B4-BE49-F238E27FC236}">
                <a16:creationId xmlns:a16="http://schemas.microsoft.com/office/drawing/2014/main" id="{24D614A4-374C-4B4F-9D15-16E5A3D3C785}"/>
              </a:ext>
            </a:extLst>
          </p:cNvPr>
          <p:cNvSpPr txBox="1"/>
          <p:nvPr/>
        </p:nvSpPr>
        <p:spPr>
          <a:xfrm>
            <a:off x="1816933" y="5533117"/>
            <a:ext cx="745435" cy="246221"/>
          </a:xfrm>
          <a:prstGeom prst="rect">
            <a:avLst/>
          </a:prstGeom>
          <a:noFill/>
        </p:spPr>
        <p:txBody>
          <a:bodyPr wrap="square" rtlCol="0">
            <a:spAutoFit/>
          </a:bodyPr>
          <a:lstStyle/>
          <a:p>
            <a:pPr algn="ctr"/>
            <a:r>
              <a:rPr lang="en-NZ" sz="1000">
                <a:latin typeface="Calibri" panose="020F0502020204030204" pitchFamily="34" charset="0"/>
                <a:cs typeface="Calibri" panose="020F0502020204030204" pitchFamily="34" charset="0"/>
              </a:rPr>
              <a:t>PROCESS</a:t>
            </a:r>
          </a:p>
        </p:txBody>
      </p:sp>
      <p:sp>
        <p:nvSpPr>
          <p:cNvPr id="54" name="TextBox 53">
            <a:extLst>
              <a:ext uri="{FF2B5EF4-FFF2-40B4-BE49-F238E27FC236}">
                <a16:creationId xmlns:a16="http://schemas.microsoft.com/office/drawing/2014/main" id="{5304BB43-F215-45C4-924B-F247A9550A21}"/>
              </a:ext>
            </a:extLst>
          </p:cNvPr>
          <p:cNvSpPr txBox="1"/>
          <p:nvPr/>
        </p:nvSpPr>
        <p:spPr>
          <a:xfrm>
            <a:off x="1820664" y="4551497"/>
            <a:ext cx="745435" cy="246221"/>
          </a:xfrm>
          <a:prstGeom prst="rect">
            <a:avLst/>
          </a:prstGeom>
          <a:noFill/>
        </p:spPr>
        <p:txBody>
          <a:bodyPr wrap="square" rtlCol="0">
            <a:spAutoFit/>
          </a:bodyPr>
          <a:lstStyle/>
          <a:p>
            <a:pPr algn="ctr"/>
            <a:r>
              <a:rPr lang="en-NZ" sz="1000">
                <a:latin typeface="Calibri" panose="020F0502020204030204" pitchFamily="34" charset="0"/>
                <a:cs typeface="Calibri" panose="020F0502020204030204" pitchFamily="34" charset="0"/>
              </a:rPr>
              <a:t>PEOPLE</a:t>
            </a:r>
          </a:p>
        </p:txBody>
      </p:sp>
      <p:grpSp>
        <p:nvGrpSpPr>
          <p:cNvPr id="55" name="Group 795">
            <a:extLst>
              <a:ext uri="{FF2B5EF4-FFF2-40B4-BE49-F238E27FC236}">
                <a16:creationId xmlns:a16="http://schemas.microsoft.com/office/drawing/2014/main" id="{87AE8B2B-FB8C-4312-BDB0-EA428B1ECCB7}"/>
              </a:ext>
            </a:extLst>
          </p:cNvPr>
          <p:cNvGrpSpPr>
            <a:grpSpLocks noChangeAspect="1"/>
          </p:cNvGrpSpPr>
          <p:nvPr/>
        </p:nvGrpSpPr>
        <p:grpSpPr bwMode="auto">
          <a:xfrm>
            <a:off x="2031218" y="4231923"/>
            <a:ext cx="324001" cy="324001"/>
            <a:chOff x="7361" y="3009"/>
            <a:chExt cx="340" cy="340"/>
          </a:xfrm>
          <a:solidFill>
            <a:srgbClr val="F9AE9B"/>
          </a:solidFill>
        </p:grpSpPr>
        <p:sp>
          <p:nvSpPr>
            <p:cNvPr id="56" name="Freeform 796">
              <a:extLst>
                <a:ext uri="{FF2B5EF4-FFF2-40B4-BE49-F238E27FC236}">
                  <a16:creationId xmlns:a16="http://schemas.microsoft.com/office/drawing/2014/main" id="{2D9FA1FD-AF01-42F3-9D42-02CE65733EBA}"/>
                </a:ext>
              </a:extLst>
            </p:cNvPr>
            <p:cNvSpPr>
              <a:spLocks noEditPoints="1"/>
            </p:cNvSpPr>
            <p:nvPr/>
          </p:nvSpPr>
          <p:spPr bwMode="auto">
            <a:xfrm>
              <a:off x="7431" y="3129"/>
              <a:ext cx="57" cy="14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797">
              <a:extLst>
                <a:ext uri="{FF2B5EF4-FFF2-40B4-BE49-F238E27FC236}">
                  <a16:creationId xmlns:a16="http://schemas.microsoft.com/office/drawing/2014/main" id="{DA8BF1CA-441E-4F0F-884F-AC40B84ABF9C}"/>
                </a:ext>
              </a:extLst>
            </p:cNvPr>
            <p:cNvSpPr>
              <a:spLocks noEditPoints="1"/>
            </p:cNvSpPr>
            <p:nvPr/>
          </p:nvSpPr>
          <p:spPr bwMode="auto">
            <a:xfrm>
              <a:off x="7439"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798">
              <a:extLst>
                <a:ext uri="{FF2B5EF4-FFF2-40B4-BE49-F238E27FC236}">
                  <a16:creationId xmlns:a16="http://schemas.microsoft.com/office/drawing/2014/main" id="{C572CB84-C3EB-4AEC-AF0C-505C89C469E5}"/>
                </a:ext>
              </a:extLst>
            </p:cNvPr>
            <p:cNvSpPr>
              <a:spLocks noEditPoints="1"/>
            </p:cNvSpPr>
            <p:nvPr/>
          </p:nvSpPr>
          <p:spPr bwMode="auto">
            <a:xfrm>
              <a:off x="7502" y="3129"/>
              <a:ext cx="58" cy="14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799">
              <a:extLst>
                <a:ext uri="{FF2B5EF4-FFF2-40B4-BE49-F238E27FC236}">
                  <a16:creationId xmlns:a16="http://schemas.microsoft.com/office/drawing/2014/main" id="{B6796BE4-C49B-4CCC-B31F-0499AC8848FB}"/>
                </a:ext>
              </a:extLst>
            </p:cNvPr>
            <p:cNvSpPr>
              <a:spLocks noEditPoints="1"/>
            </p:cNvSpPr>
            <p:nvPr/>
          </p:nvSpPr>
          <p:spPr bwMode="auto">
            <a:xfrm>
              <a:off x="7510"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800">
              <a:extLst>
                <a:ext uri="{FF2B5EF4-FFF2-40B4-BE49-F238E27FC236}">
                  <a16:creationId xmlns:a16="http://schemas.microsoft.com/office/drawing/2014/main" id="{75EFBCBD-81B4-48AB-9918-65B2E3853EBE}"/>
                </a:ext>
              </a:extLst>
            </p:cNvPr>
            <p:cNvSpPr>
              <a:spLocks noEditPoints="1"/>
            </p:cNvSpPr>
            <p:nvPr/>
          </p:nvSpPr>
          <p:spPr bwMode="auto">
            <a:xfrm>
              <a:off x="7573" y="3129"/>
              <a:ext cx="57" cy="14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801">
              <a:extLst>
                <a:ext uri="{FF2B5EF4-FFF2-40B4-BE49-F238E27FC236}">
                  <a16:creationId xmlns:a16="http://schemas.microsoft.com/office/drawing/2014/main" id="{5FC0EBA6-13AD-47A6-BF67-67295711E4E2}"/>
                </a:ext>
              </a:extLst>
            </p:cNvPr>
            <p:cNvSpPr>
              <a:spLocks noEditPoints="1"/>
            </p:cNvSpPr>
            <p:nvPr/>
          </p:nvSpPr>
          <p:spPr bwMode="auto">
            <a:xfrm>
              <a:off x="7580" y="3073"/>
              <a:ext cx="43"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802">
              <a:extLst>
                <a:ext uri="{FF2B5EF4-FFF2-40B4-BE49-F238E27FC236}">
                  <a16:creationId xmlns:a16="http://schemas.microsoft.com/office/drawing/2014/main" id="{53AF7200-1449-4AFC-9CE6-3880A9C3D013}"/>
                </a:ext>
              </a:extLst>
            </p:cNvPr>
            <p:cNvSpPr>
              <a:spLocks noEditPoints="1"/>
            </p:cNvSpPr>
            <p:nvPr/>
          </p:nvSpPr>
          <p:spPr bwMode="auto">
            <a:xfrm>
              <a:off x="7361" y="3009"/>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3" name="TextBox 62">
            <a:extLst>
              <a:ext uri="{FF2B5EF4-FFF2-40B4-BE49-F238E27FC236}">
                <a16:creationId xmlns:a16="http://schemas.microsoft.com/office/drawing/2014/main" id="{10AB88CF-546A-48E7-8412-BEED4EBC5594}"/>
              </a:ext>
            </a:extLst>
          </p:cNvPr>
          <p:cNvSpPr txBox="1"/>
          <p:nvPr/>
        </p:nvSpPr>
        <p:spPr>
          <a:xfrm>
            <a:off x="1729682" y="6192794"/>
            <a:ext cx="919937" cy="246221"/>
          </a:xfrm>
          <a:prstGeom prst="rect">
            <a:avLst/>
          </a:prstGeom>
          <a:noFill/>
        </p:spPr>
        <p:txBody>
          <a:bodyPr wrap="square" rtlCol="0">
            <a:spAutoFit/>
          </a:bodyPr>
          <a:lstStyle/>
          <a:p>
            <a:pPr algn="ctr"/>
            <a:r>
              <a:rPr lang="en-NZ" sz="1000" dirty="0">
                <a:latin typeface="Calibri" panose="020F0502020204030204" pitchFamily="34" charset="0"/>
                <a:cs typeface="Calibri" panose="020F0502020204030204" pitchFamily="34" charset="0"/>
              </a:rPr>
              <a:t>TECHNOLOGY</a:t>
            </a:r>
          </a:p>
        </p:txBody>
      </p:sp>
      <p:grpSp>
        <p:nvGrpSpPr>
          <p:cNvPr id="64" name="Group 489">
            <a:extLst>
              <a:ext uri="{FF2B5EF4-FFF2-40B4-BE49-F238E27FC236}">
                <a16:creationId xmlns:a16="http://schemas.microsoft.com/office/drawing/2014/main" id="{74232309-8B04-49F5-A9C6-F5D8A2EE676D}"/>
              </a:ext>
            </a:extLst>
          </p:cNvPr>
          <p:cNvGrpSpPr>
            <a:grpSpLocks noChangeAspect="1"/>
          </p:cNvGrpSpPr>
          <p:nvPr/>
        </p:nvGrpSpPr>
        <p:grpSpPr bwMode="auto">
          <a:xfrm>
            <a:off x="2027651" y="5868781"/>
            <a:ext cx="323999" cy="323998"/>
            <a:chOff x="2920" y="2264"/>
            <a:chExt cx="340" cy="340"/>
          </a:xfrm>
          <a:solidFill>
            <a:srgbClr val="F9AE9B"/>
          </a:solidFill>
        </p:grpSpPr>
        <p:sp>
          <p:nvSpPr>
            <p:cNvPr id="65" name="Freeform 490">
              <a:extLst>
                <a:ext uri="{FF2B5EF4-FFF2-40B4-BE49-F238E27FC236}">
                  <a16:creationId xmlns:a16="http://schemas.microsoft.com/office/drawing/2014/main" id="{D0C26DB4-1397-43BA-AFDE-2625F36ECB1C}"/>
                </a:ext>
              </a:extLst>
            </p:cNvPr>
            <p:cNvSpPr>
              <a:spLocks noEditPoints="1"/>
            </p:cNvSpPr>
            <p:nvPr/>
          </p:nvSpPr>
          <p:spPr bwMode="auto">
            <a:xfrm>
              <a:off x="2998" y="2363"/>
              <a:ext cx="184" cy="113"/>
            </a:xfrm>
            <a:custGeom>
              <a:avLst/>
              <a:gdLst>
                <a:gd name="T0" fmla="*/ 11 w 277"/>
                <a:gd name="T1" fmla="*/ 171 h 171"/>
                <a:gd name="T2" fmla="*/ 267 w 277"/>
                <a:gd name="T3" fmla="*/ 171 h 171"/>
                <a:gd name="T4" fmla="*/ 277 w 277"/>
                <a:gd name="T5" fmla="*/ 160 h 171"/>
                <a:gd name="T6" fmla="*/ 277 w 277"/>
                <a:gd name="T7" fmla="*/ 11 h 171"/>
                <a:gd name="T8" fmla="*/ 267 w 277"/>
                <a:gd name="T9" fmla="*/ 0 h 171"/>
                <a:gd name="T10" fmla="*/ 11 w 277"/>
                <a:gd name="T11" fmla="*/ 0 h 171"/>
                <a:gd name="T12" fmla="*/ 0 w 277"/>
                <a:gd name="T13" fmla="*/ 11 h 171"/>
                <a:gd name="T14" fmla="*/ 0 w 277"/>
                <a:gd name="T15" fmla="*/ 160 h 171"/>
                <a:gd name="T16" fmla="*/ 11 w 277"/>
                <a:gd name="T17" fmla="*/ 171 h 171"/>
                <a:gd name="T18" fmla="*/ 21 w 277"/>
                <a:gd name="T19" fmla="*/ 21 h 171"/>
                <a:gd name="T20" fmla="*/ 256 w 277"/>
                <a:gd name="T21" fmla="*/ 21 h 171"/>
                <a:gd name="T22" fmla="*/ 256 w 277"/>
                <a:gd name="T23" fmla="*/ 149 h 171"/>
                <a:gd name="T24" fmla="*/ 21 w 277"/>
                <a:gd name="T25" fmla="*/ 149 h 171"/>
                <a:gd name="T26" fmla="*/ 21 w 277"/>
                <a:gd name="T27" fmla="*/ 2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171">
                  <a:moveTo>
                    <a:pt x="11" y="171"/>
                  </a:moveTo>
                  <a:cubicBezTo>
                    <a:pt x="267" y="171"/>
                    <a:pt x="267" y="171"/>
                    <a:pt x="267" y="171"/>
                  </a:cubicBezTo>
                  <a:cubicBezTo>
                    <a:pt x="273" y="171"/>
                    <a:pt x="277" y="166"/>
                    <a:pt x="277" y="160"/>
                  </a:cubicBezTo>
                  <a:cubicBezTo>
                    <a:pt x="277" y="11"/>
                    <a:pt x="277" y="11"/>
                    <a:pt x="277" y="11"/>
                  </a:cubicBezTo>
                  <a:cubicBezTo>
                    <a:pt x="277" y="5"/>
                    <a:pt x="273" y="0"/>
                    <a:pt x="267" y="0"/>
                  </a:cubicBezTo>
                  <a:cubicBezTo>
                    <a:pt x="11" y="0"/>
                    <a:pt x="11" y="0"/>
                    <a:pt x="11" y="0"/>
                  </a:cubicBezTo>
                  <a:cubicBezTo>
                    <a:pt x="5" y="0"/>
                    <a:pt x="0" y="5"/>
                    <a:pt x="0" y="11"/>
                  </a:cubicBezTo>
                  <a:cubicBezTo>
                    <a:pt x="0" y="160"/>
                    <a:pt x="0" y="160"/>
                    <a:pt x="0" y="160"/>
                  </a:cubicBezTo>
                  <a:cubicBezTo>
                    <a:pt x="0" y="166"/>
                    <a:pt x="5" y="171"/>
                    <a:pt x="11" y="171"/>
                  </a:cubicBezTo>
                  <a:close/>
                  <a:moveTo>
                    <a:pt x="21" y="21"/>
                  </a:moveTo>
                  <a:cubicBezTo>
                    <a:pt x="256" y="21"/>
                    <a:pt x="256" y="21"/>
                    <a:pt x="256" y="21"/>
                  </a:cubicBezTo>
                  <a:cubicBezTo>
                    <a:pt x="256" y="149"/>
                    <a:pt x="256" y="149"/>
                    <a:pt x="256" y="149"/>
                  </a:cubicBezTo>
                  <a:cubicBezTo>
                    <a:pt x="21" y="149"/>
                    <a:pt x="21" y="149"/>
                    <a:pt x="21" y="149"/>
                  </a:cubicBezTo>
                  <a:lnTo>
                    <a:pt x="21"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91">
              <a:extLst>
                <a:ext uri="{FF2B5EF4-FFF2-40B4-BE49-F238E27FC236}">
                  <a16:creationId xmlns:a16="http://schemas.microsoft.com/office/drawing/2014/main" id="{6F5E0722-A31C-45EA-8CA5-0D67BCD1ACC9}"/>
                </a:ext>
              </a:extLst>
            </p:cNvPr>
            <p:cNvSpPr>
              <a:spLocks/>
            </p:cNvSpPr>
            <p:nvPr/>
          </p:nvSpPr>
          <p:spPr bwMode="auto">
            <a:xfrm>
              <a:off x="2984" y="2490"/>
              <a:ext cx="212" cy="14"/>
            </a:xfrm>
            <a:custGeom>
              <a:avLst/>
              <a:gdLst>
                <a:gd name="T0" fmla="*/ 309 w 320"/>
                <a:gd name="T1" fmla="*/ 0 h 21"/>
                <a:gd name="T2" fmla="*/ 10 w 320"/>
                <a:gd name="T3" fmla="*/ 0 h 21"/>
                <a:gd name="T4" fmla="*/ 0 w 320"/>
                <a:gd name="T5" fmla="*/ 11 h 21"/>
                <a:gd name="T6" fmla="*/ 10 w 320"/>
                <a:gd name="T7" fmla="*/ 21 h 21"/>
                <a:gd name="T8" fmla="*/ 309 w 320"/>
                <a:gd name="T9" fmla="*/ 21 h 21"/>
                <a:gd name="T10" fmla="*/ 320 w 320"/>
                <a:gd name="T11" fmla="*/ 11 h 21"/>
                <a:gd name="T12" fmla="*/ 309 w 320"/>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20" h="21">
                  <a:moveTo>
                    <a:pt x="309" y="0"/>
                  </a:moveTo>
                  <a:cubicBezTo>
                    <a:pt x="10" y="0"/>
                    <a:pt x="10" y="0"/>
                    <a:pt x="10" y="0"/>
                  </a:cubicBezTo>
                  <a:cubicBezTo>
                    <a:pt x="4" y="0"/>
                    <a:pt x="0" y="5"/>
                    <a:pt x="0" y="11"/>
                  </a:cubicBezTo>
                  <a:cubicBezTo>
                    <a:pt x="0" y="17"/>
                    <a:pt x="4" y="21"/>
                    <a:pt x="10" y="21"/>
                  </a:cubicBezTo>
                  <a:cubicBezTo>
                    <a:pt x="309" y="21"/>
                    <a:pt x="309" y="21"/>
                    <a:pt x="309" y="21"/>
                  </a:cubicBezTo>
                  <a:cubicBezTo>
                    <a:pt x="315" y="21"/>
                    <a:pt x="320" y="17"/>
                    <a:pt x="320" y="11"/>
                  </a:cubicBezTo>
                  <a:cubicBezTo>
                    <a:pt x="320" y="5"/>
                    <a:pt x="315" y="0"/>
                    <a:pt x="30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92">
              <a:extLst>
                <a:ext uri="{FF2B5EF4-FFF2-40B4-BE49-F238E27FC236}">
                  <a16:creationId xmlns:a16="http://schemas.microsoft.com/office/drawing/2014/main" id="{F27F6D69-30A7-4C7F-8708-295E65504630}"/>
                </a:ext>
              </a:extLst>
            </p:cNvPr>
            <p:cNvSpPr>
              <a:spLocks noEditPoints="1"/>
            </p:cNvSpPr>
            <p:nvPr/>
          </p:nvSpPr>
          <p:spPr bwMode="auto">
            <a:xfrm>
              <a:off x="2920" y="226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30" name="Picture 29">
            <a:extLst>
              <a:ext uri="{FF2B5EF4-FFF2-40B4-BE49-F238E27FC236}">
                <a16:creationId xmlns:a16="http://schemas.microsoft.com/office/drawing/2014/main" id="{9F9AB392-E87C-4E24-A8A1-A64CB7E097CC}"/>
              </a:ext>
            </a:extLst>
          </p:cNvPr>
          <p:cNvPicPr>
            <a:picLocks noChangeAspect="1"/>
          </p:cNvPicPr>
          <p:nvPr/>
        </p:nvPicPr>
        <p:blipFill>
          <a:blip r:embed="rId3"/>
          <a:stretch>
            <a:fillRect/>
          </a:stretch>
        </p:blipFill>
        <p:spPr>
          <a:xfrm>
            <a:off x="1613544" y="1504026"/>
            <a:ext cx="1324328" cy="1324328"/>
          </a:xfrm>
          <a:prstGeom prst="rect">
            <a:avLst/>
          </a:prstGeom>
        </p:spPr>
      </p:pic>
      <p:grpSp>
        <p:nvGrpSpPr>
          <p:cNvPr id="41" name="Group 40">
            <a:extLst>
              <a:ext uri="{FF2B5EF4-FFF2-40B4-BE49-F238E27FC236}">
                <a16:creationId xmlns:a16="http://schemas.microsoft.com/office/drawing/2014/main" id="{7989015A-F6CB-4241-9472-C53AF673CB7C}"/>
              </a:ext>
            </a:extLst>
          </p:cNvPr>
          <p:cNvGrpSpPr/>
          <p:nvPr/>
        </p:nvGrpSpPr>
        <p:grpSpPr>
          <a:xfrm>
            <a:off x="9482805" y="1065270"/>
            <a:ext cx="2532053" cy="5549413"/>
            <a:chOff x="9482805" y="808925"/>
            <a:chExt cx="2532053" cy="5549413"/>
          </a:xfrm>
        </p:grpSpPr>
        <p:sp>
          <p:nvSpPr>
            <p:cNvPr id="43" name="Rectangle 42">
              <a:extLst>
                <a:ext uri="{FF2B5EF4-FFF2-40B4-BE49-F238E27FC236}">
                  <a16:creationId xmlns:a16="http://schemas.microsoft.com/office/drawing/2014/main" id="{B3A33C05-6E0E-4B39-A97C-737ACDED7A91}"/>
                </a:ext>
              </a:extLst>
            </p:cNvPr>
            <p:cNvSpPr/>
            <p:nvPr/>
          </p:nvSpPr>
          <p:spPr>
            <a:xfrm>
              <a:off x="9482805" y="808925"/>
              <a:ext cx="2379321" cy="5549413"/>
            </a:xfrm>
            <a:prstGeom prst="rect">
              <a:avLst/>
            </a:prstGeom>
            <a:solidFill>
              <a:srgbClr val="D600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sp>
          <p:nvSpPr>
            <p:cNvPr id="44" name="TextBox 43">
              <a:extLst>
                <a:ext uri="{FF2B5EF4-FFF2-40B4-BE49-F238E27FC236}">
                  <a16:creationId xmlns:a16="http://schemas.microsoft.com/office/drawing/2014/main" id="{FB2AB1FE-DD74-4D6B-8BA1-1C2D0C8716B7}"/>
                </a:ext>
              </a:extLst>
            </p:cNvPr>
            <p:cNvSpPr txBox="1"/>
            <p:nvPr/>
          </p:nvSpPr>
          <p:spPr>
            <a:xfrm>
              <a:off x="9506813" y="1300029"/>
              <a:ext cx="2307986" cy="4814075"/>
            </a:xfrm>
            <a:prstGeom prst="rect">
              <a:avLst/>
            </a:prstGeom>
            <a:solidFill>
              <a:srgbClr val="D60093"/>
            </a:solidFill>
          </p:spPr>
          <p:txBody>
            <a:bodyPr wrap="square" lIns="91440" tIns="45720" rIns="91440" bIns="45720" anchor="t">
              <a:spAutoFit/>
            </a:bodyPr>
            <a:lstStyle/>
            <a:p>
              <a:pPr marL="179070" lvl="0" indent="-179070">
                <a:lnSpc>
                  <a:spcPct val="150000"/>
                </a:lnSpc>
                <a:spcBef>
                  <a:spcPts val="600"/>
                </a:spcBef>
                <a:buFont typeface="Symbol" panose="05050102010706020507" pitchFamily="18" charset="2"/>
                <a:buChar char=""/>
              </a:pPr>
              <a:r>
                <a:rPr lang="en-NZ" sz="900" dirty="0">
                  <a:solidFill>
                    <a:schemeClr val="bg1"/>
                  </a:solidFill>
                  <a:effectLst/>
                  <a:ea typeface="Calibri" panose="020F0502020204030204" pitchFamily="34" charset="0"/>
                  <a:cs typeface="Times New Roman"/>
                </a:rPr>
                <a:t>We are able to bring initial screening closer to the </a:t>
              </a:r>
              <a:r>
                <a:rPr lang="en-NZ" sz="900" dirty="0">
                  <a:solidFill>
                    <a:schemeClr val="bg1"/>
                  </a:solidFill>
                  <a:ea typeface="Calibri" panose="020F0502020204030204" pitchFamily="34" charset="0"/>
                  <a:cs typeface="Times New Roman"/>
                </a:rPr>
                <a:t>w</a:t>
              </a:r>
              <a:r>
                <a:rPr lang="en-NZ" sz="900" dirty="0">
                  <a:solidFill>
                    <a:schemeClr val="bg1"/>
                  </a:solidFill>
                  <a:effectLst/>
                  <a:ea typeface="Calibri" panose="020F0502020204030204" pitchFamily="34" charset="0"/>
                  <a:cs typeface="Times New Roman"/>
                </a:rPr>
                <a:t>hānau with the new pathways and have a clear focus in supporting priority populations (e.g. Māori and pacific).</a:t>
              </a:r>
              <a:endParaRPr lang="en-US" dirty="0">
                <a:solidFill>
                  <a:schemeClr val="bg1"/>
                </a:solidFill>
                <a:cs typeface="Times New Roman"/>
              </a:endParaRPr>
            </a:p>
            <a:p>
              <a:pPr marL="179070" lvl="0" indent="-179070">
                <a:lnSpc>
                  <a:spcPct val="150000"/>
                </a:lnSpc>
                <a:spcBef>
                  <a:spcPts val="600"/>
                </a:spcBef>
                <a:buFont typeface="Symbol" panose="05050102010706020507" pitchFamily="18" charset="2"/>
                <a:buChar char=""/>
              </a:pPr>
              <a:r>
                <a:rPr lang="en-NZ" sz="900" dirty="0">
                  <a:solidFill>
                    <a:schemeClr val="bg1"/>
                  </a:solidFill>
                  <a:ea typeface="Calibri" panose="020F0502020204030204" pitchFamily="34" charset="0"/>
                  <a:cs typeface="Times New Roman"/>
                </a:rPr>
                <a:t>Our new training allows us to deliver more culturally specific support.</a:t>
              </a:r>
            </a:p>
            <a:p>
              <a:pPr marL="179070" lvl="0" indent="-179070">
                <a:lnSpc>
                  <a:spcPct val="150000"/>
                </a:lnSpc>
                <a:spcBef>
                  <a:spcPts val="600"/>
                </a:spcBef>
                <a:buFont typeface="Symbol" panose="05050102010706020507" pitchFamily="18" charset="2"/>
                <a:buChar char=""/>
              </a:pPr>
              <a:r>
                <a:rPr lang="en-NZ" sz="900" dirty="0">
                  <a:solidFill>
                    <a:schemeClr val="bg1"/>
                  </a:solidFill>
                  <a:ea typeface="Calibri" panose="020F0502020204030204" pitchFamily="34" charset="0"/>
                  <a:cs typeface="Times New Roman"/>
                </a:rPr>
                <a:t>The less invasive pathways allow us to encourage more un and under-screened women through the process.</a:t>
              </a:r>
              <a:endParaRPr lang="en-NZ" sz="900" dirty="0">
                <a:solidFill>
                  <a:schemeClr val="bg1"/>
                </a:solidFill>
                <a:effectLst/>
                <a:ea typeface="Calibri" panose="020F0502020204030204" pitchFamily="34" charset="0"/>
                <a:cs typeface="Times New Roman"/>
              </a:endParaRPr>
            </a:p>
            <a:p>
              <a:pPr marL="179070" lvl="0" indent="-179070">
                <a:lnSpc>
                  <a:spcPct val="150000"/>
                </a:lnSpc>
                <a:spcBef>
                  <a:spcPts val="600"/>
                </a:spcBef>
                <a:buFont typeface="Symbol" panose="05050102010706020507" pitchFamily="18" charset="2"/>
                <a:buChar char=""/>
              </a:pPr>
              <a:r>
                <a:rPr lang="en-NZ" sz="900" dirty="0">
                  <a:solidFill>
                    <a:schemeClr val="bg1"/>
                  </a:solidFill>
                  <a:ea typeface="Calibri" panose="020F0502020204030204" pitchFamily="34" charset="0"/>
                  <a:cs typeface="Times New Roman"/>
                </a:rPr>
                <a:t>We can leverage the campaigns, to identify, access and support more participants through the screening process.</a:t>
              </a:r>
            </a:p>
            <a:p>
              <a:pPr marL="179070" lvl="0" indent="-179070">
                <a:lnSpc>
                  <a:spcPct val="150000"/>
                </a:lnSpc>
                <a:spcBef>
                  <a:spcPts val="600"/>
                </a:spcBef>
                <a:buFont typeface="Symbol" panose="05050102010706020507" pitchFamily="18" charset="2"/>
                <a:buChar char=""/>
              </a:pPr>
              <a:r>
                <a:rPr lang="en-NZ" sz="900" dirty="0">
                  <a:solidFill>
                    <a:schemeClr val="bg1"/>
                  </a:solidFill>
                  <a:ea typeface="Calibri" panose="020F0502020204030204" pitchFamily="34" charset="0"/>
                  <a:cs typeface="Times New Roman"/>
                </a:rPr>
                <a:t>Regional co-ordinators can leverage the improved Register to target more Māori and Pacific participants with support.</a:t>
              </a:r>
            </a:p>
            <a:p>
              <a:pPr marL="179070" lvl="0" indent="-179070">
                <a:lnSpc>
                  <a:spcPct val="150000"/>
                </a:lnSpc>
                <a:spcBef>
                  <a:spcPts val="600"/>
                </a:spcBef>
                <a:buFont typeface="Symbol" panose="05050102010706020507" pitchFamily="18" charset="2"/>
                <a:buChar char=""/>
              </a:pPr>
              <a:r>
                <a:rPr lang="en-NZ" sz="900" dirty="0">
                  <a:solidFill>
                    <a:schemeClr val="bg1"/>
                  </a:solidFill>
                  <a:ea typeface="Calibri" panose="020F0502020204030204" pitchFamily="34" charset="0"/>
                  <a:cs typeface="Times New Roman"/>
                </a:rPr>
                <a:t>More Māori and Pacific clinical and non-clinical staff are utilised in the delivery of the initial screening.</a:t>
              </a:r>
              <a:endParaRPr lang="en-NZ" sz="900" dirty="0">
                <a:solidFill>
                  <a:schemeClr val="bg1"/>
                </a:solidFill>
                <a:effectLst/>
                <a:ea typeface="Calibri" panose="020F0502020204030204" pitchFamily="34" charset="0"/>
                <a:cs typeface="Times New Roman"/>
              </a:endParaRPr>
            </a:p>
          </p:txBody>
        </p:sp>
        <p:sp>
          <p:nvSpPr>
            <p:cNvPr id="45" name="TextBox 44">
              <a:extLst>
                <a:ext uri="{FF2B5EF4-FFF2-40B4-BE49-F238E27FC236}">
                  <a16:creationId xmlns:a16="http://schemas.microsoft.com/office/drawing/2014/main" id="{4BF3B52E-5A7A-4956-ABCB-921330D9BE89}"/>
                </a:ext>
              </a:extLst>
            </p:cNvPr>
            <p:cNvSpPr txBox="1"/>
            <p:nvPr/>
          </p:nvSpPr>
          <p:spPr>
            <a:xfrm>
              <a:off x="9996283" y="981602"/>
              <a:ext cx="2018575" cy="246221"/>
            </a:xfrm>
            <a:prstGeom prst="rect">
              <a:avLst/>
            </a:prstGeom>
            <a:noFill/>
          </p:spPr>
          <p:txBody>
            <a:bodyPr wrap="square" rtlCol="0">
              <a:spAutoFit/>
            </a:bodyPr>
            <a:lstStyle/>
            <a:p>
              <a:r>
                <a:rPr lang="en-NZ" sz="1000" b="1" dirty="0">
                  <a:solidFill>
                    <a:schemeClr val="bg1"/>
                  </a:solidFill>
                </a:rPr>
                <a:t>EQUITY PRIORITIES</a:t>
              </a:r>
            </a:p>
          </p:txBody>
        </p:sp>
      </p:grpSp>
      <p:grpSp>
        <p:nvGrpSpPr>
          <p:cNvPr id="68" name="Graphic 4">
            <a:extLst>
              <a:ext uri="{FF2B5EF4-FFF2-40B4-BE49-F238E27FC236}">
                <a16:creationId xmlns:a16="http://schemas.microsoft.com/office/drawing/2014/main" id="{F6D540CA-1C17-4748-822C-EB3FDB47DE9A}"/>
              </a:ext>
            </a:extLst>
          </p:cNvPr>
          <p:cNvGrpSpPr/>
          <p:nvPr/>
        </p:nvGrpSpPr>
        <p:grpSpPr>
          <a:xfrm>
            <a:off x="9602691" y="1180376"/>
            <a:ext cx="361674" cy="361333"/>
            <a:chOff x="3607758" y="3824168"/>
            <a:chExt cx="361674" cy="361333"/>
          </a:xfrm>
          <a:solidFill>
            <a:schemeClr val="bg1"/>
          </a:solidFill>
        </p:grpSpPr>
        <p:sp>
          <p:nvSpPr>
            <p:cNvPr id="69" name="Graphic 4">
              <a:extLst>
                <a:ext uri="{FF2B5EF4-FFF2-40B4-BE49-F238E27FC236}">
                  <a16:creationId xmlns:a16="http://schemas.microsoft.com/office/drawing/2014/main" id="{824EB40C-2434-4FD0-9886-60B4DFE67A28}"/>
                </a:ext>
              </a:extLst>
            </p:cNvPr>
            <p:cNvSpPr/>
            <p:nvPr/>
          </p:nvSpPr>
          <p:spPr>
            <a:xfrm>
              <a:off x="3607758" y="3824168"/>
              <a:ext cx="361674" cy="361333"/>
            </a:xfrm>
            <a:custGeom>
              <a:avLst/>
              <a:gdLst>
                <a:gd name="connsiteX0" fmla="*/ 180836 w 361674"/>
                <a:gd name="connsiteY0" fmla="*/ 0 h 361333"/>
                <a:gd name="connsiteX1" fmla="*/ 0 w 361674"/>
                <a:gd name="connsiteY1" fmla="*/ 180667 h 361333"/>
                <a:gd name="connsiteX2" fmla="*/ 180836 w 361674"/>
                <a:gd name="connsiteY2" fmla="*/ 361333 h 361333"/>
                <a:gd name="connsiteX3" fmla="*/ 361671 w 361674"/>
                <a:gd name="connsiteY3" fmla="*/ 180667 h 361333"/>
                <a:gd name="connsiteX4" fmla="*/ 180836 w 361674"/>
                <a:gd name="connsiteY4" fmla="*/ 0 h 361333"/>
                <a:gd name="connsiteX5" fmla="*/ 180836 w 361674"/>
                <a:gd name="connsiteY5" fmla="*/ 349204 h 361333"/>
                <a:gd name="connsiteX6" fmla="*/ 12780 w 361674"/>
                <a:gd name="connsiteY6" fmla="*/ 181305 h 361333"/>
                <a:gd name="connsiteX7" fmla="*/ 180836 w 361674"/>
                <a:gd name="connsiteY7" fmla="*/ 13406 h 361333"/>
                <a:gd name="connsiteX8" fmla="*/ 348891 w 361674"/>
                <a:gd name="connsiteY8" fmla="*/ 181305 h 361333"/>
                <a:gd name="connsiteX9" fmla="*/ 180836 w 361674"/>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6" y="0"/>
                  </a:moveTo>
                  <a:cubicBezTo>
                    <a:pt x="80513" y="0"/>
                    <a:pt x="0" y="81076"/>
                    <a:pt x="0" y="180667"/>
                  </a:cubicBezTo>
                  <a:cubicBezTo>
                    <a:pt x="0" y="280895"/>
                    <a:pt x="81152" y="361333"/>
                    <a:pt x="180836" y="361333"/>
                  </a:cubicBezTo>
                  <a:cubicBezTo>
                    <a:pt x="280518" y="361333"/>
                    <a:pt x="361671" y="280257"/>
                    <a:pt x="361671" y="180667"/>
                  </a:cubicBezTo>
                  <a:cubicBezTo>
                    <a:pt x="362310" y="81076"/>
                    <a:pt x="281157" y="0"/>
                    <a:pt x="180836" y="0"/>
                  </a:cubicBezTo>
                  <a:close/>
                  <a:moveTo>
                    <a:pt x="180836" y="349204"/>
                  </a:moveTo>
                  <a:cubicBezTo>
                    <a:pt x="88181" y="349204"/>
                    <a:pt x="12780" y="273873"/>
                    <a:pt x="12780" y="181305"/>
                  </a:cubicBezTo>
                  <a:cubicBezTo>
                    <a:pt x="12780" y="88737"/>
                    <a:pt x="88181" y="13406"/>
                    <a:pt x="180836" y="13406"/>
                  </a:cubicBezTo>
                  <a:cubicBezTo>
                    <a:pt x="273490" y="13406"/>
                    <a:pt x="348891" y="88737"/>
                    <a:pt x="348891" y="181305"/>
                  </a:cubicBezTo>
                  <a:cubicBezTo>
                    <a:pt x="348891" y="273873"/>
                    <a:pt x="274128" y="349204"/>
                    <a:pt x="180836" y="349204"/>
                  </a:cubicBezTo>
                  <a:close/>
                </a:path>
              </a:pathLst>
            </a:custGeom>
            <a:grpFill/>
            <a:ln w="6390" cap="flat">
              <a:noFill/>
              <a:prstDash val="solid"/>
              <a:miter/>
            </a:ln>
          </p:spPr>
          <p:txBody>
            <a:bodyPr rtlCol="0" anchor="ctr"/>
            <a:lstStyle/>
            <a:p>
              <a:endParaRPr lang="en-US"/>
            </a:p>
          </p:txBody>
        </p:sp>
        <p:sp>
          <p:nvSpPr>
            <p:cNvPr id="70" name="Graphic 4">
              <a:extLst>
                <a:ext uri="{FF2B5EF4-FFF2-40B4-BE49-F238E27FC236}">
                  <a16:creationId xmlns:a16="http://schemas.microsoft.com/office/drawing/2014/main" id="{3E0D5079-8946-491B-81A8-FF48402BF0C3}"/>
                </a:ext>
              </a:extLst>
            </p:cNvPr>
            <p:cNvSpPr/>
            <p:nvPr/>
          </p:nvSpPr>
          <p:spPr>
            <a:xfrm>
              <a:off x="3759199" y="3867284"/>
              <a:ext cx="56969" cy="62219"/>
            </a:xfrm>
            <a:custGeom>
              <a:avLst/>
              <a:gdLst>
                <a:gd name="connsiteX0" fmla="*/ 5751 w 56969"/>
                <a:gd name="connsiteY0" fmla="*/ 61581 h 62219"/>
                <a:gd name="connsiteX1" fmla="*/ 12780 w 56969"/>
                <a:gd name="connsiteY1" fmla="*/ 56474 h 62219"/>
                <a:gd name="connsiteX2" fmla="*/ 26838 w 56969"/>
                <a:gd name="connsiteY2" fmla="*/ 50728 h 62219"/>
                <a:gd name="connsiteX3" fmla="*/ 44091 w 56969"/>
                <a:gd name="connsiteY3" fmla="*/ 57112 h 62219"/>
                <a:gd name="connsiteX4" fmla="*/ 50481 w 56969"/>
                <a:gd name="connsiteY4" fmla="*/ 62219 h 62219"/>
                <a:gd name="connsiteX5" fmla="*/ 51759 w 56969"/>
                <a:gd name="connsiteY5" fmla="*/ 62219 h 62219"/>
                <a:gd name="connsiteX6" fmla="*/ 56871 w 56969"/>
                <a:gd name="connsiteY6" fmla="*/ 54559 h 62219"/>
                <a:gd name="connsiteX7" fmla="*/ 33867 w 56969"/>
                <a:gd name="connsiteY7" fmla="*/ 38599 h 62219"/>
                <a:gd name="connsiteX8" fmla="*/ 40896 w 56969"/>
                <a:gd name="connsiteY8" fmla="*/ 35407 h 62219"/>
                <a:gd name="connsiteX9" fmla="*/ 48564 w 56969"/>
                <a:gd name="connsiteY9" fmla="*/ 22639 h 62219"/>
                <a:gd name="connsiteX10" fmla="*/ 32589 w 56969"/>
                <a:gd name="connsiteY10" fmla="*/ 295 h 62219"/>
                <a:gd name="connsiteX11" fmla="*/ 10224 w 56969"/>
                <a:gd name="connsiteY11" fmla="*/ 16255 h 62219"/>
                <a:gd name="connsiteX12" fmla="*/ 24282 w 56969"/>
                <a:gd name="connsiteY12" fmla="*/ 37960 h 62219"/>
                <a:gd name="connsiteX13" fmla="*/ 0 w 56969"/>
                <a:gd name="connsiteY13" fmla="*/ 54559 h 62219"/>
                <a:gd name="connsiteX14" fmla="*/ 5751 w 56969"/>
                <a:gd name="connsiteY14" fmla="*/ 61581 h 62219"/>
                <a:gd name="connsiteX15" fmla="*/ 23004 w 56969"/>
                <a:gd name="connsiteY15" fmla="*/ 18170 h 62219"/>
                <a:gd name="connsiteX16" fmla="*/ 29394 w 56969"/>
                <a:gd name="connsiteY16" fmla="*/ 12424 h 62219"/>
                <a:gd name="connsiteX17" fmla="*/ 30672 w 56969"/>
                <a:gd name="connsiteY17" fmla="*/ 12424 h 62219"/>
                <a:gd name="connsiteX18" fmla="*/ 36423 w 56969"/>
                <a:gd name="connsiteY18" fmla="*/ 20085 h 62219"/>
                <a:gd name="connsiteX19" fmla="*/ 33867 w 56969"/>
                <a:gd name="connsiteY19" fmla="*/ 24554 h 62219"/>
                <a:gd name="connsiteX20" fmla="*/ 28755 w 56969"/>
                <a:gd name="connsiteY20" fmla="*/ 25831 h 62219"/>
                <a:gd name="connsiteX21" fmla="*/ 23004 w 56969"/>
                <a:gd name="connsiteY21" fmla="*/ 18170 h 6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969" h="62219">
                  <a:moveTo>
                    <a:pt x="5751" y="61581"/>
                  </a:moveTo>
                  <a:cubicBezTo>
                    <a:pt x="8946" y="62219"/>
                    <a:pt x="12780" y="59666"/>
                    <a:pt x="12780" y="56474"/>
                  </a:cubicBezTo>
                  <a:cubicBezTo>
                    <a:pt x="13419" y="53920"/>
                    <a:pt x="19170" y="50728"/>
                    <a:pt x="26838" y="50728"/>
                  </a:cubicBezTo>
                  <a:cubicBezTo>
                    <a:pt x="35784" y="50090"/>
                    <a:pt x="43451" y="53282"/>
                    <a:pt x="44091" y="57112"/>
                  </a:cubicBezTo>
                  <a:cubicBezTo>
                    <a:pt x="44730" y="60304"/>
                    <a:pt x="47286" y="62219"/>
                    <a:pt x="50481" y="62219"/>
                  </a:cubicBezTo>
                  <a:cubicBezTo>
                    <a:pt x="51119" y="62219"/>
                    <a:pt x="51119" y="62219"/>
                    <a:pt x="51759" y="62219"/>
                  </a:cubicBezTo>
                  <a:cubicBezTo>
                    <a:pt x="54954" y="61581"/>
                    <a:pt x="57509" y="57751"/>
                    <a:pt x="56871" y="54559"/>
                  </a:cubicBezTo>
                  <a:cubicBezTo>
                    <a:pt x="54954" y="44983"/>
                    <a:pt x="44730" y="39875"/>
                    <a:pt x="33867" y="38599"/>
                  </a:cubicBezTo>
                  <a:cubicBezTo>
                    <a:pt x="36423" y="37960"/>
                    <a:pt x="38340" y="37322"/>
                    <a:pt x="40896" y="35407"/>
                  </a:cubicBezTo>
                  <a:cubicBezTo>
                    <a:pt x="45369" y="32215"/>
                    <a:pt x="47925" y="27746"/>
                    <a:pt x="48564" y="22639"/>
                  </a:cubicBezTo>
                  <a:cubicBezTo>
                    <a:pt x="50481" y="11786"/>
                    <a:pt x="42813" y="2210"/>
                    <a:pt x="32589" y="295"/>
                  </a:cubicBezTo>
                  <a:cubicBezTo>
                    <a:pt x="21726" y="-1620"/>
                    <a:pt x="12141" y="6040"/>
                    <a:pt x="10224" y="16255"/>
                  </a:cubicBezTo>
                  <a:cubicBezTo>
                    <a:pt x="8307" y="25831"/>
                    <a:pt x="14697" y="35407"/>
                    <a:pt x="24282" y="37960"/>
                  </a:cubicBezTo>
                  <a:cubicBezTo>
                    <a:pt x="10863" y="39237"/>
                    <a:pt x="1278" y="45621"/>
                    <a:pt x="0" y="54559"/>
                  </a:cubicBezTo>
                  <a:cubicBezTo>
                    <a:pt x="0" y="57751"/>
                    <a:pt x="2556" y="61581"/>
                    <a:pt x="5751" y="61581"/>
                  </a:cubicBezTo>
                  <a:close/>
                  <a:moveTo>
                    <a:pt x="23004" y="18170"/>
                  </a:moveTo>
                  <a:cubicBezTo>
                    <a:pt x="23643" y="14978"/>
                    <a:pt x="26199" y="12424"/>
                    <a:pt x="29394" y="12424"/>
                  </a:cubicBezTo>
                  <a:cubicBezTo>
                    <a:pt x="30033" y="12424"/>
                    <a:pt x="30033" y="12424"/>
                    <a:pt x="30672" y="12424"/>
                  </a:cubicBezTo>
                  <a:cubicBezTo>
                    <a:pt x="34506" y="13063"/>
                    <a:pt x="37062" y="16255"/>
                    <a:pt x="36423" y="20085"/>
                  </a:cubicBezTo>
                  <a:cubicBezTo>
                    <a:pt x="36423" y="22000"/>
                    <a:pt x="35145" y="23277"/>
                    <a:pt x="33867" y="24554"/>
                  </a:cubicBezTo>
                  <a:cubicBezTo>
                    <a:pt x="32589" y="25831"/>
                    <a:pt x="30672" y="25831"/>
                    <a:pt x="28755" y="25831"/>
                  </a:cubicBezTo>
                  <a:cubicBezTo>
                    <a:pt x="24921" y="25192"/>
                    <a:pt x="23004" y="22000"/>
                    <a:pt x="23004" y="18170"/>
                  </a:cubicBezTo>
                  <a:close/>
                </a:path>
              </a:pathLst>
            </a:custGeom>
            <a:grpFill/>
            <a:ln w="6390" cap="flat">
              <a:noFill/>
              <a:prstDash val="solid"/>
              <a:miter/>
            </a:ln>
          </p:spPr>
          <p:txBody>
            <a:bodyPr rtlCol="0" anchor="ctr"/>
            <a:lstStyle/>
            <a:p>
              <a:endParaRPr lang="en-US"/>
            </a:p>
          </p:txBody>
        </p:sp>
        <p:sp>
          <p:nvSpPr>
            <p:cNvPr id="71" name="Graphic 4">
              <a:extLst>
                <a:ext uri="{FF2B5EF4-FFF2-40B4-BE49-F238E27FC236}">
                  <a16:creationId xmlns:a16="http://schemas.microsoft.com/office/drawing/2014/main" id="{AC211117-5F17-49D4-9BC9-26585F65E4CA}"/>
                </a:ext>
              </a:extLst>
            </p:cNvPr>
            <p:cNvSpPr/>
            <p:nvPr/>
          </p:nvSpPr>
          <p:spPr>
            <a:xfrm>
              <a:off x="3760379" y="4081321"/>
              <a:ext cx="56428" cy="62683"/>
            </a:xfrm>
            <a:custGeom>
              <a:avLst/>
              <a:gdLst>
                <a:gd name="connsiteX0" fmla="*/ 51218 w 56428"/>
                <a:gd name="connsiteY0" fmla="*/ 121 h 62683"/>
                <a:gd name="connsiteX1" fmla="*/ 43550 w 56428"/>
                <a:gd name="connsiteY1" fmla="*/ 5228 h 62683"/>
                <a:gd name="connsiteX2" fmla="*/ 26297 w 56428"/>
                <a:gd name="connsiteY2" fmla="*/ 11612 h 62683"/>
                <a:gd name="connsiteX3" fmla="*/ 12240 w 56428"/>
                <a:gd name="connsiteY3" fmla="*/ 5866 h 62683"/>
                <a:gd name="connsiteX4" fmla="*/ 5210 w 56428"/>
                <a:gd name="connsiteY4" fmla="*/ 759 h 62683"/>
                <a:gd name="connsiteX5" fmla="*/ 99 w 56428"/>
                <a:gd name="connsiteY5" fmla="*/ 7782 h 62683"/>
                <a:gd name="connsiteX6" fmla="*/ 24380 w 56428"/>
                <a:gd name="connsiteY6" fmla="*/ 24380 h 62683"/>
                <a:gd name="connsiteX7" fmla="*/ 10322 w 56428"/>
                <a:gd name="connsiteY7" fmla="*/ 46086 h 62683"/>
                <a:gd name="connsiteX8" fmla="*/ 29492 w 56428"/>
                <a:gd name="connsiteY8" fmla="*/ 62684 h 62683"/>
                <a:gd name="connsiteX9" fmla="*/ 32687 w 56428"/>
                <a:gd name="connsiteY9" fmla="*/ 62684 h 62683"/>
                <a:gd name="connsiteX10" fmla="*/ 48662 w 56428"/>
                <a:gd name="connsiteY10" fmla="*/ 40340 h 62683"/>
                <a:gd name="connsiteX11" fmla="*/ 33965 w 56428"/>
                <a:gd name="connsiteY11" fmla="*/ 24380 h 62683"/>
                <a:gd name="connsiteX12" fmla="*/ 56330 w 56428"/>
                <a:gd name="connsiteY12" fmla="*/ 8420 h 62683"/>
                <a:gd name="connsiteX13" fmla="*/ 51218 w 56428"/>
                <a:gd name="connsiteY13" fmla="*/ 121 h 62683"/>
                <a:gd name="connsiteX14" fmla="*/ 29492 w 56428"/>
                <a:gd name="connsiteY14" fmla="*/ 49278 h 62683"/>
                <a:gd name="connsiteX15" fmla="*/ 21824 w 56428"/>
                <a:gd name="connsiteY15" fmla="*/ 43532 h 62683"/>
                <a:gd name="connsiteX16" fmla="*/ 27575 w 56428"/>
                <a:gd name="connsiteY16" fmla="*/ 35871 h 62683"/>
                <a:gd name="connsiteX17" fmla="*/ 35243 w 56428"/>
                <a:gd name="connsiteY17" fmla="*/ 41617 h 62683"/>
                <a:gd name="connsiteX18" fmla="*/ 29492 w 56428"/>
                <a:gd name="connsiteY18" fmla="*/ 49278 h 6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428" h="62683">
                  <a:moveTo>
                    <a:pt x="51218" y="121"/>
                  </a:moveTo>
                  <a:cubicBezTo>
                    <a:pt x="48023" y="-518"/>
                    <a:pt x="44189" y="1398"/>
                    <a:pt x="43550" y="5228"/>
                  </a:cubicBezTo>
                  <a:cubicBezTo>
                    <a:pt x="42911" y="9058"/>
                    <a:pt x="34604" y="12250"/>
                    <a:pt x="26297" y="11612"/>
                  </a:cubicBezTo>
                  <a:cubicBezTo>
                    <a:pt x="17990" y="11612"/>
                    <a:pt x="12240" y="8420"/>
                    <a:pt x="12240" y="5866"/>
                  </a:cubicBezTo>
                  <a:cubicBezTo>
                    <a:pt x="11600" y="2674"/>
                    <a:pt x="8405" y="121"/>
                    <a:pt x="5210" y="759"/>
                  </a:cubicBezTo>
                  <a:cubicBezTo>
                    <a:pt x="2015" y="1398"/>
                    <a:pt x="-540" y="4590"/>
                    <a:pt x="99" y="7782"/>
                  </a:cubicBezTo>
                  <a:cubicBezTo>
                    <a:pt x="1377" y="16719"/>
                    <a:pt x="10962" y="23103"/>
                    <a:pt x="24380" y="24380"/>
                  </a:cubicBezTo>
                  <a:cubicBezTo>
                    <a:pt x="14795" y="26934"/>
                    <a:pt x="8405" y="36510"/>
                    <a:pt x="10322" y="46086"/>
                  </a:cubicBezTo>
                  <a:cubicBezTo>
                    <a:pt x="11600" y="55662"/>
                    <a:pt x="19907" y="62684"/>
                    <a:pt x="29492" y="62684"/>
                  </a:cubicBezTo>
                  <a:cubicBezTo>
                    <a:pt x="30770" y="62684"/>
                    <a:pt x="31409" y="62684"/>
                    <a:pt x="32687" y="62684"/>
                  </a:cubicBezTo>
                  <a:cubicBezTo>
                    <a:pt x="43550" y="60769"/>
                    <a:pt x="50579" y="51193"/>
                    <a:pt x="48662" y="40340"/>
                  </a:cubicBezTo>
                  <a:cubicBezTo>
                    <a:pt x="47384" y="32679"/>
                    <a:pt x="41633" y="26295"/>
                    <a:pt x="33965" y="24380"/>
                  </a:cubicBezTo>
                  <a:cubicBezTo>
                    <a:pt x="44828" y="23103"/>
                    <a:pt x="54413" y="17996"/>
                    <a:pt x="56330" y="8420"/>
                  </a:cubicBezTo>
                  <a:cubicBezTo>
                    <a:pt x="56969" y="3951"/>
                    <a:pt x="54413" y="759"/>
                    <a:pt x="51218" y="121"/>
                  </a:cubicBezTo>
                  <a:close/>
                  <a:moveTo>
                    <a:pt x="29492" y="49278"/>
                  </a:moveTo>
                  <a:cubicBezTo>
                    <a:pt x="25658" y="49916"/>
                    <a:pt x="22463" y="47362"/>
                    <a:pt x="21824" y="43532"/>
                  </a:cubicBezTo>
                  <a:cubicBezTo>
                    <a:pt x="21185" y="39702"/>
                    <a:pt x="23741" y="36510"/>
                    <a:pt x="27575" y="35871"/>
                  </a:cubicBezTo>
                  <a:cubicBezTo>
                    <a:pt x="31409" y="35233"/>
                    <a:pt x="34604" y="37786"/>
                    <a:pt x="35243" y="41617"/>
                  </a:cubicBezTo>
                  <a:cubicBezTo>
                    <a:pt x="35882" y="44809"/>
                    <a:pt x="33326" y="48639"/>
                    <a:pt x="29492" y="49278"/>
                  </a:cubicBezTo>
                  <a:close/>
                </a:path>
              </a:pathLst>
            </a:custGeom>
            <a:grpFill/>
            <a:ln w="6390" cap="flat">
              <a:noFill/>
              <a:prstDash val="solid"/>
              <a:miter/>
            </a:ln>
          </p:spPr>
          <p:txBody>
            <a:bodyPr rtlCol="0" anchor="ctr"/>
            <a:lstStyle/>
            <a:p>
              <a:endParaRPr lang="en-US"/>
            </a:p>
          </p:txBody>
        </p:sp>
        <p:sp>
          <p:nvSpPr>
            <p:cNvPr id="72" name="Graphic 4">
              <a:extLst>
                <a:ext uri="{FF2B5EF4-FFF2-40B4-BE49-F238E27FC236}">
                  <a16:creationId xmlns:a16="http://schemas.microsoft.com/office/drawing/2014/main" id="{E4B33D66-F69E-47A0-86F2-4AFFDBF29FA2}"/>
                </a:ext>
              </a:extLst>
            </p:cNvPr>
            <p:cNvSpPr/>
            <p:nvPr/>
          </p:nvSpPr>
          <p:spPr>
            <a:xfrm>
              <a:off x="3864512" y="3977262"/>
              <a:ext cx="62418" cy="56938"/>
            </a:xfrm>
            <a:custGeom>
              <a:avLst/>
              <a:gdLst>
                <a:gd name="connsiteX0" fmla="*/ 62104 w 62418"/>
                <a:gd name="connsiteY0" fmla="*/ 24380 h 56938"/>
                <a:gd name="connsiteX1" fmla="*/ 54436 w 62418"/>
                <a:gd name="connsiteY1" fmla="*/ 11612 h 56938"/>
                <a:gd name="connsiteX2" fmla="*/ 39739 w 62418"/>
                <a:gd name="connsiteY2" fmla="*/ 8420 h 56938"/>
                <a:gd name="connsiteX3" fmla="*/ 23764 w 62418"/>
                <a:gd name="connsiteY3" fmla="*/ 23103 h 56938"/>
                <a:gd name="connsiteX4" fmla="*/ 7789 w 62418"/>
                <a:gd name="connsiteY4" fmla="*/ 121 h 56938"/>
                <a:gd name="connsiteX5" fmla="*/ 121 w 62418"/>
                <a:gd name="connsiteY5" fmla="*/ 5228 h 56938"/>
                <a:gd name="connsiteX6" fmla="*/ 5233 w 62418"/>
                <a:gd name="connsiteY6" fmla="*/ 12889 h 56938"/>
                <a:gd name="connsiteX7" fmla="*/ 11623 w 62418"/>
                <a:gd name="connsiteY7" fmla="*/ 30125 h 56938"/>
                <a:gd name="connsiteX8" fmla="*/ 5872 w 62418"/>
                <a:gd name="connsiteY8" fmla="*/ 44170 h 56938"/>
                <a:gd name="connsiteX9" fmla="*/ 760 w 62418"/>
                <a:gd name="connsiteY9" fmla="*/ 51193 h 56938"/>
                <a:gd name="connsiteX10" fmla="*/ 7150 w 62418"/>
                <a:gd name="connsiteY10" fmla="*/ 56938 h 56938"/>
                <a:gd name="connsiteX11" fmla="*/ 7789 w 62418"/>
                <a:gd name="connsiteY11" fmla="*/ 56938 h 56938"/>
                <a:gd name="connsiteX12" fmla="*/ 24403 w 62418"/>
                <a:gd name="connsiteY12" fmla="*/ 32679 h 56938"/>
                <a:gd name="connsiteX13" fmla="*/ 42934 w 62418"/>
                <a:gd name="connsiteY13" fmla="*/ 46724 h 56938"/>
                <a:gd name="connsiteX14" fmla="*/ 46129 w 62418"/>
                <a:gd name="connsiteY14" fmla="*/ 46724 h 56938"/>
                <a:gd name="connsiteX15" fmla="*/ 62104 w 62418"/>
                <a:gd name="connsiteY15" fmla="*/ 24380 h 56938"/>
                <a:gd name="connsiteX16" fmla="*/ 44212 w 62418"/>
                <a:gd name="connsiteY16" fmla="*/ 33956 h 56938"/>
                <a:gd name="connsiteX17" fmla="*/ 36544 w 62418"/>
                <a:gd name="connsiteY17" fmla="*/ 28210 h 56938"/>
                <a:gd name="connsiteX18" fmla="*/ 42295 w 62418"/>
                <a:gd name="connsiteY18" fmla="*/ 20549 h 56938"/>
                <a:gd name="connsiteX19" fmla="*/ 43573 w 62418"/>
                <a:gd name="connsiteY19" fmla="*/ 20549 h 56938"/>
                <a:gd name="connsiteX20" fmla="*/ 47407 w 62418"/>
                <a:gd name="connsiteY20" fmla="*/ 21826 h 56938"/>
                <a:gd name="connsiteX21" fmla="*/ 49962 w 62418"/>
                <a:gd name="connsiteY21" fmla="*/ 26295 h 56938"/>
                <a:gd name="connsiteX22" fmla="*/ 44212 w 62418"/>
                <a:gd name="connsiteY22" fmla="*/ 33956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418" h="56938">
                  <a:moveTo>
                    <a:pt x="62104" y="24380"/>
                  </a:moveTo>
                  <a:cubicBezTo>
                    <a:pt x="61465" y="19273"/>
                    <a:pt x="58270" y="14804"/>
                    <a:pt x="54436" y="11612"/>
                  </a:cubicBezTo>
                  <a:cubicBezTo>
                    <a:pt x="49962" y="8420"/>
                    <a:pt x="44851" y="7143"/>
                    <a:pt x="39739" y="8420"/>
                  </a:cubicBezTo>
                  <a:cubicBezTo>
                    <a:pt x="32071" y="9697"/>
                    <a:pt x="25681" y="15442"/>
                    <a:pt x="23764" y="23103"/>
                  </a:cubicBezTo>
                  <a:cubicBezTo>
                    <a:pt x="22486" y="12250"/>
                    <a:pt x="17374" y="2674"/>
                    <a:pt x="7789" y="121"/>
                  </a:cubicBezTo>
                  <a:cubicBezTo>
                    <a:pt x="4594" y="-518"/>
                    <a:pt x="760" y="1398"/>
                    <a:pt x="121" y="5228"/>
                  </a:cubicBezTo>
                  <a:cubicBezTo>
                    <a:pt x="-518" y="8420"/>
                    <a:pt x="1399" y="12250"/>
                    <a:pt x="5233" y="12889"/>
                  </a:cubicBezTo>
                  <a:cubicBezTo>
                    <a:pt x="9067" y="13527"/>
                    <a:pt x="12262" y="21826"/>
                    <a:pt x="11623" y="30125"/>
                  </a:cubicBezTo>
                  <a:cubicBezTo>
                    <a:pt x="10984" y="38425"/>
                    <a:pt x="8428" y="44170"/>
                    <a:pt x="5872" y="44170"/>
                  </a:cubicBezTo>
                  <a:cubicBezTo>
                    <a:pt x="2677" y="44809"/>
                    <a:pt x="121" y="48001"/>
                    <a:pt x="760" y="51193"/>
                  </a:cubicBezTo>
                  <a:cubicBezTo>
                    <a:pt x="1399" y="54385"/>
                    <a:pt x="3955" y="56938"/>
                    <a:pt x="7150" y="56938"/>
                  </a:cubicBezTo>
                  <a:cubicBezTo>
                    <a:pt x="7150" y="56938"/>
                    <a:pt x="7789" y="56938"/>
                    <a:pt x="7789" y="56938"/>
                  </a:cubicBezTo>
                  <a:cubicBezTo>
                    <a:pt x="16735" y="55661"/>
                    <a:pt x="23125" y="46085"/>
                    <a:pt x="24403" y="32679"/>
                  </a:cubicBezTo>
                  <a:cubicBezTo>
                    <a:pt x="26959" y="40978"/>
                    <a:pt x="34627" y="46724"/>
                    <a:pt x="42934" y="46724"/>
                  </a:cubicBezTo>
                  <a:cubicBezTo>
                    <a:pt x="44212" y="46724"/>
                    <a:pt x="44851" y="46724"/>
                    <a:pt x="46129" y="46724"/>
                  </a:cubicBezTo>
                  <a:cubicBezTo>
                    <a:pt x="56992" y="45447"/>
                    <a:pt x="64020" y="35233"/>
                    <a:pt x="62104" y="24380"/>
                  </a:cubicBezTo>
                  <a:close/>
                  <a:moveTo>
                    <a:pt x="44212" y="33956"/>
                  </a:moveTo>
                  <a:cubicBezTo>
                    <a:pt x="40378" y="34594"/>
                    <a:pt x="37183" y="32041"/>
                    <a:pt x="36544" y="28210"/>
                  </a:cubicBezTo>
                  <a:cubicBezTo>
                    <a:pt x="35905" y="24380"/>
                    <a:pt x="38461" y="21188"/>
                    <a:pt x="42295" y="20549"/>
                  </a:cubicBezTo>
                  <a:cubicBezTo>
                    <a:pt x="42934" y="20549"/>
                    <a:pt x="42934" y="20549"/>
                    <a:pt x="43573" y="20549"/>
                  </a:cubicBezTo>
                  <a:cubicBezTo>
                    <a:pt x="44851" y="20549"/>
                    <a:pt x="46129" y="21188"/>
                    <a:pt x="47407" y="21826"/>
                  </a:cubicBezTo>
                  <a:cubicBezTo>
                    <a:pt x="48685" y="23103"/>
                    <a:pt x="49962" y="24380"/>
                    <a:pt x="49962" y="26295"/>
                  </a:cubicBezTo>
                  <a:cubicBezTo>
                    <a:pt x="50602" y="30125"/>
                    <a:pt x="48046" y="33956"/>
                    <a:pt x="44212" y="33956"/>
                  </a:cubicBezTo>
                  <a:close/>
                </a:path>
              </a:pathLst>
            </a:custGeom>
            <a:grpFill/>
            <a:ln w="6390" cap="flat">
              <a:noFill/>
              <a:prstDash val="solid"/>
              <a:miter/>
            </a:ln>
          </p:spPr>
          <p:txBody>
            <a:bodyPr rtlCol="0" anchor="ctr"/>
            <a:lstStyle/>
            <a:p>
              <a:endParaRPr lang="en-US"/>
            </a:p>
          </p:txBody>
        </p:sp>
        <p:sp>
          <p:nvSpPr>
            <p:cNvPr id="73" name="Graphic 4">
              <a:extLst>
                <a:ext uri="{FF2B5EF4-FFF2-40B4-BE49-F238E27FC236}">
                  <a16:creationId xmlns:a16="http://schemas.microsoft.com/office/drawing/2014/main" id="{E50D5B96-B248-421A-A196-8DF725D11D4D}"/>
                </a:ext>
              </a:extLst>
            </p:cNvPr>
            <p:cNvSpPr/>
            <p:nvPr/>
          </p:nvSpPr>
          <p:spPr>
            <a:xfrm>
              <a:off x="3650915" y="3977285"/>
              <a:ext cx="62375" cy="56915"/>
            </a:xfrm>
            <a:custGeom>
              <a:avLst/>
              <a:gdLst>
                <a:gd name="connsiteX0" fmla="*/ 54610 w 62375"/>
                <a:gd name="connsiteY0" fmla="*/ 56916 h 56915"/>
                <a:gd name="connsiteX1" fmla="*/ 55248 w 62375"/>
                <a:gd name="connsiteY1" fmla="*/ 56916 h 56915"/>
                <a:gd name="connsiteX2" fmla="*/ 61638 w 62375"/>
                <a:gd name="connsiteY2" fmla="*/ 51170 h 56915"/>
                <a:gd name="connsiteX3" fmla="*/ 56526 w 62375"/>
                <a:gd name="connsiteY3" fmla="*/ 44148 h 56915"/>
                <a:gd name="connsiteX4" fmla="*/ 50775 w 62375"/>
                <a:gd name="connsiteY4" fmla="*/ 30103 h 56915"/>
                <a:gd name="connsiteX5" fmla="*/ 57165 w 62375"/>
                <a:gd name="connsiteY5" fmla="*/ 12867 h 56915"/>
                <a:gd name="connsiteX6" fmla="*/ 62277 w 62375"/>
                <a:gd name="connsiteY6" fmla="*/ 5206 h 56915"/>
                <a:gd name="connsiteX7" fmla="*/ 54610 w 62375"/>
                <a:gd name="connsiteY7" fmla="*/ 99 h 56915"/>
                <a:gd name="connsiteX8" fmla="*/ 38635 w 62375"/>
                <a:gd name="connsiteY8" fmla="*/ 23081 h 56915"/>
                <a:gd name="connsiteX9" fmla="*/ 22660 w 62375"/>
                <a:gd name="connsiteY9" fmla="*/ 8398 h 56915"/>
                <a:gd name="connsiteX10" fmla="*/ 7963 w 62375"/>
                <a:gd name="connsiteY10" fmla="*/ 11590 h 56915"/>
                <a:gd name="connsiteX11" fmla="*/ 295 w 62375"/>
                <a:gd name="connsiteY11" fmla="*/ 24358 h 56915"/>
                <a:gd name="connsiteX12" fmla="*/ 16270 w 62375"/>
                <a:gd name="connsiteY12" fmla="*/ 46702 h 56915"/>
                <a:gd name="connsiteX13" fmla="*/ 19465 w 62375"/>
                <a:gd name="connsiteY13" fmla="*/ 46702 h 56915"/>
                <a:gd name="connsiteX14" fmla="*/ 37995 w 62375"/>
                <a:gd name="connsiteY14" fmla="*/ 32657 h 56915"/>
                <a:gd name="connsiteX15" fmla="*/ 54610 w 62375"/>
                <a:gd name="connsiteY15" fmla="*/ 56916 h 56915"/>
                <a:gd name="connsiteX16" fmla="*/ 18187 w 62375"/>
                <a:gd name="connsiteY16" fmla="*/ 33934 h 56915"/>
                <a:gd name="connsiteX17" fmla="*/ 12436 w 62375"/>
                <a:gd name="connsiteY17" fmla="*/ 26273 h 56915"/>
                <a:gd name="connsiteX18" fmla="*/ 14992 w 62375"/>
                <a:gd name="connsiteY18" fmla="*/ 21804 h 56915"/>
                <a:gd name="connsiteX19" fmla="*/ 18826 w 62375"/>
                <a:gd name="connsiteY19" fmla="*/ 20527 h 56915"/>
                <a:gd name="connsiteX20" fmla="*/ 20104 w 62375"/>
                <a:gd name="connsiteY20" fmla="*/ 20527 h 56915"/>
                <a:gd name="connsiteX21" fmla="*/ 25855 w 62375"/>
                <a:gd name="connsiteY21" fmla="*/ 28188 h 56915"/>
                <a:gd name="connsiteX22" fmla="*/ 18187 w 62375"/>
                <a:gd name="connsiteY22" fmla="*/ 33934 h 5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375" h="56915">
                  <a:moveTo>
                    <a:pt x="54610" y="56916"/>
                  </a:moveTo>
                  <a:cubicBezTo>
                    <a:pt x="54610" y="56916"/>
                    <a:pt x="55248" y="56916"/>
                    <a:pt x="55248" y="56916"/>
                  </a:cubicBezTo>
                  <a:cubicBezTo>
                    <a:pt x="58443" y="56916"/>
                    <a:pt x="60999" y="54362"/>
                    <a:pt x="61638" y="51170"/>
                  </a:cubicBezTo>
                  <a:cubicBezTo>
                    <a:pt x="62277" y="47978"/>
                    <a:pt x="59721" y="44148"/>
                    <a:pt x="56526" y="44148"/>
                  </a:cubicBezTo>
                  <a:cubicBezTo>
                    <a:pt x="53970" y="43510"/>
                    <a:pt x="50775" y="37764"/>
                    <a:pt x="50775" y="30103"/>
                  </a:cubicBezTo>
                  <a:cubicBezTo>
                    <a:pt x="50137" y="21166"/>
                    <a:pt x="53331" y="13505"/>
                    <a:pt x="57165" y="12867"/>
                  </a:cubicBezTo>
                  <a:cubicBezTo>
                    <a:pt x="60360" y="12228"/>
                    <a:pt x="62916" y="8398"/>
                    <a:pt x="62277" y="5206"/>
                  </a:cubicBezTo>
                  <a:cubicBezTo>
                    <a:pt x="61638" y="2014"/>
                    <a:pt x="57805" y="-540"/>
                    <a:pt x="54610" y="99"/>
                  </a:cubicBezTo>
                  <a:cubicBezTo>
                    <a:pt x="45025" y="2014"/>
                    <a:pt x="39912" y="12228"/>
                    <a:pt x="38635" y="23081"/>
                  </a:cubicBezTo>
                  <a:cubicBezTo>
                    <a:pt x="36717" y="16058"/>
                    <a:pt x="30967" y="9675"/>
                    <a:pt x="22660" y="8398"/>
                  </a:cubicBezTo>
                  <a:cubicBezTo>
                    <a:pt x="17548" y="7759"/>
                    <a:pt x="12436" y="9036"/>
                    <a:pt x="7963" y="11590"/>
                  </a:cubicBezTo>
                  <a:cubicBezTo>
                    <a:pt x="3490" y="14782"/>
                    <a:pt x="934" y="19250"/>
                    <a:pt x="295" y="24358"/>
                  </a:cubicBezTo>
                  <a:cubicBezTo>
                    <a:pt x="-1622" y="35210"/>
                    <a:pt x="6046" y="44786"/>
                    <a:pt x="16270" y="46702"/>
                  </a:cubicBezTo>
                  <a:cubicBezTo>
                    <a:pt x="17548" y="46702"/>
                    <a:pt x="18187" y="46702"/>
                    <a:pt x="19465" y="46702"/>
                  </a:cubicBezTo>
                  <a:cubicBezTo>
                    <a:pt x="28411" y="46702"/>
                    <a:pt x="36079" y="40956"/>
                    <a:pt x="37995" y="32657"/>
                  </a:cubicBezTo>
                  <a:cubicBezTo>
                    <a:pt x="39274" y="46063"/>
                    <a:pt x="45663" y="55639"/>
                    <a:pt x="54610" y="56916"/>
                  </a:cubicBezTo>
                  <a:close/>
                  <a:moveTo>
                    <a:pt x="18187" y="33934"/>
                  </a:moveTo>
                  <a:cubicBezTo>
                    <a:pt x="14353" y="33295"/>
                    <a:pt x="11797" y="30103"/>
                    <a:pt x="12436" y="26273"/>
                  </a:cubicBezTo>
                  <a:cubicBezTo>
                    <a:pt x="12436" y="24358"/>
                    <a:pt x="13714" y="23081"/>
                    <a:pt x="14992" y="21804"/>
                  </a:cubicBezTo>
                  <a:cubicBezTo>
                    <a:pt x="16270" y="21166"/>
                    <a:pt x="17548" y="20527"/>
                    <a:pt x="18826" y="20527"/>
                  </a:cubicBezTo>
                  <a:cubicBezTo>
                    <a:pt x="19465" y="20527"/>
                    <a:pt x="19465" y="20527"/>
                    <a:pt x="20104" y="20527"/>
                  </a:cubicBezTo>
                  <a:cubicBezTo>
                    <a:pt x="23938" y="21166"/>
                    <a:pt x="26494" y="24358"/>
                    <a:pt x="25855" y="28188"/>
                  </a:cubicBezTo>
                  <a:cubicBezTo>
                    <a:pt x="25216" y="32657"/>
                    <a:pt x="22021" y="34572"/>
                    <a:pt x="18187" y="33934"/>
                  </a:cubicBezTo>
                  <a:close/>
                </a:path>
              </a:pathLst>
            </a:custGeom>
            <a:grpFill/>
            <a:ln w="6390" cap="flat">
              <a:noFill/>
              <a:prstDash val="solid"/>
              <a:miter/>
            </a:ln>
          </p:spPr>
          <p:txBody>
            <a:bodyPr rtlCol="0" anchor="ctr"/>
            <a:lstStyle/>
            <a:p>
              <a:endParaRPr lang="en-US"/>
            </a:p>
          </p:txBody>
        </p:sp>
        <p:sp>
          <p:nvSpPr>
            <p:cNvPr id="74" name="Graphic 4">
              <a:extLst>
                <a:ext uri="{FF2B5EF4-FFF2-40B4-BE49-F238E27FC236}">
                  <a16:creationId xmlns:a16="http://schemas.microsoft.com/office/drawing/2014/main" id="{40C29CA0-4FB1-44E9-8ED1-E15915CE9461}"/>
                </a:ext>
              </a:extLst>
            </p:cNvPr>
            <p:cNvSpPr/>
            <p:nvPr/>
          </p:nvSpPr>
          <p:spPr>
            <a:xfrm>
              <a:off x="3685552" y="4042699"/>
              <a:ext cx="67732" cy="66193"/>
            </a:xfrm>
            <a:custGeom>
              <a:avLst/>
              <a:gdLst>
                <a:gd name="connsiteX0" fmla="*/ 57672 w 67732"/>
                <a:gd name="connsiteY0" fmla="*/ 32359 h 66193"/>
                <a:gd name="connsiteX1" fmla="*/ 43614 w 67732"/>
                <a:gd name="connsiteY1" fmla="*/ 26613 h 66193"/>
                <a:gd name="connsiteX2" fmla="*/ 35947 w 67732"/>
                <a:gd name="connsiteY2" fmla="*/ 10015 h 66193"/>
                <a:gd name="connsiteX3" fmla="*/ 34029 w 67732"/>
                <a:gd name="connsiteY3" fmla="*/ 1077 h 66193"/>
                <a:gd name="connsiteX4" fmla="*/ 25084 w 67732"/>
                <a:gd name="connsiteY4" fmla="*/ 2992 h 66193"/>
                <a:gd name="connsiteX5" fmla="*/ 29557 w 67732"/>
                <a:gd name="connsiteY5" fmla="*/ 30444 h 66193"/>
                <a:gd name="connsiteX6" fmla="*/ 7831 w 67732"/>
                <a:gd name="connsiteY6" fmla="*/ 31082 h 66193"/>
                <a:gd name="connsiteX7" fmla="*/ 163 w 67732"/>
                <a:gd name="connsiteY7" fmla="*/ 43850 h 66193"/>
                <a:gd name="connsiteX8" fmla="*/ 3358 w 67732"/>
                <a:gd name="connsiteY8" fmla="*/ 58533 h 66193"/>
                <a:gd name="connsiteX9" fmla="*/ 16138 w 67732"/>
                <a:gd name="connsiteY9" fmla="*/ 66194 h 66193"/>
                <a:gd name="connsiteX10" fmla="*/ 19333 w 67732"/>
                <a:gd name="connsiteY10" fmla="*/ 66194 h 66193"/>
                <a:gd name="connsiteX11" fmla="*/ 30834 w 67732"/>
                <a:gd name="connsiteY11" fmla="*/ 62364 h 66193"/>
                <a:gd name="connsiteX12" fmla="*/ 35947 w 67732"/>
                <a:gd name="connsiteY12" fmla="*/ 36828 h 66193"/>
                <a:gd name="connsiteX13" fmla="*/ 55755 w 67732"/>
                <a:gd name="connsiteY13" fmla="*/ 45127 h 66193"/>
                <a:gd name="connsiteX14" fmla="*/ 65340 w 67732"/>
                <a:gd name="connsiteY14" fmla="*/ 41935 h 66193"/>
                <a:gd name="connsiteX15" fmla="*/ 66618 w 67732"/>
                <a:gd name="connsiteY15" fmla="*/ 32997 h 66193"/>
                <a:gd name="connsiteX16" fmla="*/ 57672 w 67732"/>
                <a:gd name="connsiteY16" fmla="*/ 32359 h 66193"/>
                <a:gd name="connsiteX17" fmla="*/ 23167 w 67732"/>
                <a:gd name="connsiteY17" fmla="*/ 52149 h 66193"/>
                <a:gd name="connsiteX18" fmla="*/ 18055 w 67732"/>
                <a:gd name="connsiteY18" fmla="*/ 53426 h 66193"/>
                <a:gd name="connsiteX19" fmla="*/ 13582 w 67732"/>
                <a:gd name="connsiteY19" fmla="*/ 50872 h 66193"/>
                <a:gd name="connsiteX20" fmla="*/ 12304 w 67732"/>
                <a:gd name="connsiteY20" fmla="*/ 45765 h 66193"/>
                <a:gd name="connsiteX21" fmla="*/ 14860 w 67732"/>
                <a:gd name="connsiteY21" fmla="*/ 41296 h 66193"/>
                <a:gd name="connsiteX22" fmla="*/ 18694 w 67732"/>
                <a:gd name="connsiteY22" fmla="*/ 40020 h 66193"/>
                <a:gd name="connsiteX23" fmla="*/ 23806 w 67732"/>
                <a:gd name="connsiteY23" fmla="*/ 42573 h 66193"/>
                <a:gd name="connsiteX24" fmla="*/ 23167 w 67732"/>
                <a:gd name="connsiteY24" fmla="*/ 52149 h 6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732" h="66193">
                  <a:moveTo>
                    <a:pt x="57672" y="32359"/>
                  </a:moveTo>
                  <a:cubicBezTo>
                    <a:pt x="55755" y="33636"/>
                    <a:pt x="49365" y="31720"/>
                    <a:pt x="43614" y="26613"/>
                  </a:cubicBezTo>
                  <a:cubicBezTo>
                    <a:pt x="37224" y="20868"/>
                    <a:pt x="34029" y="13207"/>
                    <a:pt x="35947" y="10015"/>
                  </a:cubicBezTo>
                  <a:cubicBezTo>
                    <a:pt x="37864" y="6823"/>
                    <a:pt x="37224" y="2992"/>
                    <a:pt x="34029" y="1077"/>
                  </a:cubicBezTo>
                  <a:cubicBezTo>
                    <a:pt x="30834" y="-838"/>
                    <a:pt x="27001" y="-200"/>
                    <a:pt x="25084" y="2992"/>
                  </a:cubicBezTo>
                  <a:cubicBezTo>
                    <a:pt x="19972" y="11292"/>
                    <a:pt x="23167" y="22144"/>
                    <a:pt x="29557" y="30444"/>
                  </a:cubicBezTo>
                  <a:cubicBezTo>
                    <a:pt x="23167" y="26613"/>
                    <a:pt x="14860" y="26613"/>
                    <a:pt x="7831" y="31082"/>
                  </a:cubicBezTo>
                  <a:cubicBezTo>
                    <a:pt x="3358" y="34274"/>
                    <a:pt x="802" y="38743"/>
                    <a:pt x="163" y="43850"/>
                  </a:cubicBezTo>
                  <a:cubicBezTo>
                    <a:pt x="-476" y="48957"/>
                    <a:pt x="802" y="54064"/>
                    <a:pt x="3358" y="58533"/>
                  </a:cubicBezTo>
                  <a:cubicBezTo>
                    <a:pt x="6553" y="63002"/>
                    <a:pt x="11026" y="65556"/>
                    <a:pt x="16138" y="66194"/>
                  </a:cubicBezTo>
                  <a:cubicBezTo>
                    <a:pt x="17416" y="66194"/>
                    <a:pt x="18055" y="66194"/>
                    <a:pt x="19333" y="66194"/>
                  </a:cubicBezTo>
                  <a:cubicBezTo>
                    <a:pt x="23167" y="66194"/>
                    <a:pt x="27001" y="64917"/>
                    <a:pt x="30834" y="62364"/>
                  </a:cubicBezTo>
                  <a:cubicBezTo>
                    <a:pt x="39142" y="56618"/>
                    <a:pt x="41059" y="45127"/>
                    <a:pt x="35947" y="36828"/>
                  </a:cubicBezTo>
                  <a:cubicBezTo>
                    <a:pt x="42337" y="42573"/>
                    <a:pt x="49365" y="45127"/>
                    <a:pt x="55755" y="45127"/>
                  </a:cubicBezTo>
                  <a:cubicBezTo>
                    <a:pt x="59589" y="45127"/>
                    <a:pt x="62784" y="43850"/>
                    <a:pt x="65340" y="41935"/>
                  </a:cubicBezTo>
                  <a:cubicBezTo>
                    <a:pt x="67896" y="40020"/>
                    <a:pt x="68535" y="35551"/>
                    <a:pt x="66618" y="32997"/>
                  </a:cubicBezTo>
                  <a:cubicBezTo>
                    <a:pt x="64062" y="30444"/>
                    <a:pt x="60228" y="29805"/>
                    <a:pt x="57672" y="32359"/>
                  </a:cubicBezTo>
                  <a:close/>
                  <a:moveTo>
                    <a:pt x="23167" y="52149"/>
                  </a:moveTo>
                  <a:cubicBezTo>
                    <a:pt x="21889" y="53426"/>
                    <a:pt x="19972" y="53426"/>
                    <a:pt x="18055" y="53426"/>
                  </a:cubicBezTo>
                  <a:cubicBezTo>
                    <a:pt x="16138" y="53426"/>
                    <a:pt x="14860" y="52149"/>
                    <a:pt x="13582" y="50872"/>
                  </a:cubicBezTo>
                  <a:cubicBezTo>
                    <a:pt x="12304" y="49596"/>
                    <a:pt x="12304" y="47680"/>
                    <a:pt x="12304" y="45765"/>
                  </a:cubicBezTo>
                  <a:cubicBezTo>
                    <a:pt x="12304" y="43850"/>
                    <a:pt x="13582" y="42573"/>
                    <a:pt x="14860" y="41296"/>
                  </a:cubicBezTo>
                  <a:cubicBezTo>
                    <a:pt x="16138" y="40658"/>
                    <a:pt x="17416" y="40020"/>
                    <a:pt x="18694" y="40020"/>
                  </a:cubicBezTo>
                  <a:cubicBezTo>
                    <a:pt x="20611" y="40020"/>
                    <a:pt x="22528" y="40658"/>
                    <a:pt x="23806" y="42573"/>
                  </a:cubicBezTo>
                  <a:cubicBezTo>
                    <a:pt x="27001" y="45765"/>
                    <a:pt x="26362" y="49596"/>
                    <a:pt x="23167" y="52149"/>
                  </a:cubicBezTo>
                  <a:close/>
                </a:path>
              </a:pathLst>
            </a:custGeom>
            <a:grpFill/>
            <a:ln w="6390" cap="flat">
              <a:noFill/>
              <a:prstDash val="solid"/>
              <a:miter/>
            </a:ln>
          </p:spPr>
          <p:txBody>
            <a:bodyPr rtlCol="0" anchor="ctr"/>
            <a:lstStyle/>
            <a:p>
              <a:endParaRPr lang="en-US"/>
            </a:p>
          </p:txBody>
        </p:sp>
        <p:sp>
          <p:nvSpPr>
            <p:cNvPr id="75" name="Graphic 4">
              <a:extLst>
                <a:ext uri="{FF2B5EF4-FFF2-40B4-BE49-F238E27FC236}">
                  <a16:creationId xmlns:a16="http://schemas.microsoft.com/office/drawing/2014/main" id="{BB1588DC-333D-4D81-A306-A4FDF798CFF2}"/>
                </a:ext>
              </a:extLst>
            </p:cNvPr>
            <p:cNvSpPr/>
            <p:nvPr/>
          </p:nvSpPr>
          <p:spPr>
            <a:xfrm>
              <a:off x="3825179" y="4042699"/>
              <a:ext cx="68059" cy="66193"/>
            </a:xfrm>
            <a:custGeom>
              <a:avLst/>
              <a:gdLst>
                <a:gd name="connsiteX0" fmla="*/ 59902 w 68059"/>
                <a:gd name="connsiteY0" fmla="*/ 31082 h 66193"/>
                <a:gd name="connsiteX1" fmla="*/ 38176 w 68059"/>
                <a:gd name="connsiteY1" fmla="*/ 30444 h 66193"/>
                <a:gd name="connsiteX2" fmla="*/ 42649 w 68059"/>
                <a:gd name="connsiteY2" fmla="*/ 2992 h 66193"/>
                <a:gd name="connsiteX3" fmla="*/ 33704 w 68059"/>
                <a:gd name="connsiteY3" fmla="*/ 1077 h 66193"/>
                <a:gd name="connsiteX4" fmla="*/ 31786 w 68059"/>
                <a:gd name="connsiteY4" fmla="*/ 10015 h 66193"/>
                <a:gd name="connsiteX5" fmla="*/ 24119 w 68059"/>
                <a:gd name="connsiteY5" fmla="*/ 26613 h 66193"/>
                <a:gd name="connsiteX6" fmla="*/ 10061 w 68059"/>
                <a:gd name="connsiteY6" fmla="*/ 32359 h 66193"/>
                <a:gd name="connsiteX7" fmla="*/ 1115 w 68059"/>
                <a:gd name="connsiteY7" fmla="*/ 33636 h 66193"/>
                <a:gd name="connsiteX8" fmla="*/ 2393 w 68059"/>
                <a:gd name="connsiteY8" fmla="*/ 42573 h 66193"/>
                <a:gd name="connsiteX9" fmla="*/ 11978 w 68059"/>
                <a:gd name="connsiteY9" fmla="*/ 45765 h 66193"/>
                <a:gd name="connsiteX10" fmla="*/ 31786 w 68059"/>
                <a:gd name="connsiteY10" fmla="*/ 36828 h 66193"/>
                <a:gd name="connsiteX11" fmla="*/ 36898 w 68059"/>
                <a:gd name="connsiteY11" fmla="*/ 62364 h 66193"/>
                <a:gd name="connsiteX12" fmla="*/ 48400 w 68059"/>
                <a:gd name="connsiteY12" fmla="*/ 66194 h 66193"/>
                <a:gd name="connsiteX13" fmla="*/ 51595 w 68059"/>
                <a:gd name="connsiteY13" fmla="*/ 66194 h 66193"/>
                <a:gd name="connsiteX14" fmla="*/ 64375 w 68059"/>
                <a:gd name="connsiteY14" fmla="*/ 58533 h 66193"/>
                <a:gd name="connsiteX15" fmla="*/ 67570 w 68059"/>
                <a:gd name="connsiteY15" fmla="*/ 43850 h 66193"/>
                <a:gd name="connsiteX16" fmla="*/ 59902 w 68059"/>
                <a:gd name="connsiteY16" fmla="*/ 31082 h 66193"/>
                <a:gd name="connsiteX17" fmla="*/ 54151 w 68059"/>
                <a:gd name="connsiteY17" fmla="*/ 50234 h 66193"/>
                <a:gd name="connsiteX18" fmla="*/ 49678 w 68059"/>
                <a:gd name="connsiteY18" fmla="*/ 52788 h 66193"/>
                <a:gd name="connsiteX19" fmla="*/ 44566 w 68059"/>
                <a:gd name="connsiteY19" fmla="*/ 51511 h 66193"/>
                <a:gd name="connsiteX20" fmla="*/ 43288 w 68059"/>
                <a:gd name="connsiteY20" fmla="*/ 41935 h 66193"/>
                <a:gd name="connsiteX21" fmla="*/ 52873 w 68059"/>
                <a:gd name="connsiteY21" fmla="*/ 40658 h 66193"/>
                <a:gd name="connsiteX22" fmla="*/ 55429 w 68059"/>
                <a:gd name="connsiteY22" fmla="*/ 45127 h 66193"/>
                <a:gd name="connsiteX23" fmla="*/ 54151 w 68059"/>
                <a:gd name="connsiteY23" fmla="*/ 50234 h 6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059" h="66193">
                  <a:moveTo>
                    <a:pt x="59902" y="31082"/>
                  </a:moveTo>
                  <a:cubicBezTo>
                    <a:pt x="53512" y="26613"/>
                    <a:pt x="45205" y="26613"/>
                    <a:pt x="38176" y="30444"/>
                  </a:cubicBezTo>
                  <a:cubicBezTo>
                    <a:pt x="44566" y="22144"/>
                    <a:pt x="48400" y="11292"/>
                    <a:pt x="42649" y="2992"/>
                  </a:cubicBezTo>
                  <a:cubicBezTo>
                    <a:pt x="40732" y="-200"/>
                    <a:pt x="36898" y="-838"/>
                    <a:pt x="33704" y="1077"/>
                  </a:cubicBezTo>
                  <a:cubicBezTo>
                    <a:pt x="30509" y="2992"/>
                    <a:pt x="29869" y="6823"/>
                    <a:pt x="31786" y="10015"/>
                  </a:cubicBezTo>
                  <a:cubicBezTo>
                    <a:pt x="33704" y="13207"/>
                    <a:pt x="30509" y="20868"/>
                    <a:pt x="24119" y="26613"/>
                  </a:cubicBezTo>
                  <a:cubicBezTo>
                    <a:pt x="18368" y="32359"/>
                    <a:pt x="11978" y="34274"/>
                    <a:pt x="10061" y="32359"/>
                  </a:cubicBezTo>
                  <a:cubicBezTo>
                    <a:pt x="7505" y="30444"/>
                    <a:pt x="3032" y="31082"/>
                    <a:pt x="1115" y="33636"/>
                  </a:cubicBezTo>
                  <a:cubicBezTo>
                    <a:pt x="-802" y="36189"/>
                    <a:pt x="-163" y="40658"/>
                    <a:pt x="2393" y="42573"/>
                  </a:cubicBezTo>
                  <a:cubicBezTo>
                    <a:pt x="4949" y="44488"/>
                    <a:pt x="8144" y="45765"/>
                    <a:pt x="11978" y="45765"/>
                  </a:cubicBezTo>
                  <a:cubicBezTo>
                    <a:pt x="18368" y="45765"/>
                    <a:pt x="24757" y="42573"/>
                    <a:pt x="31786" y="36828"/>
                  </a:cubicBezTo>
                  <a:cubicBezTo>
                    <a:pt x="26674" y="45127"/>
                    <a:pt x="29230" y="56618"/>
                    <a:pt x="36898" y="62364"/>
                  </a:cubicBezTo>
                  <a:cubicBezTo>
                    <a:pt x="40093" y="64917"/>
                    <a:pt x="43927" y="66194"/>
                    <a:pt x="48400" y="66194"/>
                  </a:cubicBezTo>
                  <a:cubicBezTo>
                    <a:pt x="49678" y="66194"/>
                    <a:pt x="50317" y="66194"/>
                    <a:pt x="51595" y="66194"/>
                  </a:cubicBezTo>
                  <a:cubicBezTo>
                    <a:pt x="56707" y="65556"/>
                    <a:pt x="61180" y="62364"/>
                    <a:pt x="64375" y="58533"/>
                  </a:cubicBezTo>
                  <a:cubicBezTo>
                    <a:pt x="67570" y="54064"/>
                    <a:pt x="68848" y="48957"/>
                    <a:pt x="67570" y="43850"/>
                  </a:cubicBezTo>
                  <a:cubicBezTo>
                    <a:pt x="66931" y="38743"/>
                    <a:pt x="64375" y="33636"/>
                    <a:pt x="59902" y="31082"/>
                  </a:cubicBezTo>
                  <a:close/>
                  <a:moveTo>
                    <a:pt x="54151" y="50234"/>
                  </a:moveTo>
                  <a:cubicBezTo>
                    <a:pt x="52873" y="51511"/>
                    <a:pt x="51595" y="52788"/>
                    <a:pt x="49678" y="52788"/>
                  </a:cubicBezTo>
                  <a:cubicBezTo>
                    <a:pt x="47761" y="52788"/>
                    <a:pt x="46483" y="52788"/>
                    <a:pt x="44566" y="51511"/>
                  </a:cubicBezTo>
                  <a:cubicBezTo>
                    <a:pt x="41371" y="49596"/>
                    <a:pt x="40732" y="45127"/>
                    <a:pt x="43288" y="41935"/>
                  </a:cubicBezTo>
                  <a:cubicBezTo>
                    <a:pt x="45205" y="38743"/>
                    <a:pt x="49678" y="38104"/>
                    <a:pt x="52873" y="40658"/>
                  </a:cubicBezTo>
                  <a:cubicBezTo>
                    <a:pt x="54151" y="41935"/>
                    <a:pt x="55429" y="43212"/>
                    <a:pt x="55429" y="45127"/>
                  </a:cubicBezTo>
                  <a:cubicBezTo>
                    <a:pt x="55429" y="47042"/>
                    <a:pt x="55429" y="48957"/>
                    <a:pt x="54151" y="50234"/>
                  </a:cubicBezTo>
                  <a:close/>
                </a:path>
              </a:pathLst>
            </a:custGeom>
            <a:grpFill/>
            <a:ln w="6390" cap="flat">
              <a:noFill/>
              <a:prstDash val="solid"/>
              <a:miter/>
            </a:ln>
          </p:spPr>
          <p:txBody>
            <a:bodyPr rtlCol="0" anchor="ctr"/>
            <a:lstStyle/>
            <a:p>
              <a:endParaRPr lang="en-US"/>
            </a:p>
          </p:txBody>
        </p:sp>
        <p:sp>
          <p:nvSpPr>
            <p:cNvPr id="76" name="Graphic 4">
              <a:extLst>
                <a:ext uri="{FF2B5EF4-FFF2-40B4-BE49-F238E27FC236}">
                  <a16:creationId xmlns:a16="http://schemas.microsoft.com/office/drawing/2014/main" id="{5E1E3C03-1638-4E18-BBFA-C42F8647134D}"/>
                </a:ext>
              </a:extLst>
            </p:cNvPr>
            <p:cNvSpPr/>
            <p:nvPr/>
          </p:nvSpPr>
          <p:spPr>
            <a:xfrm>
              <a:off x="3684587" y="3902762"/>
              <a:ext cx="67420" cy="66322"/>
            </a:xfrm>
            <a:custGeom>
              <a:avLst/>
              <a:gdLst>
                <a:gd name="connsiteX0" fmla="*/ 8797 w 67420"/>
                <a:gd name="connsiteY0" fmla="*/ 35041 h 66322"/>
                <a:gd name="connsiteX1" fmla="*/ 20298 w 67420"/>
                <a:gd name="connsiteY1" fmla="*/ 38871 h 66322"/>
                <a:gd name="connsiteX2" fmla="*/ 30523 w 67420"/>
                <a:gd name="connsiteY2" fmla="*/ 35679 h 66322"/>
                <a:gd name="connsiteX3" fmla="*/ 25410 w 67420"/>
                <a:gd name="connsiteY3" fmla="*/ 63130 h 66322"/>
                <a:gd name="connsiteX4" fmla="*/ 30523 w 67420"/>
                <a:gd name="connsiteY4" fmla="*/ 66322 h 66322"/>
                <a:gd name="connsiteX5" fmla="*/ 33718 w 67420"/>
                <a:gd name="connsiteY5" fmla="*/ 65046 h 66322"/>
                <a:gd name="connsiteX6" fmla="*/ 35634 w 67420"/>
                <a:gd name="connsiteY6" fmla="*/ 56108 h 66322"/>
                <a:gd name="connsiteX7" fmla="*/ 43302 w 67420"/>
                <a:gd name="connsiteY7" fmla="*/ 39510 h 66322"/>
                <a:gd name="connsiteX8" fmla="*/ 57360 w 67420"/>
                <a:gd name="connsiteY8" fmla="*/ 33764 h 66322"/>
                <a:gd name="connsiteX9" fmla="*/ 66306 w 67420"/>
                <a:gd name="connsiteY9" fmla="*/ 32487 h 66322"/>
                <a:gd name="connsiteX10" fmla="*/ 65028 w 67420"/>
                <a:gd name="connsiteY10" fmla="*/ 23550 h 66322"/>
                <a:gd name="connsiteX11" fmla="*/ 35634 w 67420"/>
                <a:gd name="connsiteY11" fmla="*/ 29295 h 66322"/>
                <a:gd name="connsiteX12" fmla="*/ 38190 w 67420"/>
                <a:gd name="connsiteY12" fmla="*/ 16527 h 66322"/>
                <a:gd name="connsiteX13" fmla="*/ 30523 w 67420"/>
                <a:gd name="connsiteY13" fmla="*/ 3759 h 66322"/>
                <a:gd name="connsiteX14" fmla="*/ 3685 w 67420"/>
                <a:gd name="connsiteY14" fmla="*/ 8228 h 66322"/>
                <a:gd name="connsiteX15" fmla="*/ 490 w 67420"/>
                <a:gd name="connsiteY15" fmla="*/ 22911 h 66322"/>
                <a:gd name="connsiteX16" fmla="*/ 8797 w 67420"/>
                <a:gd name="connsiteY16" fmla="*/ 35041 h 66322"/>
                <a:gd name="connsiteX17" fmla="*/ 15187 w 67420"/>
                <a:gd name="connsiteY17" fmla="*/ 15250 h 66322"/>
                <a:gd name="connsiteX18" fmla="*/ 20298 w 67420"/>
                <a:gd name="connsiteY18" fmla="*/ 12697 h 66322"/>
                <a:gd name="connsiteX19" fmla="*/ 24133 w 67420"/>
                <a:gd name="connsiteY19" fmla="*/ 13974 h 66322"/>
                <a:gd name="connsiteX20" fmla="*/ 26688 w 67420"/>
                <a:gd name="connsiteY20" fmla="*/ 18442 h 66322"/>
                <a:gd name="connsiteX21" fmla="*/ 25410 w 67420"/>
                <a:gd name="connsiteY21" fmla="*/ 23550 h 66322"/>
                <a:gd name="connsiteX22" fmla="*/ 15825 w 67420"/>
                <a:gd name="connsiteY22" fmla="*/ 24826 h 66322"/>
                <a:gd name="connsiteX23" fmla="*/ 13270 w 67420"/>
                <a:gd name="connsiteY23" fmla="*/ 20358 h 66322"/>
                <a:gd name="connsiteX24" fmla="*/ 15187 w 67420"/>
                <a:gd name="connsiteY24" fmla="*/ 15250 h 6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420" h="66322">
                  <a:moveTo>
                    <a:pt x="8797" y="35041"/>
                  </a:moveTo>
                  <a:cubicBezTo>
                    <a:pt x="11992" y="37594"/>
                    <a:pt x="16465" y="38871"/>
                    <a:pt x="20298" y="38871"/>
                  </a:cubicBezTo>
                  <a:cubicBezTo>
                    <a:pt x="24133" y="38871"/>
                    <a:pt x="27328" y="37594"/>
                    <a:pt x="30523" y="35679"/>
                  </a:cubicBezTo>
                  <a:cubicBezTo>
                    <a:pt x="23493" y="43978"/>
                    <a:pt x="20298" y="54831"/>
                    <a:pt x="25410" y="63130"/>
                  </a:cubicBezTo>
                  <a:cubicBezTo>
                    <a:pt x="26688" y="65046"/>
                    <a:pt x="28605" y="66322"/>
                    <a:pt x="30523" y="66322"/>
                  </a:cubicBezTo>
                  <a:cubicBezTo>
                    <a:pt x="31800" y="66322"/>
                    <a:pt x="33078" y="66322"/>
                    <a:pt x="33718" y="65046"/>
                  </a:cubicBezTo>
                  <a:cubicBezTo>
                    <a:pt x="36912" y="63130"/>
                    <a:pt x="37551" y="59300"/>
                    <a:pt x="35634" y="56108"/>
                  </a:cubicBezTo>
                  <a:cubicBezTo>
                    <a:pt x="33718" y="52916"/>
                    <a:pt x="36912" y="45255"/>
                    <a:pt x="43302" y="39510"/>
                  </a:cubicBezTo>
                  <a:cubicBezTo>
                    <a:pt x="49053" y="33764"/>
                    <a:pt x="55443" y="31849"/>
                    <a:pt x="57360" y="33764"/>
                  </a:cubicBezTo>
                  <a:cubicBezTo>
                    <a:pt x="59916" y="35679"/>
                    <a:pt x="64389" y="35041"/>
                    <a:pt x="66306" y="32487"/>
                  </a:cubicBezTo>
                  <a:cubicBezTo>
                    <a:pt x="68223" y="29934"/>
                    <a:pt x="67584" y="25465"/>
                    <a:pt x="65028" y="23550"/>
                  </a:cubicBezTo>
                  <a:cubicBezTo>
                    <a:pt x="57360" y="17804"/>
                    <a:pt x="46497" y="20358"/>
                    <a:pt x="35634" y="29295"/>
                  </a:cubicBezTo>
                  <a:cubicBezTo>
                    <a:pt x="37551" y="25465"/>
                    <a:pt x="38829" y="20996"/>
                    <a:pt x="38190" y="16527"/>
                  </a:cubicBezTo>
                  <a:cubicBezTo>
                    <a:pt x="37551" y="11420"/>
                    <a:pt x="34356" y="6951"/>
                    <a:pt x="30523" y="3759"/>
                  </a:cubicBezTo>
                  <a:cubicBezTo>
                    <a:pt x="21576" y="-2625"/>
                    <a:pt x="9435" y="-710"/>
                    <a:pt x="3685" y="8228"/>
                  </a:cubicBezTo>
                  <a:cubicBezTo>
                    <a:pt x="490" y="12697"/>
                    <a:pt x="-788" y="17804"/>
                    <a:pt x="490" y="22911"/>
                  </a:cubicBezTo>
                  <a:cubicBezTo>
                    <a:pt x="1768" y="28018"/>
                    <a:pt x="4963" y="31849"/>
                    <a:pt x="8797" y="35041"/>
                  </a:cubicBezTo>
                  <a:close/>
                  <a:moveTo>
                    <a:pt x="15187" y="15250"/>
                  </a:moveTo>
                  <a:cubicBezTo>
                    <a:pt x="16465" y="13335"/>
                    <a:pt x="18382" y="12697"/>
                    <a:pt x="20298" y="12697"/>
                  </a:cubicBezTo>
                  <a:cubicBezTo>
                    <a:pt x="21576" y="12697"/>
                    <a:pt x="22855" y="13335"/>
                    <a:pt x="24133" y="13974"/>
                  </a:cubicBezTo>
                  <a:cubicBezTo>
                    <a:pt x="25410" y="15250"/>
                    <a:pt x="26688" y="16527"/>
                    <a:pt x="26688" y="18442"/>
                  </a:cubicBezTo>
                  <a:cubicBezTo>
                    <a:pt x="26688" y="20358"/>
                    <a:pt x="26688" y="21634"/>
                    <a:pt x="25410" y="23550"/>
                  </a:cubicBezTo>
                  <a:cubicBezTo>
                    <a:pt x="23493" y="26742"/>
                    <a:pt x="19020" y="27380"/>
                    <a:pt x="15825" y="24826"/>
                  </a:cubicBezTo>
                  <a:cubicBezTo>
                    <a:pt x="14548" y="23550"/>
                    <a:pt x="13270" y="22273"/>
                    <a:pt x="13270" y="20358"/>
                  </a:cubicBezTo>
                  <a:cubicBezTo>
                    <a:pt x="13270" y="18442"/>
                    <a:pt x="13908" y="16527"/>
                    <a:pt x="15187" y="15250"/>
                  </a:cubicBezTo>
                  <a:close/>
                </a:path>
              </a:pathLst>
            </a:custGeom>
            <a:grpFill/>
            <a:ln w="6390" cap="flat">
              <a:noFill/>
              <a:prstDash val="solid"/>
              <a:miter/>
            </a:ln>
          </p:spPr>
          <p:txBody>
            <a:bodyPr rtlCol="0" anchor="ctr"/>
            <a:lstStyle/>
            <a:p>
              <a:endParaRPr lang="en-US"/>
            </a:p>
          </p:txBody>
        </p:sp>
        <p:sp>
          <p:nvSpPr>
            <p:cNvPr id="77" name="Graphic 4">
              <a:extLst>
                <a:ext uri="{FF2B5EF4-FFF2-40B4-BE49-F238E27FC236}">
                  <a16:creationId xmlns:a16="http://schemas.microsoft.com/office/drawing/2014/main" id="{CD9A1EF9-A708-46FF-A9F6-89AA34EB6749}"/>
                </a:ext>
              </a:extLst>
            </p:cNvPr>
            <p:cNvSpPr/>
            <p:nvPr/>
          </p:nvSpPr>
          <p:spPr>
            <a:xfrm>
              <a:off x="3825179" y="3902123"/>
              <a:ext cx="67093" cy="66960"/>
            </a:xfrm>
            <a:custGeom>
              <a:avLst/>
              <a:gdLst>
                <a:gd name="connsiteX0" fmla="*/ 10700 w 67093"/>
                <a:gd name="connsiteY0" fmla="*/ 34402 h 66960"/>
                <a:gd name="connsiteX1" fmla="*/ 24757 w 67093"/>
                <a:gd name="connsiteY1" fmla="*/ 40148 h 66960"/>
                <a:gd name="connsiteX2" fmla="*/ 32425 w 67093"/>
                <a:gd name="connsiteY2" fmla="*/ 56746 h 66960"/>
                <a:gd name="connsiteX3" fmla="*/ 34342 w 67093"/>
                <a:gd name="connsiteY3" fmla="*/ 65684 h 66960"/>
                <a:gd name="connsiteX4" fmla="*/ 37537 w 67093"/>
                <a:gd name="connsiteY4" fmla="*/ 66960 h 66960"/>
                <a:gd name="connsiteX5" fmla="*/ 42649 w 67093"/>
                <a:gd name="connsiteY5" fmla="*/ 63768 h 66960"/>
                <a:gd name="connsiteX6" fmla="*/ 37537 w 67093"/>
                <a:gd name="connsiteY6" fmla="*/ 36317 h 66960"/>
                <a:gd name="connsiteX7" fmla="*/ 47761 w 67093"/>
                <a:gd name="connsiteY7" fmla="*/ 39509 h 66960"/>
                <a:gd name="connsiteX8" fmla="*/ 59263 w 67093"/>
                <a:gd name="connsiteY8" fmla="*/ 35679 h 66960"/>
                <a:gd name="connsiteX9" fmla="*/ 66931 w 67093"/>
                <a:gd name="connsiteY9" fmla="*/ 22911 h 66960"/>
                <a:gd name="connsiteX10" fmla="*/ 63736 w 67093"/>
                <a:gd name="connsiteY10" fmla="*/ 8228 h 66960"/>
                <a:gd name="connsiteX11" fmla="*/ 36898 w 67093"/>
                <a:gd name="connsiteY11" fmla="*/ 3759 h 66960"/>
                <a:gd name="connsiteX12" fmla="*/ 29230 w 67093"/>
                <a:gd name="connsiteY12" fmla="*/ 16527 h 66960"/>
                <a:gd name="connsiteX13" fmla="*/ 31786 w 67093"/>
                <a:gd name="connsiteY13" fmla="*/ 29295 h 66960"/>
                <a:gd name="connsiteX14" fmla="*/ 2393 w 67093"/>
                <a:gd name="connsiteY14" fmla="*/ 23549 h 66960"/>
                <a:gd name="connsiteX15" fmla="*/ 1115 w 67093"/>
                <a:gd name="connsiteY15" fmla="*/ 32487 h 66960"/>
                <a:gd name="connsiteX16" fmla="*/ 10700 w 67093"/>
                <a:gd name="connsiteY16" fmla="*/ 34402 h 66960"/>
                <a:gd name="connsiteX17" fmla="*/ 44566 w 67093"/>
                <a:gd name="connsiteY17" fmla="*/ 14612 h 66960"/>
                <a:gd name="connsiteX18" fmla="*/ 48400 w 67093"/>
                <a:gd name="connsiteY18" fmla="*/ 13335 h 66960"/>
                <a:gd name="connsiteX19" fmla="*/ 53512 w 67093"/>
                <a:gd name="connsiteY19" fmla="*/ 15888 h 66960"/>
                <a:gd name="connsiteX20" fmla="*/ 54790 w 67093"/>
                <a:gd name="connsiteY20" fmla="*/ 20996 h 66960"/>
                <a:gd name="connsiteX21" fmla="*/ 52234 w 67093"/>
                <a:gd name="connsiteY21" fmla="*/ 25464 h 66960"/>
                <a:gd name="connsiteX22" fmla="*/ 42649 w 67093"/>
                <a:gd name="connsiteY22" fmla="*/ 24188 h 66960"/>
                <a:gd name="connsiteX23" fmla="*/ 42649 w 67093"/>
                <a:gd name="connsiteY23" fmla="*/ 24188 h 66960"/>
                <a:gd name="connsiteX24" fmla="*/ 41371 w 67093"/>
                <a:gd name="connsiteY24" fmla="*/ 19080 h 66960"/>
                <a:gd name="connsiteX25" fmla="*/ 44566 w 67093"/>
                <a:gd name="connsiteY25" fmla="*/ 14612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093" h="66960">
                  <a:moveTo>
                    <a:pt x="10700" y="34402"/>
                  </a:moveTo>
                  <a:cubicBezTo>
                    <a:pt x="12616" y="33125"/>
                    <a:pt x="19006" y="35040"/>
                    <a:pt x="24757" y="40148"/>
                  </a:cubicBezTo>
                  <a:cubicBezTo>
                    <a:pt x="31147" y="45893"/>
                    <a:pt x="34342" y="53554"/>
                    <a:pt x="32425" y="56746"/>
                  </a:cubicBezTo>
                  <a:cubicBezTo>
                    <a:pt x="30509" y="59938"/>
                    <a:pt x="31147" y="63768"/>
                    <a:pt x="34342" y="65684"/>
                  </a:cubicBezTo>
                  <a:cubicBezTo>
                    <a:pt x="35620" y="66322"/>
                    <a:pt x="36898" y="66960"/>
                    <a:pt x="37537" y="66960"/>
                  </a:cubicBezTo>
                  <a:cubicBezTo>
                    <a:pt x="39454" y="66960"/>
                    <a:pt x="42010" y="65684"/>
                    <a:pt x="42649" y="63768"/>
                  </a:cubicBezTo>
                  <a:cubicBezTo>
                    <a:pt x="47761" y="55469"/>
                    <a:pt x="44566" y="44616"/>
                    <a:pt x="37537" y="36317"/>
                  </a:cubicBezTo>
                  <a:cubicBezTo>
                    <a:pt x="40732" y="38232"/>
                    <a:pt x="43927" y="39509"/>
                    <a:pt x="47761" y="39509"/>
                  </a:cubicBezTo>
                  <a:cubicBezTo>
                    <a:pt x="51595" y="39509"/>
                    <a:pt x="55429" y="38232"/>
                    <a:pt x="59263" y="35679"/>
                  </a:cubicBezTo>
                  <a:cubicBezTo>
                    <a:pt x="63736" y="32487"/>
                    <a:pt x="66292" y="28018"/>
                    <a:pt x="66931" y="22911"/>
                  </a:cubicBezTo>
                  <a:cubicBezTo>
                    <a:pt x="67570" y="17804"/>
                    <a:pt x="66292" y="12696"/>
                    <a:pt x="63736" y="8228"/>
                  </a:cubicBezTo>
                  <a:cubicBezTo>
                    <a:pt x="57346" y="-710"/>
                    <a:pt x="45205" y="-2625"/>
                    <a:pt x="36898" y="3759"/>
                  </a:cubicBezTo>
                  <a:cubicBezTo>
                    <a:pt x="32425" y="6951"/>
                    <a:pt x="29869" y="11420"/>
                    <a:pt x="29230" y="16527"/>
                  </a:cubicBezTo>
                  <a:cubicBezTo>
                    <a:pt x="28591" y="20996"/>
                    <a:pt x="29230" y="25464"/>
                    <a:pt x="31786" y="29295"/>
                  </a:cubicBezTo>
                  <a:cubicBezTo>
                    <a:pt x="21562" y="20357"/>
                    <a:pt x="10061" y="18442"/>
                    <a:pt x="2393" y="23549"/>
                  </a:cubicBezTo>
                  <a:cubicBezTo>
                    <a:pt x="-163" y="25464"/>
                    <a:pt x="-802" y="29933"/>
                    <a:pt x="1115" y="32487"/>
                  </a:cubicBezTo>
                  <a:cubicBezTo>
                    <a:pt x="3671" y="35679"/>
                    <a:pt x="7505" y="36317"/>
                    <a:pt x="10700" y="34402"/>
                  </a:cubicBezTo>
                  <a:close/>
                  <a:moveTo>
                    <a:pt x="44566" y="14612"/>
                  </a:moveTo>
                  <a:cubicBezTo>
                    <a:pt x="45844" y="13973"/>
                    <a:pt x="47122" y="13335"/>
                    <a:pt x="48400" y="13335"/>
                  </a:cubicBezTo>
                  <a:cubicBezTo>
                    <a:pt x="50317" y="13335"/>
                    <a:pt x="52234" y="13973"/>
                    <a:pt x="53512" y="15888"/>
                  </a:cubicBezTo>
                  <a:cubicBezTo>
                    <a:pt x="54790" y="17165"/>
                    <a:pt x="54790" y="19080"/>
                    <a:pt x="54790" y="20996"/>
                  </a:cubicBezTo>
                  <a:cubicBezTo>
                    <a:pt x="54790" y="22911"/>
                    <a:pt x="53512" y="24188"/>
                    <a:pt x="52234" y="25464"/>
                  </a:cubicBezTo>
                  <a:cubicBezTo>
                    <a:pt x="49039" y="27380"/>
                    <a:pt x="45205" y="26741"/>
                    <a:pt x="42649" y="24188"/>
                  </a:cubicBezTo>
                  <a:lnTo>
                    <a:pt x="42649" y="24188"/>
                  </a:lnTo>
                  <a:cubicBezTo>
                    <a:pt x="41371" y="22911"/>
                    <a:pt x="41371" y="20996"/>
                    <a:pt x="41371" y="19080"/>
                  </a:cubicBezTo>
                  <a:cubicBezTo>
                    <a:pt x="42649" y="17165"/>
                    <a:pt x="43288" y="15250"/>
                    <a:pt x="44566" y="14612"/>
                  </a:cubicBezTo>
                  <a:close/>
                </a:path>
              </a:pathLst>
            </a:custGeom>
            <a:grpFill/>
            <a:ln w="6390" cap="flat">
              <a:noFill/>
              <a:prstDash val="solid"/>
              <a:miter/>
            </a:ln>
          </p:spPr>
          <p:txBody>
            <a:bodyPr rtlCol="0" anchor="ctr"/>
            <a:lstStyle/>
            <a:p>
              <a:endParaRPr lang="en-US"/>
            </a:p>
          </p:txBody>
        </p:sp>
        <p:sp>
          <p:nvSpPr>
            <p:cNvPr id="78" name="Graphic 4">
              <a:extLst>
                <a:ext uri="{FF2B5EF4-FFF2-40B4-BE49-F238E27FC236}">
                  <a16:creationId xmlns:a16="http://schemas.microsoft.com/office/drawing/2014/main" id="{5609647D-1712-4EAF-A5FE-8974257FED83}"/>
                </a:ext>
              </a:extLst>
            </p:cNvPr>
            <p:cNvSpPr/>
            <p:nvPr/>
          </p:nvSpPr>
          <p:spPr>
            <a:xfrm>
              <a:off x="3735557" y="3944825"/>
              <a:ext cx="102238" cy="121934"/>
            </a:xfrm>
            <a:custGeom>
              <a:avLst/>
              <a:gdLst>
                <a:gd name="connsiteX0" fmla="*/ 102239 w 102238"/>
                <a:gd name="connsiteY0" fmla="*/ 23621 h 121934"/>
                <a:gd name="connsiteX1" fmla="*/ 100322 w 102238"/>
                <a:gd name="connsiteY1" fmla="*/ 19152 h 121934"/>
                <a:gd name="connsiteX2" fmla="*/ 95849 w 102238"/>
                <a:gd name="connsiteY2" fmla="*/ 17237 h 121934"/>
                <a:gd name="connsiteX3" fmla="*/ 73484 w 102238"/>
                <a:gd name="connsiteY3" fmla="*/ 13407 h 121934"/>
                <a:gd name="connsiteX4" fmla="*/ 56232 w 102238"/>
                <a:gd name="connsiteY4" fmla="*/ 1915 h 121934"/>
                <a:gd name="connsiteX5" fmla="*/ 51759 w 102238"/>
                <a:gd name="connsiteY5" fmla="*/ 0 h 121934"/>
                <a:gd name="connsiteX6" fmla="*/ 47286 w 102238"/>
                <a:gd name="connsiteY6" fmla="*/ 1915 h 121934"/>
                <a:gd name="connsiteX7" fmla="*/ 28755 w 102238"/>
                <a:gd name="connsiteY7" fmla="*/ 14045 h 121934"/>
                <a:gd name="connsiteX8" fmla="*/ 7029 w 102238"/>
                <a:gd name="connsiteY8" fmla="*/ 16599 h 121934"/>
                <a:gd name="connsiteX9" fmla="*/ 1917 w 102238"/>
                <a:gd name="connsiteY9" fmla="*/ 18514 h 121934"/>
                <a:gd name="connsiteX10" fmla="*/ 0 w 102238"/>
                <a:gd name="connsiteY10" fmla="*/ 23621 h 121934"/>
                <a:gd name="connsiteX11" fmla="*/ 639 w 102238"/>
                <a:gd name="connsiteY11" fmla="*/ 56179 h 121934"/>
                <a:gd name="connsiteX12" fmla="*/ 20448 w 102238"/>
                <a:gd name="connsiteY12" fmla="*/ 101505 h 121934"/>
                <a:gd name="connsiteX13" fmla="*/ 21087 w 102238"/>
                <a:gd name="connsiteY13" fmla="*/ 102144 h 121934"/>
                <a:gd name="connsiteX14" fmla="*/ 49842 w 102238"/>
                <a:gd name="connsiteY14" fmla="*/ 121296 h 121934"/>
                <a:gd name="connsiteX15" fmla="*/ 52398 w 102238"/>
                <a:gd name="connsiteY15" fmla="*/ 121934 h 121934"/>
                <a:gd name="connsiteX16" fmla="*/ 54954 w 102238"/>
                <a:gd name="connsiteY16" fmla="*/ 121296 h 121934"/>
                <a:gd name="connsiteX17" fmla="*/ 81792 w 102238"/>
                <a:gd name="connsiteY17" fmla="*/ 102144 h 121934"/>
                <a:gd name="connsiteX18" fmla="*/ 85625 w 102238"/>
                <a:gd name="connsiteY18" fmla="*/ 97675 h 121934"/>
                <a:gd name="connsiteX19" fmla="*/ 101600 w 102238"/>
                <a:gd name="connsiteY19" fmla="*/ 54902 h 121934"/>
                <a:gd name="connsiteX20" fmla="*/ 101600 w 102238"/>
                <a:gd name="connsiteY20" fmla="*/ 23621 h 121934"/>
                <a:gd name="connsiteX21" fmla="*/ 89459 w 102238"/>
                <a:gd name="connsiteY21" fmla="*/ 56179 h 121934"/>
                <a:gd name="connsiteX22" fmla="*/ 76679 w 102238"/>
                <a:gd name="connsiteY22" fmla="*/ 90014 h 121934"/>
                <a:gd name="connsiteX23" fmla="*/ 73484 w 102238"/>
                <a:gd name="connsiteY23" fmla="*/ 93845 h 121934"/>
                <a:gd name="connsiteX24" fmla="*/ 52398 w 102238"/>
                <a:gd name="connsiteY24" fmla="*/ 109166 h 121934"/>
                <a:gd name="connsiteX25" fmla="*/ 29394 w 102238"/>
                <a:gd name="connsiteY25" fmla="*/ 93206 h 121934"/>
                <a:gd name="connsiteX26" fmla="*/ 28755 w 102238"/>
                <a:gd name="connsiteY26" fmla="*/ 92568 h 121934"/>
                <a:gd name="connsiteX27" fmla="*/ 13419 w 102238"/>
                <a:gd name="connsiteY27" fmla="*/ 56179 h 121934"/>
                <a:gd name="connsiteX28" fmla="*/ 12780 w 102238"/>
                <a:gd name="connsiteY28" fmla="*/ 30005 h 121934"/>
                <a:gd name="connsiteX29" fmla="*/ 33228 w 102238"/>
                <a:gd name="connsiteY29" fmla="*/ 26175 h 121934"/>
                <a:gd name="connsiteX30" fmla="*/ 51759 w 102238"/>
                <a:gd name="connsiteY30" fmla="*/ 14683 h 121934"/>
                <a:gd name="connsiteX31" fmla="*/ 68372 w 102238"/>
                <a:gd name="connsiteY31" fmla="*/ 24259 h 121934"/>
                <a:gd name="connsiteX32" fmla="*/ 89459 w 102238"/>
                <a:gd name="connsiteY32" fmla="*/ 28728 h 121934"/>
                <a:gd name="connsiteX33" fmla="*/ 89459 w 102238"/>
                <a:gd name="connsiteY33" fmla="*/ 56179 h 1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2238" h="121934">
                  <a:moveTo>
                    <a:pt x="102239" y="23621"/>
                  </a:moveTo>
                  <a:cubicBezTo>
                    <a:pt x="102239" y="21706"/>
                    <a:pt x="101600" y="20429"/>
                    <a:pt x="100322" y="19152"/>
                  </a:cubicBezTo>
                  <a:cubicBezTo>
                    <a:pt x="99044" y="17875"/>
                    <a:pt x="97127" y="17237"/>
                    <a:pt x="95849" y="17237"/>
                  </a:cubicBezTo>
                  <a:cubicBezTo>
                    <a:pt x="88181" y="17875"/>
                    <a:pt x="80513" y="16599"/>
                    <a:pt x="73484" y="13407"/>
                  </a:cubicBezTo>
                  <a:cubicBezTo>
                    <a:pt x="67094" y="10853"/>
                    <a:pt x="61344" y="7023"/>
                    <a:pt x="56232" y="1915"/>
                  </a:cubicBezTo>
                  <a:cubicBezTo>
                    <a:pt x="54954" y="639"/>
                    <a:pt x="53676" y="0"/>
                    <a:pt x="51759" y="0"/>
                  </a:cubicBezTo>
                  <a:cubicBezTo>
                    <a:pt x="49842" y="0"/>
                    <a:pt x="48564" y="639"/>
                    <a:pt x="47286" y="1915"/>
                  </a:cubicBezTo>
                  <a:cubicBezTo>
                    <a:pt x="43452" y="5746"/>
                    <a:pt x="37701" y="10853"/>
                    <a:pt x="28755" y="14045"/>
                  </a:cubicBezTo>
                  <a:cubicBezTo>
                    <a:pt x="19809" y="17237"/>
                    <a:pt x="12141" y="17237"/>
                    <a:pt x="7029" y="16599"/>
                  </a:cubicBezTo>
                  <a:cubicBezTo>
                    <a:pt x="5112" y="16599"/>
                    <a:pt x="3195" y="17237"/>
                    <a:pt x="1917" y="18514"/>
                  </a:cubicBezTo>
                  <a:cubicBezTo>
                    <a:pt x="639" y="19791"/>
                    <a:pt x="0" y="21706"/>
                    <a:pt x="0" y="23621"/>
                  </a:cubicBezTo>
                  <a:lnTo>
                    <a:pt x="639" y="56179"/>
                  </a:lnTo>
                  <a:cubicBezTo>
                    <a:pt x="639" y="73416"/>
                    <a:pt x="8307" y="90014"/>
                    <a:pt x="20448" y="101505"/>
                  </a:cubicBezTo>
                  <a:lnTo>
                    <a:pt x="21087" y="102144"/>
                  </a:lnTo>
                  <a:cubicBezTo>
                    <a:pt x="29394" y="109805"/>
                    <a:pt x="39618" y="116827"/>
                    <a:pt x="49842" y="121296"/>
                  </a:cubicBezTo>
                  <a:cubicBezTo>
                    <a:pt x="50481" y="121934"/>
                    <a:pt x="51759" y="121934"/>
                    <a:pt x="52398" y="121934"/>
                  </a:cubicBezTo>
                  <a:cubicBezTo>
                    <a:pt x="53676" y="121934"/>
                    <a:pt x="54314" y="121934"/>
                    <a:pt x="54954" y="121296"/>
                  </a:cubicBezTo>
                  <a:cubicBezTo>
                    <a:pt x="65177" y="116189"/>
                    <a:pt x="74124" y="109805"/>
                    <a:pt x="81792" y="102144"/>
                  </a:cubicBezTo>
                  <a:cubicBezTo>
                    <a:pt x="83069" y="100867"/>
                    <a:pt x="84347" y="99590"/>
                    <a:pt x="85625" y="97675"/>
                  </a:cubicBezTo>
                  <a:cubicBezTo>
                    <a:pt x="95849" y="86184"/>
                    <a:pt x="101600" y="70862"/>
                    <a:pt x="101600" y="54902"/>
                  </a:cubicBezTo>
                  <a:lnTo>
                    <a:pt x="101600" y="23621"/>
                  </a:lnTo>
                  <a:close/>
                  <a:moveTo>
                    <a:pt x="89459" y="56179"/>
                  </a:moveTo>
                  <a:cubicBezTo>
                    <a:pt x="89459" y="68947"/>
                    <a:pt x="84986" y="81077"/>
                    <a:pt x="76679" y="90014"/>
                  </a:cubicBezTo>
                  <a:cubicBezTo>
                    <a:pt x="75402" y="91291"/>
                    <a:pt x="74762" y="92568"/>
                    <a:pt x="73484" y="93845"/>
                  </a:cubicBezTo>
                  <a:cubicBezTo>
                    <a:pt x="67094" y="100229"/>
                    <a:pt x="60066" y="105336"/>
                    <a:pt x="52398" y="109166"/>
                  </a:cubicBezTo>
                  <a:cubicBezTo>
                    <a:pt x="44091" y="105336"/>
                    <a:pt x="36423" y="99590"/>
                    <a:pt x="29394" y="93206"/>
                  </a:cubicBezTo>
                  <a:lnTo>
                    <a:pt x="28755" y="92568"/>
                  </a:lnTo>
                  <a:cubicBezTo>
                    <a:pt x="19170" y="83630"/>
                    <a:pt x="13419" y="70224"/>
                    <a:pt x="13419" y="56179"/>
                  </a:cubicBezTo>
                  <a:lnTo>
                    <a:pt x="12780" y="30005"/>
                  </a:lnTo>
                  <a:cubicBezTo>
                    <a:pt x="19809" y="30005"/>
                    <a:pt x="26838" y="28728"/>
                    <a:pt x="33228" y="26175"/>
                  </a:cubicBezTo>
                  <a:cubicBezTo>
                    <a:pt x="40257" y="23621"/>
                    <a:pt x="46647" y="19791"/>
                    <a:pt x="51759" y="14683"/>
                  </a:cubicBezTo>
                  <a:cubicBezTo>
                    <a:pt x="56871" y="18514"/>
                    <a:pt x="62622" y="22344"/>
                    <a:pt x="68372" y="24259"/>
                  </a:cubicBezTo>
                  <a:cubicBezTo>
                    <a:pt x="74762" y="26813"/>
                    <a:pt x="81792" y="28728"/>
                    <a:pt x="89459" y="28728"/>
                  </a:cubicBezTo>
                  <a:lnTo>
                    <a:pt x="89459" y="56179"/>
                  </a:lnTo>
                  <a:close/>
                </a:path>
              </a:pathLst>
            </a:custGeom>
            <a:grpFill/>
            <a:ln w="6390" cap="flat">
              <a:noFill/>
              <a:prstDash val="solid"/>
              <a:miter/>
            </a:ln>
          </p:spPr>
          <p:txBody>
            <a:bodyPr rtlCol="0" anchor="ctr"/>
            <a:lstStyle/>
            <a:p>
              <a:endParaRPr lang="en-US"/>
            </a:p>
          </p:txBody>
        </p:sp>
        <p:sp>
          <p:nvSpPr>
            <p:cNvPr id="79" name="Graphic 4">
              <a:extLst>
                <a:ext uri="{FF2B5EF4-FFF2-40B4-BE49-F238E27FC236}">
                  <a16:creationId xmlns:a16="http://schemas.microsoft.com/office/drawing/2014/main" id="{0CDFAC67-632E-4955-BAC4-0352E70A2953}"/>
                </a:ext>
              </a:extLst>
            </p:cNvPr>
            <p:cNvSpPr/>
            <p:nvPr/>
          </p:nvSpPr>
          <p:spPr>
            <a:xfrm>
              <a:off x="3762874" y="3988236"/>
              <a:ext cx="46966" cy="41495"/>
            </a:xfrm>
            <a:custGeom>
              <a:avLst/>
              <a:gdLst>
                <a:gd name="connsiteX0" fmla="*/ 26358 w 46966"/>
                <a:gd name="connsiteY0" fmla="*/ 3831 h 41495"/>
                <a:gd name="connsiteX1" fmla="*/ 23163 w 46966"/>
                <a:gd name="connsiteY1" fmla="*/ 7023 h 41495"/>
                <a:gd name="connsiteX2" fmla="*/ 19968 w 46966"/>
                <a:gd name="connsiteY2" fmla="*/ 3831 h 41495"/>
                <a:gd name="connsiteX3" fmla="*/ 11662 w 46966"/>
                <a:gd name="connsiteY3" fmla="*/ 0 h 41495"/>
                <a:gd name="connsiteX4" fmla="*/ 3355 w 46966"/>
                <a:gd name="connsiteY4" fmla="*/ 3831 h 41495"/>
                <a:gd name="connsiteX5" fmla="*/ 3355 w 46966"/>
                <a:gd name="connsiteY5" fmla="*/ 21067 h 41495"/>
                <a:gd name="connsiteX6" fmla="*/ 21885 w 46966"/>
                <a:gd name="connsiteY6" fmla="*/ 40858 h 41495"/>
                <a:gd name="connsiteX7" fmla="*/ 23163 w 46966"/>
                <a:gd name="connsiteY7" fmla="*/ 41496 h 41495"/>
                <a:gd name="connsiteX8" fmla="*/ 23163 w 46966"/>
                <a:gd name="connsiteY8" fmla="*/ 41496 h 41495"/>
                <a:gd name="connsiteX9" fmla="*/ 23163 w 46966"/>
                <a:gd name="connsiteY9" fmla="*/ 41496 h 41495"/>
                <a:gd name="connsiteX10" fmla="*/ 24441 w 46966"/>
                <a:gd name="connsiteY10" fmla="*/ 40858 h 41495"/>
                <a:gd name="connsiteX11" fmla="*/ 39138 w 46966"/>
                <a:gd name="connsiteY11" fmla="*/ 25536 h 41495"/>
                <a:gd name="connsiteX12" fmla="*/ 43611 w 46966"/>
                <a:gd name="connsiteY12" fmla="*/ 21067 h 41495"/>
                <a:gd name="connsiteX13" fmla="*/ 43611 w 46966"/>
                <a:gd name="connsiteY13" fmla="*/ 3831 h 41495"/>
                <a:gd name="connsiteX14" fmla="*/ 35304 w 46966"/>
                <a:gd name="connsiteY14" fmla="*/ 0 h 41495"/>
                <a:gd name="connsiteX15" fmla="*/ 26358 w 46966"/>
                <a:gd name="connsiteY15" fmla="*/ 3831 h 4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966" h="41495">
                  <a:moveTo>
                    <a:pt x="26358" y="3831"/>
                  </a:moveTo>
                  <a:lnTo>
                    <a:pt x="23163" y="7023"/>
                  </a:lnTo>
                  <a:lnTo>
                    <a:pt x="19968" y="3831"/>
                  </a:lnTo>
                  <a:cubicBezTo>
                    <a:pt x="17412" y="1277"/>
                    <a:pt x="14857" y="0"/>
                    <a:pt x="11662" y="0"/>
                  </a:cubicBezTo>
                  <a:cubicBezTo>
                    <a:pt x="8467" y="0"/>
                    <a:pt x="5272" y="1277"/>
                    <a:pt x="3355" y="3831"/>
                  </a:cubicBezTo>
                  <a:cubicBezTo>
                    <a:pt x="-1118" y="8938"/>
                    <a:pt x="-1118" y="16599"/>
                    <a:pt x="3355" y="21067"/>
                  </a:cubicBezTo>
                  <a:lnTo>
                    <a:pt x="21885" y="40858"/>
                  </a:lnTo>
                  <a:cubicBezTo>
                    <a:pt x="21885" y="41496"/>
                    <a:pt x="22525" y="41496"/>
                    <a:pt x="23163" y="41496"/>
                  </a:cubicBezTo>
                  <a:cubicBezTo>
                    <a:pt x="23163" y="41496"/>
                    <a:pt x="23163" y="41496"/>
                    <a:pt x="23163" y="41496"/>
                  </a:cubicBezTo>
                  <a:cubicBezTo>
                    <a:pt x="23163" y="41496"/>
                    <a:pt x="23163" y="41496"/>
                    <a:pt x="23163" y="41496"/>
                  </a:cubicBezTo>
                  <a:cubicBezTo>
                    <a:pt x="23802" y="41496"/>
                    <a:pt x="23802" y="41496"/>
                    <a:pt x="24441" y="40858"/>
                  </a:cubicBezTo>
                  <a:lnTo>
                    <a:pt x="39138" y="25536"/>
                  </a:lnTo>
                  <a:lnTo>
                    <a:pt x="43611" y="21067"/>
                  </a:lnTo>
                  <a:cubicBezTo>
                    <a:pt x="48084" y="15960"/>
                    <a:pt x="48084" y="8299"/>
                    <a:pt x="43611" y="3831"/>
                  </a:cubicBezTo>
                  <a:cubicBezTo>
                    <a:pt x="41055" y="1277"/>
                    <a:pt x="38499" y="0"/>
                    <a:pt x="35304" y="0"/>
                  </a:cubicBezTo>
                  <a:cubicBezTo>
                    <a:pt x="32109" y="0"/>
                    <a:pt x="28915" y="1277"/>
                    <a:pt x="26358" y="3831"/>
                  </a:cubicBezTo>
                  <a:close/>
                </a:path>
              </a:pathLst>
            </a:custGeom>
            <a:grpFill/>
            <a:ln w="6390" cap="flat">
              <a:noFill/>
              <a:prstDash val="solid"/>
              <a:miter/>
            </a:ln>
          </p:spPr>
          <p:txBody>
            <a:bodyPr rtlCol="0" anchor="ctr"/>
            <a:lstStyle/>
            <a:p>
              <a:endParaRPr lang="en-US"/>
            </a:p>
          </p:txBody>
        </p:sp>
      </p:grpSp>
      <p:sp>
        <p:nvSpPr>
          <p:cNvPr id="80" name="Slide Number Placeholder 3">
            <a:extLst>
              <a:ext uri="{FF2B5EF4-FFF2-40B4-BE49-F238E27FC236}">
                <a16:creationId xmlns:a16="http://schemas.microsoft.com/office/drawing/2014/main" id="{D73A8EFD-4FEE-450E-A9F5-E138B28938F7}"/>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48</a:t>
            </a:fld>
            <a:endParaRPr lang="en-US" sz="1200">
              <a:solidFill>
                <a:schemeClr val="bg1"/>
              </a:solidFill>
            </a:endParaRPr>
          </a:p>
        </p:txBody>
      </p:sp>
    </p:spTree>
    <p:extLst>
      <p:ext uri="{BB962C8B-B14F-4D97-AF65-F5344CB8AC3E}">
        <p14:creationId xmlns:p14="http://schemas.microsoft.com/office/powerpoint/2010/main" val="3977354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3E69C-0D04-4AA0-BED2-AF90ED42A9C5}"/>
              </a:ext>
            </a:extLst>
          </p:cNvPr>
          <p:cNvSpPr>
            <a:spLocks noGrp="1"/>
          </p:cNvSpPr>
          <p:nvPr>
            <p:ph type="title"/>
          </p:nvPr>
        </p:nvSpPr>
        <p:spPr/>
        <p:txBody>
          <a:bodyPr/>
          <a:lstStyle/>
          <a:p>
            <a:r>
              <a:rPr lang="en-NZ" b="1">
                <a:solidFill>
                  <a:srgbClr val="8B8B8B"/>
                </a:solidFill>
                <a:latin typeface="Calibri" panose="020F0502020204030204"/>
                <a:cs typeface="Arial" panose="020B0604020202020204" pitchFamily="34" charset="0"/>
              </a:rPr>
              <a:t>HPV Primary Screening</a:t>
            </a:r>
          </a:p>
        </p:txBody>
      </p:sp>
      <p:sp>
        <p:nvSpPr>
          <p:cNvPr id="4" name="Footer Placeholder 3">
            <a:extLst>
              <a:ext uri="{FF2B5EF4-FFF2-40B4-BE49-F238E27FC236}">
                <a16:creationId xmlns:a16="http://schemas.microsoft.com/office/drawing/2014/main" id="{BEE343F4-AAC9-4BD5-A89A-61F05640FBAC}"/>
              </a:ext>
            </a:extLst>
          </p:cNvPr>
          <p:cNvSpPr>
            <a:spLocks noGrp="1"/>
          </p:cNvSpPr>
          <p:nvPr>
            <p:ph type="ftr" sz="quarter" idx="11"/>
          </p:nvPr>
        </p:nvSpPr>
        <p:spPr/>
        <p:txBody>
          <a:bodyPr/>
          <a:lstStyle/>
          <a:p>
            <a:r>
              <a:rPr lang="en-US"/>
              <a:t>National Cervical Screening Programme</a:t>
            </a:r>
          </a:p>
        </p:txBody>
      </p:sp>
      <p:sp>
        <p:nvSpPr>
          <p:cNvPr id="5" name="TextBox 1">
            <a:extLst>
              <a:ext uri="{FF2B5EF4-FFF2-40B4-BE49-F238E27FC236}">
                <a16:creationId xmlns:a16="http://schemas.microsoft.com/office/drawing/2014/main" id="{D7A67CFB-3825-411B-8377-9B5091FABB26}"/>
              </a:ext>
            </a:extLst>
          </p:cNvPr>
          <p:cNvSpPr txBox="1"/>
          <p:nvPr/>
        </p:nvSpPr>
        <p:spPr>
          <a:xfrm>
            <a:off x="1714139" y="2172910"/>
            <a:ext cx="9916389" cy="400802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600"/>
              </a:spcAft>
              <a:defRPr/>
            </a:pPr>
            <a:r>
              <a:rPr lang="en-NZ" sz="2000" b="1">
                <a:solidFill>
                  <a:srgbClr val="C1307F"/>
                </a:solidFill>
                <a:latin typeface="Calibri" panose="020F0502020204030204" pitchFamily="34" charset="0"/>
                <a:cs typeface="Calibri" panose="020F0502020204030204" pitchFamily="34" charset="0"/>
              </a:rPr>
              <a:t>What we will achieve:</a:t>
            </a:r>
            <a:endParaRPr lang="en-US" sz="2000">
              <a:solidFill>
                <a:srgbClr val="C1307F"/>
              </a:solidFill>
              <a:latin typeface="Calibri" panose="020F0502020204030204" pitchFamily="34" charset="0"/>
              <a:cs typeface="Calibri" panose="020F0502020204030204" pitchFamily="34" charset="0"/>
            </a:endParaRPr>
          </a:p>
          <a:p>
            <a:pPr marL="444500" indent="-360363" fontAlgn="base">
              <a:lnSpc>
                <a:spcPct val="107000"/>
              </a:lnSpc>
              <a:spcAft>
                <a:spcPts val="600"/>
              </a:spcAft>
              <a:buFont typeface="+mj-lt"/>
              <a:buAutoNum type="alphaLcParenR"/>
              <a:defRPr/>
            </a:pPr>
            <a:r>
              <a:rPr lang="en-NZ" sz="2000" b="1">
                <a:solidFill>
                  <a:prstClr val="black"/>
                </a:solidFill>
                <a:latin typeface="Calibri" panose="020F0502020204030204" pitchFamily="34" charset="0"/>
                <a:cs typeface="Calibri" panose="020F0502020204030204" pitchFamily="34" charset="0"/>
              </a:rPr>
              <a:t>HPV as primary screening test </a:t>
            </a:r>
            <a:r>
              <a:rPr lang="en-NZ" sz="2000">
                <a:latin typeface="Calibri" panose="020F0502020204030204" pitchFamily="34" charset="0"/>
                <a:cs typeface="Calibri" panose="020F0502020204030204" pitchFamily="34" charset="0"/>
              </a:rPr>
              <a:t>–</a:t>
            </a:r>
            <a:r>
              <a:rPr lang="en-NZ" sz="2000" b="1">
                <a:latin typeface="Calibri" panose="020F0502020204030204" pitchFamily="34" charset="0"/>
                <a:cs typeface="Calibri" panose="020F0502020204030204" pitchFamily="34" charset="0"/>
              </a:rPr>
              <a:t> </a:t>
            </a:r>
            <a:r>
              <a:rPr lang="en-NZ" sz="2000">
                <a:latin typeface="Calibri" panose="020F0502020204030204" pitchFamily="34" charset="0"/>
                <a:cs typeface="Calibri" panose="020F0502020204030204" pitchFamily="34" charset="0"/>
              </a:rPr>
              <a:t>HPV testing will find more pre-cancers and prevent more cases of cervical cancer, supported by the speculum and colposcopy tests within the pathways.</a:t>
            </a:r>
          </a:p>
          <a:p>
            <a:pPr marL="444500" indent="-357188" fontAlgn="base">
              <a:lnSpc>
                <a:spcPct val="107000"/>
              </a:lnSpc>
              <a:spcAft>
                <a:spcPts val="600"/>
              </a:spcAft>
              <a:buFont typeface="+mj-lt"/>
              <a:buAutoNum type="alphaLcParenR"/>
              <a:defRPr/>
            </a:pPr>
            <a:r>
              <a:rPr lang="en-NZ" sz="2000" b="1">
                <a:solidFill>
                  <a:prstClr val="black"/>
                </a:solidFill>
                <a:latin typeface="Calibri" panose="020F0502020204030204" pitchFamily="34" charset="0"/>
                <a:cs typeface="Calibri" panose="020F0502020204030204" pitchFamily="34" charset="0"/>
              </a:rPr>
              <a:t>New NCSP-Register </a:t>
            </a:r>
            <a:r>
              <a:rPr lang="en-NZ" sz="2000">
                <a:solidFill>
                  <a:prstClr val="black"/>
                </a:solidFill>
                <a:latin typeface="Calibri" panose="020F0502020204030204" pitchFamily="34" charset="0"/>
                <a:cs typeface="Calibri" panose="020F0502020204030204" pitchFamily="34" charset="0"/>
              </a:rPr>
              <a:t>– </a:t>
            </a:r>
            <a:r>
              <a:rPr lang="en-NZ" sz="2000">
                <a:latin typeface="Calibri" panose="020F0502020204030204" pitchFamily="34" charset="0"/>
                <a:cs typeface="Calibri" panose="020F0502020204030204" pitchFamily="34" charset="0"/>
              </a:rPr>
              <a:t>A single source of truth for screening records and individual schedules.</a:t>
            </a:r>
          </a:p>
          <a:p>
            <a:pPr marL="444500" indent="-357188" fontAlgn="base">
              <a:lnSpc>
                <a:spcPct val="107000"/>
              </a:lnSpc>
              <a:spcAft>
                <a:spcPts val="600"/>
              </a:spcAft>
              <a:buFont typeface="+mj-lt"/>
              <a:buAutoNum type="alphaLcParenR"/>
              <a:defRPr/>
            </a:pPr>
            <a:r>
              <a:rPr lang="en-NZ" sz="2000" b="1">
                <a:solidFill>
                  <a:prstClr val="black"/>
                </a:solidFill>
                <a:latin typeface="Calibri" panose="020F0502020204030204" pitchFamily="34" charset="0"/>
                <a:cs typeface="Calibri" panose="020F0502020204030204" pitchFamily="34" charset="0"/>
              </a:rPr>
              <a:t>New Pathways </a:t>
            </a:r>
            <a:r>
              <a:rPr lang="en-NZ" sz="2000">
                <a:solidFill>
                  <a:prstClr val="black"/>
                </a:solidFill>
                <a:latin typeface="Calibri" panose="020F0502020204030204" pitchFamily="34" charset="0"/>
                <a:cs typeface="Calibri" panose="020F0502020204030204" pitchFamily="34" charset="0"/>
              </a:rPr>
              <a:t>–</a:t>
            </a:r>
            <a:r>
              <a:rPr lang="en-NZ" sz="2000" b="1">
                <a:solidFill>
                  <a:prstClr val="black"/>
                </a:solidFill>
                <a:latin typeface="Calibri" panose="020F0502020204030204" pitchFamily="34" charset="0"/>
                <a:cs typeface="Calibri" panose="020F0502020204030204" pitchFamily="34" charset="0"/>
              </a:rPr>
              <a:t> </a:t>
            </a:r>
            <a:r>
              <a:rPr lang="en-NZ" sz="2000">
                <a:latin typeface="Calibri" panose="020F0502020204030204" pitchFamily="34" charset="0"/>
                <a:cs typeface="Calibri" panose="020F0502020204030204" pitchFamily="34" charset="0"/>
              </a:rPr>
              <a:t>Embedding more choice and flexibility into screening, removing barriers to entry and better supporting and increasing equitable outcomes for Māori and Pacific people.</a:t>
            </a:r>
          </a:p>
          <a:p>
            <a:pPr marL="444500" indent="-360363" fontAlgn="base">
              <a:lnSpc>
                <a:spcPct val="107000"/>
              </a:lnSpc>
              <a:buFont typeface="+mj-lt"/>
              <a:buAutoNum type="alphaLcParenR"/>
              <a:defRPr/>
            </a:pPr>
            <a:r>
              <a:rPr lang="en-NZ" sz="2000" b="1">
                <a:solidFill>
                  <a:prstClr val="black"/>
                </a:solidFill>
                <a:latin typeface="Calibri" panose="020F0502020204030204" pitchFamily="34" charset="0"/>
                <a:cs typeface="Calibri" panose="020F0502020204030204" pitchFamily="34" charset="0"/>
              </a:rPr>
              <a:t>Additional Workforce and Training</a:t>
            </a:r>
            <a:r>
              <a:rPr lang="en-NZ" sz="2000">
                <a:solidFill>
                  <a:prstClr val="black"/>
                </a:solidFill>
                <a:latin typeface="Calibri" panose="020F0502020204030204" pitchFamily="34" charset="0"/>
                <a:cs typeface="Calibri" panose="020F0502020204030204" pitchFamily="34" charset="0"/>
              </a:rPr>
              <a:t> </a:t>
            </a:r>
            <a:r>
              <a:rPr lang="en-NZ" sz="2000">
                <a:latin typeface="Calibri" panose="020F0502020204030204" pitchFamily="34" charset="0"/>
                <a:cs typeface="Calibri" panose="020F0502020204030204" pitchFamily="34" charset="0"/>
              </a:rPr>
              <a:t>– Accredited screen-takers/GPs/midwives to do HPV testing as well as LBC test, other Registered Nurses can complete HPV test with training</a:t>
            </a:r>
            <a:r>
              <a:rPr lang="en-NZ" sz="2000" i="1">
                <a:latin typeface="Calibri" panose="020F0502020204030204" pitchFamily="34" charset="0"/>
                <a:cs typeface="Calibri" panose="020F0502020204030204" pitchFamily="34" charset="0"/>
              </a:rPr>
              <a:t>.</a:t>
            </a:r>
          </a:p>
        </p:txBody>
      </p:sp>
      <p:sp>
        <p:nvSpPr>
          <p:cNvPr id="7" name="Text Placeholder 5">
            <a:extLst>
              <a:ext uri="{FF2B5EF4-FFF2-40B4-BE49-F238E27FC236}">
                <a16:creationId xmlns:a16="http://schemas.microsoft.com/office/drawing/2014/main" id="{BA602C8B-924C-4B13-A4DF-E272BCFA1DB9}"/>
              </a:ext>
            </a:extLst>
          </p:cNvPr>
          <p:cNvSpPr txBox="1">
            <a:spLocks/>
          </p:cNvSpPr>
          <p:nvPr/>
        </p:nvSpPr>
        <p:spPr>
          <a:xfrm>
            <a:off x="1818107" y="1482170"/>
            <a:ext cx="9812421" cy="874029"/>
          </a:xfrm>
          <a:prstGeom prst="rect">
            <a:avLst/>
          </a:prstGeom>
        </p:spPr>
        <p:txBody>
          <a:bodyPr vert="horz" lIns="0" tIns="0" rIns="0" bIns="0" rtlCol="0" anchor="t" anchorCtr="0"/>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NZ" sz="2000" i="1">
                <a:solidFill>
                  <a:srgbClr val="F58E39"/>
                </a:solidFill>
                <a:latin typeface="Calibri" panose="020F0502020204030204" pitchFamily="34" charset="0"/>
                <a:cs typeface="Calibri" panose="020F0502020204030204" pitchFamily="34" charset="0"/>
              </a:rPr>
              <a:t>The project will support new clinical pathways that will provide greater choice to participants to lift uptake, increase screening in priority groups and reduce mortality rates in our communities.</a:t>
            </a:r>
            <a:endParaRPr lang="en-US" sz="2000" i="1">
              <a:solidFill>
                <a:srgbClr val="F58E39"/>
              </a:solidFill>
              <a:latin typeface="Calibri" panose="020F0502020204030204" pitchFamily="34" charset="0"/>
              <a:cs typeface="Calibri" panose="020F0502020204030204" pitchFamily="34" charset="0"/>
            </a:endParaRPr>
          </a:p>
        </p:txBody>
      </p:sp>
      <p:sp>
        <p:nvSpPr>
          <p:cNvPr id="6" name="Slide Number Placeholder 3">
            <a:extLst>
              <a:ext uri="{FF2B5EF4-FFF2-40B4-BE49-F238E27FC236}">
                <a16:creationId xmlns:a16="http://schemas.microsoft.com/office/drawing/2014/main" id="{1FC88B75-6E83-4E65-B249-72AD3E0BC881}"/>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5</a:t>
            </a:fld>
            <a:endParaRPr lang="en-US" sz="1200">
              <a:solidFill>
                <a:schemeClr val="bg1"/>
              </a:solidFill>
            </a:endParaRPr>
          </a:p>
        </p:txBody>
      </p:sp>
    </p:spTree>
    <p:extLst>
      <p:ext uri="{BB962C8B-B14F-4D97-AF65-F5344CB8AC3E}">
        <p14:creationId xmlns:p14="http://schemas.microsoft.com/office/powerpoint/2010/main" val="2012277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A6F4-7E09-495E-906D-E1C3B18DA77C}"/>
              </a:ext>
            </a:extLst>
          </p:cNvPr>
          <p:cNvSpPr>
            <a:spLocks noGrp="1"/>
          </p:cNvSpPr>
          <p:nvPr>
            <p:ph type="title"/>
          </p:nvPr>
        </p:nvSpPr>
        <p:spPr>
          <a:xfrm>
            <a:off x="2950788" y="801711"/>
            <a:ext cx="8631612" cy="715253"/>
          </a:xfrm>
        </p:spPr>
        <p:txBody>
          <a:bodyPr>
            <a:normAutofit/>
          </a:bodyPr>
          <a:lstStyle/>
          <a:p>
            <a:r>
              <a:rPr lang="en-NZ" sz="4000" b="1">
                <a:solidFill>
                  <a:srgbClr val="8B8B8B"/>
                </a:solidFill>
                <a:latin typeface="Calibri" panose="020F0502020204030204"/>
                <a:cs typeface="Arial" panose="020B0604020202020204" pitchFamily="34" charset="0"/>
              </a:rPr>
              <a:t>PHASE 1 </a:t>
            </a:r>
            <a:r>
              <a:rPr lang="en-NZ" b="1" kern="1200" cap="all" spc="200">
                <a:solidFill>
                  <a:schemeClr val="tx2">
                    <a:lumMod val="50000"/>
                  </a:schemeClr>
                </a:solidFill>
                <a:latin typeface="Calibri" panose="020F0502020204030204" pitchFamily="34" charset="0"/>
                <a:ea typeface="Open Sans" panose="020B0606030504020204" pitchFamily="34" charset="0"/>
                <a:cs typeface="Calibri" panose="020F0502020204030204" pitchFamily="34" charset="0"/>
              </a:rPr>
              <a:t>– FOUNDATIONAL STEP</a:t>
            </a:r>
          </a:p>
        </p:txBody>
      </p:sp>
      <p:sp>
        <p:nvSpPr>
          <p:cNvPr id="4" name="Footer Placeholder 3">
            <a:extLst>
              <a:ext uri="{FF2B5EF4-FFF2-40B4-BE49-F238E27FC236}">
                <a16:creationId xmlns:a16="http://schemas.microsoft.com/office/drawing/2014/main" id="{50ADCE8D-DA7C-4DCA-8179-57A7570FB08B}"/>
              </a:ext>
            </a:extLst>
          </p:cNvPr>
          <p:cNvSpPr>
            <a:spLocks noGrp="1"/>
          </p:cNvSpPr>
          <p:nvPr>
            <p:ph type="ftr" sz="quarter" idx="11"/>
          </p:nvPr>
        </p:nvSpPr>
        <p:spPr/>
        <p:txBody>
          <a:bodyPr/>
          <a:lstStyle/>
          <a:p>
            <a:r>
              <a:rPr lang="en-US"/>
              <a:t>National Cervical Screening Programme</a:t>
            </a:r>
          </a:p>
        </p:txBody>
      </p:sp>
      <p:sp>
        <p:nvSpPr>
          <p:cNvPr id="5" name="TextBox 4">
            <a:extLst>
              <a:ext uri="{FF2B5EF4-FFF2-40B4-BE49-F238E27FC236}">
                <a16:creationId xmlns:a16="http://schemas.microsoft.com/office/drawing/2014/main" id="{EE5ECA9D-3E9D-4F29-8BDE-AFE3C0D7CE6A}"/>
              </a:ext>
            </a:extLst>
          </p:cNvPr>
          <p:cNvSpPr txBox="1"/>
          <p:nvPr/>
        </p:nvSpPr>
        <p:spPr>
          <a:xfrm>
            <a:off x="1797125" y="1828826"/>
            <a:ext cx="9753155" cy="2277729"/>
          </a:xfrm>
          <a:prstGeom prst="rect">
            <a:avLst/>
          </a:prstGeom>
        </p:spPr>
        <p:txBody>
          <a:bodyPr vert="horz" wrap="square" lIns="74295" tIns="37148" rIns="74295" bIns="37148" rtlCol="0" anchor="t">
            <a:noAutofit/>
          </a:bodyPr>
          <a:lstStyle/>
          <a:p>
            <a:pPr marL="171450" indent="-114300" defTabSz="742950">
              <a:spcBef>
                <a:spcPts val="600"/>
              </a:spcBef>
              <a:defRPr/>
            </a:pPr>
            <a:r>
              <a:rPr lang="en-NZ" sz="2000" b="1" i="1" dirty="0">
                <a:solidFill>
                  <a:srgbClr val="F16939"/>
                </a:solidFill>
                <a:latin typeface="Calibri" panose="020F0502020204030204"/>
                <a:cs typeface="Arial"/>
              </a:rPr>
              <a:t>Participants able to choose self- or </a:t>
            </a:r>
            <a:r>
              <a:rPr lang="en-NZ" sz="2000" b="1" i="1">
                <a:solidFill>
                  <a:srgbClr val="F16939"/>
                </a:solidFill>
                <a:latin typeface="Calibri" panose="020F0502020204030204"/>
                <a:cs typeface="Arial"/>
              </a:rPr>
              <a:t>clinician-taken</a:t>
            </a:r>
            <a:r>
              <a:rPr lang="en-NZ" sz="2000" b="1" i="1" dirty="0">
                <a:solidFill>
                  <a:srgbClr val="F16939"/>
                </a:solidFill>
                <a:latin typeface="Calibri" panose="020F0502020204030204"/>
                <a:cs typeface="Arial"/>
              </a:rPr>
              <a:t> HPV swab test, or a speculum test</a:t>
            </a:r>
            <a:endParaRPr lang="en-US" dirty="0">
              <a:cs typeface="Arial"/>
            </a:endParaRPr>
          </a:p>
          <a:p>
            <a:pPr marL="57150" defTabSz="742950">
              <a:defRPr/>
            </a:pPr>
            <a:r>
              <a:rPr lang="en-NZ" sz="2000" b="1" dirty="0">
                <a:solidFill>
                  <a:srgbClr val="8B8B8B"/>
                </a:solidFill>
                <a:latin typeface="Calibri" panose="020F0502020204030204"/>
                <a:cs typeface="Arial"/>
              </a:rPr>
              <a:t>26 JULY 2023</a:t>
            </a:r>
            <a:br>
              <a:rPr lang="en-NZ" sz="2000" b="1" dirty="0">
                <a:latin typeface="Calibri" panose="020F0502020204030204"/>
                <a:cs typeface="Arial" panose="020B0604020202020204" pitchFamily="34" charset="0"/>
              </a:rPr>
            </a:br>
            <a:r>
              <a:rPr lang="en-NZ" dirty="0">
                <a:solidFill>
                  <a:schemeClr val="tx1">
                    <a:lumMod val="75000"/>
                    <a:lumOff val="25000"/>
                  </a:schemeClr>
                </a:solidFill>
                <a:latin typeface="Calibri" panose="020F0502020204030204"/>
                <a:cs typeface="Arial"/>
              </a:rPr>
              <a:t>New clinical pathways rolled out across Primary Care. The NCSP-Register has been implemented and adopted by existing users and the eligible population is improved to support better uptake in screening. Labs and Colposcopy clinics prepared for the new tests and are ready for fluctuating volumes. Increased media campaign activity nationwide to promote the new test. While all participants will be able to choose self- or clinician-supervised HPV screening test, the focus will be on Māori and Pacific participants and increasing screening in the under- or unscreened populations.</a:t>
            </a:r>
          </a:p>
          <a:p>
            <a:pPr defTabSz="742950">
              <a:lnSpc>
                <a:spcPct val="150000"/>
              </a:lnSpc>
              <a:defRPr/>
            </a:pPr>
            <a:endParaRPr lang="en-NZ" sz="894" dirty="0">
              <a:solidFill>
                <a:prstClr val="black"/>
              </a:solidFill>
              <a:latin typeface="Calibri" panose="020F0502020204030204"/>
              <a:cs typeface="Arial" panose="020B0604020202020204" pitchFamily="34" charset="0"/>
            </a:endParaRPr>
          </a:p>
          <a:p>
            <a:pPr algn="ctr" defTabSz="742950">
              <a:lnSpc>
                <a:spcPct val="150000"/>
              </a:lnSpc>
              <a:defRPr/>
            </a:pPr>
            <a:endParaRPr lang="en-NZ" sz="894" dirty="0">
              <a:solidFill>
                <a:prstClr val="black"/>
              </a:solidFill>
              <a:latin typeface="Calibri" panose="020F0502020204030204"/>
              <a:cs typeface="Arial" panose="020B0604020202020204" pitchFamily="34" charset="0"/>
            </a:endParaRPr>
          </a:p>
        </p:txBody>
      </p:sp>
      <p:sp>
        <p:nvSpPr>
          <p:cNvPr id="6" name="Rectangle 5">
            <a:extLst>
              <a:ext uri="{FF2B5EF4-FFF2-40B4-BE49-F238E27FC236}">
                <a16:creationId xmlns:a16="http://schemas.microsoft.com/office/drawing/2014/main" id="{3649B9A7-D682-48BF-AC14-BA79D1B7318B}"/>
              </a:ext>
            </a:extLst>
          </p:cNvPr>
          <p:cNvSpPr/>
          <p:nvPr/>
        </p:nvSpPr>
        <p:spPr>
          <a:xfrm>
            <a:off x="1763259" y="1778670"/>
            <a:ext cx="9812421" cy="4437195"/>
          </a:xfrm>
          <a:prstGeom prst="rect">
            <a:avLst/>
          </a:prstGeom>
          <a:noFill/>
          <a:ln>
            <a:solidFill>
              <a:srgbClr val="DF54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1463"/>
          </a:p>
        </p:txBody>
      </p:sp>
      <p:grpSp>
        <p:nvGrpSpPr>
          <p:cNvPr id="7" name="Group 6">
            <a:extLst>
              <a:ext uri="{FF2B5EF4-FFF2-40B4-BE49-F238E27FC236}">
                <a16:creationId xmlns:a16="http://schemas.microsoft.com/office/drawing/2014/main" id="{A23CCE84-848E-4742-A966-228B99CF66CE}"/>
              </a:ext>
            </a:extLst>
          </p:cNvPr>
          <p:cNvGrpSpPr/>
          <p:nvPr/>
        </p:nvGrpSpPr>
        <p:grpSpPr>
          <a:xfrm>
            <a:off x="1820366" y="738895"/>
            <a:ext cx="840884" cy="840884"/>
            <a:chOff x="4592753" y="2309542"/>
            <a:chExt cx="2845690" cy="2845690"/>
          </a:xfrm>
        </p:grpSpPr>
        <p:sp>
          <p:nvSpPr>
            <p:cNvPr id="8" name="Oval 7">
              <a:extLst>
                <a:ext uri="{FF2B5EF4-FFF2-40B4-BE49-F238E27FC236}">
                  <a16:creationId xmlns:a16="http://schemas.microsoft.com/office/drawing/2014/main" id="{2A0E9291-718B-42AD-8AF9-2CB8F790D7E8}"/>
                </a:ext>
              </a:extLst>
            </p:cNvPr>
            <p:cNvSpPr/>
            <p:nvPr/>
          </p:nvSpPr>
          <p:spPr>
            <a:xfrm>
              <a:off x="4592753" y="2309542"/>
              <a:ext cx="2845690" cy="2845690"/>
            </a:xfrm>
            <a:prstGeom prst="ellipse">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1463"/>
            </a:p>
          </p:txBody>
        </p:sp>
        <p:pic>
          <p:nvPicPr>
            <p:cNvPr id="9" name="Picture 8">
              <a:extLst>
                <a:ext uri="{FF2B5EF4-FFF2-40B4-BE49-F238E27FC236}">
                  <a16:creationId xmlns:a16="http://schemas.microsoft.com/office/drawing/2014/main" id="{B146A65A-0001-4316-A651-45C5809DB791}"/>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625259" y="4017524"/>
              <a:ext cx="813184" cy="576000"/>
            </a:xfrm>
            <a:prstGeom prst="rect">
              <a:avLst/>
            </a:prstGeom>
          </p:spPr>
        </p:pic>
        <p:pic>
          <p:nvPicPr>
            <p:cNvPr id="10" name="Picture 9">
              <a:extLst>
                <a:ext uri="{FF2B5EF4-FFF2-40B4-BE49-F238E27FC236}">
                  <a16:creationId xmlns:a16="http://schemas.microsoft.com/office/drawing/2014/main" id="{B0F38FB2-5FB2-457A-A59E-7AC6DE998D5C}"/>
                </a:ext>
              </a:extLst>
            </p:cNvPr>
            <p:cNvPicPr>
              <a:picLocks noChangeAspect="1"/>
            </p:cNvPicPr>
            <p:nvPr/>
          </p:nvPicPr>
          <p:blipFill>
            <a:blip r:embed="rId4">
              <a:duotone>
                <a:schemeClr val="accent6">
                  <a:shade val="45000"/>
                  <a:satMod val="135000"/>
                </a:schemeClr>
                <a:prstClr val="white"/>
              </a:duotone>
            </a:blip>
            <a:stretch>
              <a:fillRect/>
            </a:stretch>
          </p:blipFill>
          <p:spPr>
            <a:xfrm>
              <a:off x="5439598" y="4564301"/>
              <a:ext cx="576000" cy="576000"/>
            </a:xfrm>
            <a:prstGeom prst="rect">
              <a:avLst/>
            </a:prstGeom>
          </p:spPr>
        </p:pic>
        <p:pic>
          <p:nvPicPr>
            <p:cNvPr id="11" name="Picture 10">
              <a:extLst>
                <a:ext uri="{FF2B5EF4-FFF2-40B4-BE49-F238E27FC236}">
                  <a16:creationId xmlns:a16="http://schemas.microsoft.com/office/drawing/2014/main" id="{0C93A93B-CFB8-4AB3-8101-5AB038A7DDCE}"/>
                </a:ext>
              </a:extLst>
            </p:cNvPr>
            <p:cNvPicPr>
              <a:picLocks noChangeAspect="1"/>
            </p:cNvPicPr>
            <p:nvPr/>
          </p:nvPicPr>
          <p:blipFill>
            <a:blip r:embed="rId5">
              <a:duotone>
                <a:schemeClr val="accent6">
                  <a:shade val="45000"/>
                  <a:satMod val="135000"/>
                </a:schemeClr>
                <a:prstClr val="white"/>
              </a:duotone>
            </a:blip>
            <a:stretch>
              <a:fillRect/>
            </a:stretch>
          </p:blipFill>
          <p:spPr>
            <a:xfrm>
              <a:off x="4673367" y="3625564"/>
              <a:ext cx="576000" cy="576000"/>
            </a:xfrm>
            <a:prstGeom prst="rect">
              <a:avLst/>
            </a:prstGeom>
          </p:spPr>
        </p:pic>
        <p:pic>
          <p:nvPicPr>
            <p:cNvPr id="12" name="Picture 2" descr="Colposcope - Free medical icons">
              <a:extLst>
                <a:ext uri="{FF2B5EF4-FFF2-40B4-BE49-F238E27FC236}">
                  <a16:creationId xmlns:a16="http://schemas.microsoft.com/office/drawing/2014/main" id="{0DA56841-C5B6-4C2E-841F-73549DB38BD6}"/>
                </a:ext>
              </a:extLst>
            </p:cNvPr>
            <p:cNvPicPr>
              <a:picLocks noChangeAspect="1" noChangeArrowheads="1"/>
            </p:cNvPicPr>
            <p:nvPr/>
          </p:nvPicPr>
          <p:blipFill>
            <a:blip r:embed="rId6">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63460" y="2583330"/>
              <a:ext cx="576000" cy="57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DB9C411-A3A1-4DEA-83BB-40053D21004B}"/>
                </a:ext>
              </a:extLst>
            </p:cNvPr>
            <p:cNvPicPr>
              <a:picLocks noChangeAspect="1"/>
            </p:cNvPicPr>
            <p:nvPr/>
          </p:nvPicPr>
          <p:blipFill>
            <a:blip r:embed="rId7">
              <a:duotone>
                <a:schemeClr val="accent6">
                  <a:shade val="45000"/>
                  <a:satMod val="135000"/>
                </a:schemeClr>
                <a:prstClr val="white"/>
              </a:duotone>
            </a:blip>
            <a:stretch>
              <a:fillRect/>
            </a:stretch>
          </p:blipFill>
          <p:spPr>
            <a:xfrm>
              <a:off x="5124113" y="2496590"/>
              <a:ext cx="576000" cy="576000"/>
            </a:xfrm>
            <a:prstGeom prst="rect">
              <a:avLst/>
            </a:prstGeom>
          </p:spPr>
        </p:pic>
        <p:sp>
          <p:nvSpPr>
            <p:cNvPr id="14" name="Oval 13">
              <a:extLst>
                <a:ext uri="{FF2B5EF4-FFF2-40B4-BE49-F238E27FC236}">
                  <a16:creationId xmlns:a16="http://schemas.microsoft.com/office/drawing/2014/main" id="{E4E462EA-0054-4E72-ABE5-4EB6B081B220}"/>
                </a:ext>
              </a:extLst>
            </p:cNvPr>
            <p:cNvSpPr/>
            <p:nvPr/>
          </p:nvSpPr>
          <p:spPr>
            <a:xfrm>
              <a:off x="5119084" y="2835873"/>
              <a:ext cx="1793028" cy="1793028"/>
            </a:xfrm>
            <a:prstGeom prst="ellips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1463"/>
            </a:p>
          </p:txBody>
        </p:sp>
        <p:pic>
          <p:nvPicPr>
            <p:cNvPr id="15" name="Picture 14">
              <a:extLst>
                <a:ext uri="{FF2B5EF4-FFF2-40B4-BE49-F238E27FC236}">
                  <a16:creationId xmlns:a16="http://schemas.microsoft.com/office/drawing/2014/main" id="{1C0EF736-E90A-4818-BD2C-1D6BC75E57A0}"/>
                </a:ext>
              </a:extLst>
            </p:cNvPr>
            <p:cNvPicPr>
              <a:picLocks noChangeAspect="1"/>
            </p:cNvPicPr>
            <p:nvPr/>
          </p:nvPicPr>
          <p:blipFill>
            <a:blip r:embed="rId8">
              <a:duotone>
                <a:schemeClr val="accent6">
                  <a:shade val="45000"/>
                  <a:satMod val="135000"/>
                </a:schemeClr>
                <a:prstClr val="white"/>
              </a:duotone>
            </a:blip>
            <a:stretch>
              <a:fillRect/>
            </a:stretch>
          </p:blipFill>
          <p:spPr>
            <a:xfrm>
              <a:off x="6311460" y="3849057"/>
              <a:ext cx="540000" cy="540000"/>
            </a:xfrm>
            <a:prstGeom prst="rect">
              <a:avLst/>
            </a:prstGeom>
          </p:spPr>
        </p:pic>
        <p:pic>
          <p:nvPicPr>
            <p:cNvPr id="16" name="Picture 15">
              <a:extLst>
                <a:ext uri="{FF2B5EF4-FFF2-40B4-BE49-F238E27FC236}">
                  <a16:creationId xmlns:a16="http://schemas.microsoft.com/office/drawing/2014/main" id="{799EF0BA-1A9C-4446-9A95-0159899F7BB5}"/>
                </a:ext>
              </a:extLst>
            </p:cNvPr>
            <p:cNvPicPr>
              <a:picLocks noChangeAspect="1"/>
            </p:cNvPicPr>
            <p:nvPr/>
          </p:nvPicPr>
          <p:blipFill>
            <a:blip r:embed="rId9">
              <a:duotone>
                <a:schemeClr val="accent6">
                  <a:shade val="45000"/>
                  <a:satMod val="135000"/>
                </a:schemeClr>
                <a:prstClr val="white"/>
              </a:duotone>
            </a:blip>
            <a:stretch>
              <a:fillRect/>
            </a:stretch>
          </p:blipFill>
          <p:spPr>
            <a:xfrm>
              <a:off x="5963278" y="2805717"/>
              <a:ext cx="540000" cy="540000"/>
            </a:xfrm>
            <a:prstGeom prst="rect">
              <a:avLst/>
            </a:prstGeom>
          </p:spPr>
        </p:pic>
        <p:pic>
          <p:nvPicPr>
            <p:cNvPr id="17" name="Picture 16">
              <a:extLst>
                <a:ext uri="{FF2B5EF4-FFF2-40B4-BE49-F238E27FC236}">
                  <a16:creationId xmlns:a16="http://schemas.microsoft.com/office/drawing/2014/main" id="{FD774EB9-94F0-4844-A8EC-F94BE5FCE9A0}"/>
                </a:ext>
              </a:extLst>
            </p:cNvPr>
            <p:cNvPicPr>
              <a:picLocks noChangeAspect="1"/>
            </p:cNvPicPr>
            <p:nvPr/>
          </p:nvPicPr>
          <p:blipFill>
            <a:blip r:embed="rId10">
              <a:duotone>
                <a:schemeClr val="accent6">
                  <a:shade val="45000"/>
                  <a:satMod val="135000"/>
                </a:schemeClr>
                <a:prstClr val="white"/>
              </a:duotone>
            </a:blip>
            <a:stretch>
              <a:fillRect/>
            </a:stretch>
          </p:blipFill>
          <p:spPr>
            <a:xfrm>
              <a:off x="5069271" y="3206483"/>
              <a:ext cx="540000" cy="540000"/>
            </a:xfrm>
            <a:prstGeom prst="rect">
              <a:avLst/>
            </a:prstGeom>
          </p:spPr>
        </p:pic>
        <p:sp>
          <p:nvSpPr>
            <p:cNvPr id="18" name="Oval 17">
              <a:extLst>
                <a:ext uri="{FF2B5EF4-FFF2-40B4-BE49-F238E27FC236}">
                  <a16:creationId xmlns:a16="http://schemas.microsoft.com/office/drawing/2014/main" id="{418E7D43-8807-4243-82BF-3CBDCF4ACED5}"/>
                </a:ext>
              </a:extLst>
            </p:cNvPr>
            <p:cNvSpPr/>
            <p:nvPr/>
          </p:nvSpPr>
          <p:spPr>
            <a:xfrm>
              <a:off x="5527918" y="3244707"/>
              <a:ext cx="975360" cy="975360"/>
            </a:xfrm>
            <a:prstGeom prst="ellipse">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1463"/>
            </a:p>
          </p:txBody>
        </p:sp>
        <p:pic>
          <p:nvPicPr>
            <p:cNvPr id="19" name="Picture 18">
              <a:extLst>
                <a:ext uri="{FF2B5EF4-FFF2-40B4-BE49-F238E27FC236}">
                  <a16:creationId xmlns:a16="http://schemas.microsoft.com/office/drawing/2014/main" id="{5577C134-80DB-44C0-BCCC-77E20C130CAF}"/>
                </a:ext>
              </a:extLst>
            </p:cNvPr>
            <p:cNvPicPr>
              <a:picLocks noChangeAspect="1"/>
            </p:cNvPicPr>
            <p:nvPr/>
          </p:nvPicPr>
          <p:blipFill>
            <a:blip r:embed="rId11"/>
            <a:stretch>
              <a:fillRect/>
            </a:stretch>
          </p:blipFill>
          <p:spPr>
            <a:xfrm>
              <a:off x="5563166" y="3259794"/>
              <a:ext cx="917715" cy="917715"/>
            </a:xfrm>
            <a:prstGeom prst="rect">
              <a:avLst/>
            </a:prstGeom>
          </p:spPr>
        </p:pic>
      </p:grpSp>
      <p:grpSp>
        <p:nvGrpSpPr>
          <p:cNvPr id="25" name="Group 24">
            <a:extLst>
              <a:ext uri="{FF2B5EF4-FFF2-40B4-BE49-F238E27FC236}">
                <a16:creationId xmlns:a16="http://schemas.microsoft.com/office/drawing/2014/main" id="{FE52B155-7F13-4239-BAAB-3D83F143F071}"/>
              </a:ext>
            </a:extLst>
          </p:cNvPr>
          <p:cNvGrpSpPr/>
          <p:nvPr/>
        </p:nvGrpSpPr>
        <p:grpSpPr>
          <a:xfrm>
            <a:off x="1974542" y="4241975"/>
            <a:ext cx="9607858" cy="1813970"/>
            <a:chOff x="1762525" y="4398402"/>
            <a:chExt cx="10453731" cy="2232577"/>
          </a:xfrm>
        </p:grpSpPr>
        <p:grpSp>
          <p:nvGrpSpPr>
            <p:cNvPr id="26" name="Group 25">
              <a:extLst>
                <a:ext uri="{FF2B5EF4-FFF2-40B4-BE49-F238E27FC236}">
                  <a16:creationId xmlns:a16="http://schemas.microsoft.com/office/drawing/2014/main" id="{450147F5-31F3-468F-A4EB-39EF28B15B59}"/>
                </a:ext>
              </a:extLst>
            </p:cNvPr>
            <p:cNvGrpSpPr/>
            <p:nvPr/>
          </p:nvGrpSpPr>
          <p:grpSpPr>
            <a:xfrm>
              <a:off x="1762525" y="4398402"/>
              <a:ext cx="10453731" cy="681709"/>
              <a:chOff x="1828957" y="4398402"/>
              <a:chExt cx="10453731" cy="681709"/>
            </a:xfrm>
          </p:grpSpPr>
          <p:pic>
            <p:nvPicPr>
              <p:cNvPr id="35" name="Picture 34">
                <a:extLst>
                  <a:ext uri="{FF2B5EF4-FFF2-40B4-BE49-F238E27FC236}">
                    <a16:creationId xmlns:a16="http://schemas.microsoft.com/office/drawing/2014/main" id="{12BEA77D-D110-4E2C-B8D1-C32DDCB638C2}"/>
                  </a:ext>
                </a:extLst>
              </p:cNvPr>
              <p:cNvPicPr>
                <a:picLocks noChangeAspect="1"/>
              </p:cNvPicPr>
              <p:nvPr/>
            </p:nvPicPr>
            <p:blipFill>
              <a:blip r:embed="rId12"/>
              <a:stretch>
                <a:fillRect/>
              </a:stretch>
            </p:blipFill>
            <p:spPr>
              <a:xfrm>
                <a:off x="1828957" y="4398402"/>
                <a:ext cx="681709" cy="681709"/>
              </a:xfrm>
              <a:prstGeom prst="rect">
                <a:avLst/>
              </a:prstGeom>
            </p:spPr>
          </p:pic>
          <p:sp>
            <p:nvSpPr>
              <p:cNvPr id="36" name="TextBox 35">
                <a:extLst>
                  <a:ext uri="{FF2B5EF4-FFF2-40B4-BE49-F238E27FC236}">
                    <a16:creationId xmlns:a16="http://schemas.microsoft.com/office/drawing/2014/main" id="{7305A686-C618-4793-B88F-5E7146B68E2E}"/>
                  </a:ext>
                </a:extLst>
              </p:cNvPr>
              <p:cNvSpPr txBox="1"/>
              <p:nvPr/>
            </p:nvSpPr>
            <p:spPr>
              <a:xfrm>
                <a:off x="2747271" y="4575852"/>
                <a:ext cx="9535417" cy="433255"/>
              </a:xfrm>
              <a:prstGeom prst="rect">
                <a:avLst/>
              </a:prstGeom>
              <a:noFill/>
            </p:spPr>
            <p:txBody>
              <a:bodyPr wrap="square" lIns="74295" tIns="37148" rIns="74295" bIns="37148" rtlCol="0" anchor="t">
                <a:spAutoFit/>
              </a:bodyPr>
              <a:lstStyle/>
              <a:p>
                <a:r>
                  <a:rPr lang="en-NZ" dirty="0">
                    <a:solidFill>
                      <a:schemeClr val="tx1">
                        <a:lumMod val="75000"/>
                        <a:lumOff val="25000"/>
                      </a:schemeClr>
                    </a:solidFill>
                    <a:latin typeface="Calibri" panose="020F0502020204030204" pitchFamily="34" charset="0"/>
                    <a:cs typeface="Calibri" panose="020F0502020204030204" pitchFamily="34" charset="0"/>
                  </a:rPr>
                  <a:t>HPV Self-test swab.</a:t>
                </a:r>
                <a:endParaRPr lang="en-NZ" dirty="0">
                  <a:solidFill>
                    <a:schemeClr val="tx1">
                      <a:lumMod val="75000"/>
                      <a:lumOff val="25000"/>
                    </a:schemeClr>
                  </a:solidFill>
                  <a:latin typeface="Calibri"/>
                  <a:cs typeface="Calibri"/>
                </a:endParaRPr>
              </a:p>
            </p:txBody>
          </p:sp>
        </p:grpSp>
        <p:grpSp>
          <p:nvGrpSpPr>
            <p:cNvPr id="27" name="Group 26">
              <a:extLst>
                <a:ext uri="{FF2B5EF4-FFF2-40B4-BE49-F238E27FC236}">
                  <a16:creationId xmlns:a16="http://schemas.microsoft.com/office/drawing/2014/main" id="{BE7061C9-B43B-41FC-8DB9-15F895EA4747}"/>
                </a:ext>
              </a:extLst>
            </p:cNvPr>
            <p:cNvGrpSpPr/>
            <p:nvPr/>
          </p:nvGrpSpPr>
          <p:grpSpPr>
            <a:xfrm>
              <a:off x="1805878" y="6035599"/>
              <a:ext cx="10008926" cy="595380"/>
              <a:chOff x="1872310" y="6035599"/>
              <a:chExt cx="10008926" cy="595380"/>
            </a:xfrm>
          </p:grpSpPr>
          <p:grpSp>
            <p:nvGrpSpPr>
              <p:cNvPr id="31" name="Group 30">
                <a:extLst>
                  <a:ext uri="{FF2B5EF4-FFF2-40B4-BE49-F238E27FC236}">
                    <a16:creationId xmlns:a16="http://schemas.microsoft.com/office/drawing/2014/main" id="{414E4C96-22C0-499D-AD8E-1696A2FB0F7F}"/>
                  </a:ext>
                </a:extLst>
              </p:cNvPr>
              <p:cNvGrpSpPr/>
              <p:nvPr/>
            </p:nvGrpSpPr>
            <p:grpSpPr>
              <a:xfrm>
                <a:off x="1872310" y="6035599"/>
                <a:ext cx="741070" cy="595380"/>
                <a:chOff x="1328433" y="4100273"/>
                <a:chExt cx="963860" cy="774372"/>
              </a:xfrm>
            </p:grpSpPr>
            <p:pic>
              <p:nvPicPr>
                <p:cNvPr id="33" name="Picture 32">
                  <a:extLst>
                    <a:ext uri="{FF2B5EF4-FFF2-40B4-BE49-F238E27FC236}">
                      <a16:creationId xmlns:a16="http://schemas.microsoft.com/office/drawing/2014/main" id="{59CA4EE6-DDC3-465F-8EC9-7CA307620E0B}"/>
                    </a:ext>
                  </a:extLst>
                </p:cNvPr>
                <p:cNvPicPr>
                  <a:picLocks noChangeAspect="1"/>
                </p:cNvPicPr>
                <p:nvPr/>
              </p:nvPicPr>
              <p:blipFill>
                <a:blip r:embed="rId13"/>
                <a:stretch>
                  <a:fillRect/>
                </a:stretch>
              </p:blipFill>
              <p:spPr>
                <a:xfrm flipH="1">
                  <a:off x="1328433" y="4100273"/>
                  <a:ext cx="711070" cy="711077"/>
                </a:xfrm>
                <a:prstGeom prst="rect">
                  <a:avLst/>
                </a:prstGeom>
              </p:spPr>
            </p:pic>
            <p:pic>
              <p:nvPicPr>
                <p:cNvPr id="34" name="Picture 33">
                  <a:extLst>
                    <a:ext uri="{FF2B5EF4-FFF2-40B4-BE49-F238E27FC236}">
                      <a16:creationId xmlns:a16="http://schemas.microsoft.com/office/drawing/2014/main" id="{4A65D757-6324-4F10-8609-E14B914E08E2}"/>
                    </a:ext>
                  </a:extLst>
                </p:cNvPr>
                <p:cNvPicPr>
                  <a:picLocks noChangeAspect="1"/>
                </p:cNvPicPr>
                <p:nvPr/>
              </p:nvPicPr>
              <p:blipFill>
                <a:blip r:embed="rId14"/>
                <a:stretch>
                  <a:fillRect/>
                </a:stretch>
              </p:blipFill>
              <p:spPr>
                <a:xfrm>
                  <a:off x="1581220" y="4163571"/>
                  <a:ext cx="711073" cy="711074"/>
                </a:xfrm>
                <a:prstGeom prst="rect">
                  <a:avLst/>
                </a:prstGeom>
              </p:spPr>
            </p:pic>
          </p:grpSp>
          <p:sp>
            <p:nvSpPr>
              <p:cNvPr id="32" name="TextBox 31">
                <a:extLst>
                  <a:ext uri="{FF2B5EF4-FFF2-40B4-BE49-F238E27FC236}">
                    <a16:creationId xmlns:a16="http://schemas.microsoft.com/office/drawing/2014/main" id="{1FC83A69-5314-428A-A8BE-8C1A1BC8705D}"/>
                  </a:ext>
                </a:extLst>
              </p:cNvPr>
              <p:cNvSpPr txBox="1"/>
              <p:nvPr/>
            </p:nvSpPr>
            <p:spPr>
              <a:xfrm>
                <a:off x="2688175" y="6050806"/>
                <a:ext cx="9193061" cy="454563"/>
              </a:xfrm>
              <a:prstGeom prst="rect">
                <a:avLst/>
              </a:prstGeom>
              <a:noFill/>
            </p:spPr>
            <p:txBody>
              <a:bodyPr wrap="square" rtlCol="0">
                <a:spAutoFit/>
              </a:bodyPr>
              <a:lstStyle/>
              <a:p>
                <a:r>
                  <a:rPr lang="en-NZ">
                    <a:solidFill>
                      <a:schemeClr val="bg1">
                        <a:lumMod val="50000"/>
                      </a:schemeClr>
                    </a:solidFill>
                    <a:latin typeface="Calibri" panose="020F0502020204030204" pitchFamily="34" charset="0"/>
                    <a:cs typeface="Calibri" panose="020F0502020204030204" pitchFamily="34" charset="0"/>
                  </a:rPr>
                  <a:t> </a:t>
                </a:r>
                <a:r>
                  <a:rPr lang="en-NZ">
                    <a:solidFill>
                      <a:schemeClr val="tx1">
                        <a:lumMod val="75000"/>
                        <a:lumOff val="25000"/>
                      </a:schemeClr>
                    </a:solidFill>
                    <a:latin typeface="Calibri" panose="020F0502020204030204" pitchFamily="34" charset="0"/>
                    <a:cs typeface="Calibri" panose="020F0502020204030204" pitchFamily="34" charset="0"/>
                  </a:rPr>
                  <a:t>Clinically administered speculum-based HPV test.</a:t>
                </a:r>
              </a:p>
            </p:txBody>
          </p:sp>
        </p:grpSp>
        <p:grpSp>
          <p:nvGrpSpPr>
            <p:cNvPr id="28" name="Group 27">
              <a:extLst>
                <a:ext uri="{FF2B5EF4-FFF2-40B4-BE49-F238E27FC236}">
                  <a16:creationId xmlns:a16="http://schemas.microsoft.com/office/drawing/2014/main" id="{FC7B7146-D2E6-4B0D-813C-277C5AC23196}"/>
                </a:ext>
              </a:extLst>
            </p:cNvPr>
            <p:cNvGrpSpPr/>
            <p:nvPr/>
          </p:nvGrpSpPr>
          <p:grpSpPr>
            <a:xfrm>
              <a:off x="1810060" y="5248615"/>
              <a:ext cx="9973653" cy="660112"/>
              <a:chOff x="1876492" y="5237101"/>
              <a:chExt cx="9973653" cy="660112"/>
            </a:xfrm>
          </p:grpSpPr>
          <p:sp>
            <p:nvSpPr>
              <p:cNvPr id="29" name="TextBox 28">
                <a:extLst>
                  <a:ext uri="{FF2B5EF4-FFF2-40B4-BE49-F238E27FC236}">
                    <a16:creationId xmlns:a16="http://schemas.microsoft.com/office/drawing/2014/main" id="{81B8B1EA-85E0-45D2-82D2-C0C31746883E}"/>
                  </a:ext>
                </a:extLst>
              </p:cNvPr>
              <p:cNvSpPr txBox="1"/>
              <p:nvPr/>
            </p:nvSpPr>
            <p:spPr>
              <a:xfrm>
                <a:off x="2744690" y="5298518"/>
                <a:ext cx="9105455" cy="433258"/>
              </a:xfrm>
              <a:prstGeom prst="rect">
                <a:avLst/>
              </a:prstGeom>
              <a:noFill/>
            </p:spPr>
            <p:txBody>
              <a:bodyPr wrap="square" lIns="74295" tIns="37148" rIns="74295" bIns="37148" rtlCol="0" anchor="t">
                <a:spAutoFit/>
              </a:bodyPr>
              <a:lstStyle/>
              <a:p>
                <a:r>
                  <a:rPr lang="en-NZ">
                    <a:solidFill>
                      <a:schemeClr val="tx1">
                        <a:lumMod val="75000"/>
                        <a:lumOff val="25000"/>
                      </a:schemeClr>
                    </a:solidFill>
                    <a:latin typeface="Calibri" panose="020F0502020204030204" pitchFamily="34" charset="0"/>
                    <a:cs typeface="Calibri" panose="020F0502020204030204" pitchFamily="34" charset="0"/>
                  </a:rPr>
                  <a:t>Clinical HPV swab test.</a:t>
                </a:r>
                <a:endParaRPr lang="en-NZ">
                  <a:solidFill>
                    <a:schemeClr val="tx1">
                      <a:lumMod val="75000"/>
                      <a:lumOff val="25000"/>
                    </a:schemeClr>
                  </a:solidFill>
                  <a:latin typeface="Calibri"/>
                  <a:cs typeface="Calibri"/>
                </a:endParaRPr>
              </a:p>
            </p:txBody>
          </p:sp>
          <p:pic>
            <p:nvPicPr>
              <p:cNvPr id="30" name="Picture 29">
                <a:extLst>
                  <a:ext uri="{FF2B5EF4-FFF2-40B4-BE49-F238E27FC236}">
                    <a16:creationId xmlns:a16="http://schemas.microsoft.com/office/drawing/2014/main" id="{2BF5DD30-8E64-4B6E-83D2-AAC841ABBFC2}"/>
                  </a:ext>
                </a:extLst>
              </p:cNvPr>
              <p:cNvPicPr>
                <a:picLocks noChangeAspect="1"/>
              </p:cNvPicPr>
              <p:nvPr/>
            </p:nvPicPr>
            <p:blipFill>
              <a:blip r:embed="rId15"/>
              <a:stretch>
                <a:fillRect/>
              </a:stretch>
            </p:blipFill>
            <p:spPr>
              <a:xfrm>
                <a:off x="1876492" y="5237101"/>
                <a:ext cx="660112" cy="660112"/>
              </a:xfrm>
              <a:prstGeom prst="rect">
                <a:avLst/>
              </a:prstGeom>
            </p:spPr>
          </p:pic>
        </p:grpSp>
      </p:grpSp>
      <p:sp>
        <p:nvSpPr>
          <p:cNvPr id="37" name="Slide Number Placeholder 3">
            <a:extLst>
              <a:ext uri="{FF2B5EF4-FFF2-40B4-BE49-F238E27FC236}">
                <a16:creationId xmlns:a16="http://schemas.microsoft.com/office/drawing/2014/main" id="{A6D8781E-756D-41AD-928A-A9CA51338BEE}"/>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6</a:t>
            </a:fld>
            <a:endParaRPr lang="en-US" sz="1200">
              <a:solidFill>
                <a:schemeClr val="bg1"/>
              </a:solidFill>
            </a:endParaRPr>
          </a:p>
        </p:txBody>
      </p:sp>
    </p:spTree>
    <p:extLst>
      <p:ext uri="{BB962C8B-B14F-4D97-AF65-F5344CB8AC3E}">
        <p14:creationId xmlns:p14="http://schemas.microsoft.com/office/powerpoint/2010/main" val="1347279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5A3B8-4DAF-4BAA-9F55-7776C9EFFF87}"/>
              </a:ext>
            </a:extLst>
          </p:cNvPr>
          <p:cNvSpPr>
            <a:spLocks noGrp="1"/>
          </p:cNvSpPr>
          <p:nvPr>
            <p:ph type="title"/>
          </p:nvPr>
        </p:nvSpPr>
        <p:spPr>
          <a:xfrm>
            <a:off x="3075994" y="801711"/>
            <a:ext cx="8506406" cy="715253"/>
          </a:xfrm>
        </p:spPr>
        <p:txBody>
          <a:bodyPr>
            <a:normAutofit/>
          </a:bodyPr>
          <a:lstStyle/>
          <a:p>
            <a:r>
              <a:rPr lang="en-NZ" sz="4000" b="1">
                <a:solidFill>
                  <a:srgbClr val="8B8B8B"/>
                </a:solidFill>
                <a:latin typeface="Calibri" panose="020F0502020204030204"/>
                <a:cs typeface="Arial" panose="020B0604020202020204" pitchFamily="34" charset="0"/>
              </a:rPr>
              <a:t>PHASE 2 </a:t>
            </a:r>
            <a:r>
              <a:rPr lang="en-NZ" b="1" kern="1200" cap="all" spc="200">
                <a:solidFill>
                  <a:schemeClr val="tx2">
                    <a:lumMod val="50000"/>
                  </a:schemeClr>
                </a:solidFill>
                <a:latin typeface="Calibri" panose="020F0502020204030204" pitchFamily="34" charset="0"/>
                <a:ea typeface="Open Sans" panose="020B0606030504020204" pitchFamily="34" charset="0"/>
                <a:cs typeface="Calibri" panose="020F0502020204030204" pitchFamily="34" charset="0"/>
              </a:rPr>
              <a:t>– </a:t>
            </a:r>
            <a:r>
              <a:rPr kumimoji="0" lang="en-US" sz="4000" b="1" i="0" u="none" strike="noStrike" kern="1200" cap="all" spc="200" normalizeH="0" baseline="0" noProof="0">
                <a:ln>
                  <a:noFill/>
                </a:ln>
                <a:solidFill>
                  <a:schemeClr val="tx2">
                    <a:lumMod val="50000"/>
                  </a:schemeClr>
                </a:solidFill>
                <a:effectLst/>
                <a:uLnTx/>
                <a:uFillTx/>
                <a:latin typeface="Calibri" panose="020F0502020204030204" pitchFamily="34" charset="0"/>
                <a:ea typeface="Open Sans" panose="020B0606030504020204" pitchFamily="34" charset="0"/>
                <a:cs typeface="Calibri" panose="020F0502020204030204" pitchFamily="34" charset="0"/>
              </a:rPr>
              <a:t>Expanding reach </a:t>
            </a:r>
            <a:endParaRPr lang="en-NZ"/>
          </a:p>
        </p:txBody>
      </p:sp>
      <p:sp>
        <p:nvSpPr>
          <p:cNvPr id="4" name="Footer Placeholder 3">
            <a:extLst>
              <a:ext uri="{FF2B5EF4-FFF2-40B4-BE49-F238E27FC236}">
                <a16:creationId xmlns:a16="http://schemas.microsoft.com/office/drawing/2014/main" id="{B2697A54-CAD4-4450-8132-D9034EFD56F8}"/>
              </a:ext>
            </a:extLst>
          </p:cNvPr>
          <p:cNvSpPr>
            <a:spLocks noGrp="1"/>
          </p:cNvSpPr>
          <p:nvPr>
            <p:ph type="ftr" sz="quarter" idx="11"/>
          </p:nvPr>
        </p:nvSpPr>
        <p:spPr/>
        <p:txBody>
          <a:bodyPr/>
          <a:lstStyle/>
          <a:p>
            <a:r>
              <a:rPr lang="en-US"/>
              <a:t>National Cervical Screening Programme</a:t>
            </a:r>
          </a:p>
        </p:txBody>
      </p:sp>
      <p:pic>
        <p:nvPicPr>
          <p:cNvPr id="5" name="Picture 4" descr="A picture containing text&#10;&#10;Description automatically generated">
            <a:extLst>
              <a:ext uri="{FF2B5EF4-FFF2-40B4-BE49-F238E27FC236}">
                <a16:creationId xmlns:a16="http://schemas.microsoft.com/office/drawing/2014/main" id="{253F3D30-269D-43FF-9372-3E733473813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36072" y="641406"/>
            <a:ext cx="1439922" cy="959181"/>
          </a:xfrm>
          <a:prstGeom prst="rect">
            <a:avLst/>
          </a:prstGeom>
        </p:spPr>
      </p:pic>
      <p:sp>
        <p:nvSpPr>
          <p:cNvPr id="6" name="TextBox 5">
            <a:extLst>
              <a:ext uri="{FF2B5EF4-FFF2-40B4-BE49-F238E27FC236}">
                <a16:creationId xmlns:a16="http://schemas.microsoft.com/office/drawing/2014/main" id="{DD573D29-1485-4E73-9195-27DAAB2386A9}"/>
              </a:ext>
            </a:extLst>
          </p:cNvPr>
          <p:cNvSpPr txBox="1"/>
          <p:nvPr/>
        </p:nvSpPr>
        <p:spPr>
          <a:xfrm>
            <a:off x="1910588" y="1899668"/>
            <a:ext cx="9167387" cy="1716492"/>
          </a:xfrm>
          <a:prstGeom prst="rect">
            <a:avLst/>
          </a:prstGeom>
        </p:spPr>
        <p:txBody>
          <a:bodyPr vert="horz" wrap="square" lIns="74295" tIns="37148" rIns="74295" bIns="37148" rtlCol="0">
            <a:noAutofit/>
          </a:bodyPr>
          <a:lstStyle/>
          <a:p>
            <a:pPr defTabSz="742950">
              <a:defRPr/>
            </a:pPr>
            <a:r>
              <a:rPr lang="en-NZ" sz="2000" b="1" i="1">
                <a:solidFill>
                  <a:srgbClr val="F16939"/>
                </a:solidFill>
                <a:latin typeface="Calibri" panose="020F0502020204030204"/>
                <a:cs typeface="Arial" panose="020B0604020202020204" pitchFamily="34" charset="0"/>
              </a:rPr>
              <a:t>Building on the basics by widening the participant base and increasing uptake.</a:t>
            </a:r>
          </a:p>
          <a:p>
            <a:pPr defTabSz="742950">
              <a:defRPr/>
            </a:pPr>
            <a:r>
              <a:rPr lang="en-NZ" sz="2000" b="1">
                <a:solidFill>
                  <a:srgbClr val="8B8B8B"/>
                </a:solidFill>
                <a:latin typeface="Calibri" panose="020F0502020204030204"/>
                <a:cs typeface="Arial" panose="020B0604020202020204" pitchFamily="34" charset="0"/>
              </a:rPr>
              <a:t>Estimated timing AUG – DEC 2023</a:t>
            </a:r>
            <a:br>
              <a:rPr lang="en-NZ" sz="2000">
                <a:solidFill>
                  <a:schemeClr val="bg1">
                    <a:lumMod val="50000"/>
                  </a:schemeClr>
                </a:solidFill>
                <a:latin typeface="Calibri" panose="020F0502020204030204"/>
                <a:cs typeface="Arial" panose="020B0604020202020204" pitchFamily="34" charset="0"/>
              </a:rPr>
            </a:br>
            <a:endParaRPr lang="en-NZ" sz="800">
              <a:solidFill>
                <a:schemeClr val="bg1">
                  <a:lumMod val="50000"/>
                </a:schemeClr>
              </a:solidFill>
              <a:latin typeface="Calibri" panose="020F0502020204030204"/>
              <a:cs typeface="Arial" panose="020B0604020202020204" pitchFamily="34" charset="0"/>
            </a:endParaRPr>
          </a:p>
          <a:p>
            <a:pPr defTabSz="742950">
              <a:defRPr/>
            </a:pPr>
            <a:r>
              <a:rPr lang="en-NZ" sz="2000">
                <a:solidFill>
                  <a:schemeClr val="tx1">
                    <a:lumMod val="75000"/>
                    <a:lumOff val="25000"/>
                  </a:schemeClr>
                </a:solidFill>
                <a:latin typeface="Calibri" panose="020F0502020204030204"/>
                <a:cs typeface="Arial" panose="020B0604020202020204" pitchFamily="34" charset="0"/>
              </a:rPr>
              <a:t>Increasing reach through notifications and expanding where testing becomes available, moving testing closer to our communities. Primary Care now have the ability to easily access screening history.</a:t>
            </a:r>
          </a:p>
          <a:p>
            <a:pPr defTabSz="742950">
              <a:defRPr/>
            </a:pPr>
            <a:br>
              <a:rPr lang="en-NZ" sz="2000">
                <a:solidFill>
                  <a:schemeClr val="bg1">
                    <a:lumMod val="50000"/>
                  </a:schemeClr>
                </a:solidFill>
                <a:latin typeface="Calibri" panose="020F0502020204030204"/>
                <a:cs typeface="Arial" panose="020B0604020202020204" pitchFamily="34" charset="0"/>
              </a:rPr>
            </a:br>
            <a:endParaRPr lang="en-NZ" sz="2000">
              <a:solidFill>
                <a:prstClr val="black"/>
              </a:solidFill>
              <a:latin typeface="Calibri" panose="020F0502020204030204"/>
              <a:cs typeface="Arial" panose="020B0604020202020204" pitchFamily="34" charset="0"/>
            </a:endParaRPr>
          </a:p>
        </p:txBody>
      </p:sp>
      <p:grpSp>
        <p:nvGrpSpPr>
          <p:cNvPr id="7" name="Group 6">
            <a:extLst>
              <a:ext uri="{FF2B5EF4-FFF2-40B4-BE49-F238E27FC236}">
                <a16:creationId xmlns:a16="http://schemas.microsoft.com/office/drawing/2014/main" id="{FE4672D9-0D02-4131-B0B9-B2265D522C70}"/>
              </a:ext>
            </a:extLst>
          </p:cNvPr>
          <p:cNvGrpSpPr/>
          <p:nvPr/>
        </p:nvGrpSpPr>
        <p:grpSpPr>
          <a:xfrm>
            <a:off x="8310712" y="5096587"/>
            <a:ext cx="3054286" cy="756754"/>
            <a:chOff x="7951575" y="5286148"/>
            <a:chExt cx="2850140" cy="421469"/>
          </a:xfrm>
        </p:grpSpPr>
        <p:sp>
          <p:nvSpPr>
            <p:cNvPr id="8" name="TextBox 7">
              <a:extLst>
                <a:ext uri="{FF2B5EF4-FFF2-40B4-BE49-F238E27FC236}">
                  <a16:creationId xmlns:a16="http://schemas.microsoft.com/office/drawing/2014/main" id="{B29AD1F9-516D-4974-8B3F-CE3B83D4C040}"/>
                </a:ext>
              </a:extLst>
            </p:cNvPr>
            <p:cNvSpPr txBox="1"/>
            <p:nvPr/>
          </p:nvSpPr>
          <p:spPr>
            <a:xfrm>
              <a:off x="8729167" y="5286148"/>
              <a:ext cx="2072548" cy="421469"/>
            </a:xfrm>
            <a:prstGeom prst="rect">
              <a:avLst/>
            </a:prstGeom>
            <a:solidFill>
              <a:schemeClr val="bg1"/>
            </a:solidFill>
            <a:ln>
              <a:solidFill>
                <a:srgbClr val="F16939"/>
              </a:solidFill>
            </a:ln>
          </p:spPr>
          <p:txBody>
            <a:bodyPr vert="horz" wrap="square" lIns="74295" tIns="37148" rIns="74295" bIns="37148" rtlCol="0">
              <a:noAutofit/>
            </a:bodyPr>
            <a:lstStyle>
              <a:defPPr>
                <a:defRPr lang="en-US"/>
              </a:defPPr>
              <a:lvl1pPr>
                <a:lnSpc>
                  <a:spcPct val="150000"/>
                </a:lnSpc>
                <a:spcBef>
                  <a:spcPts val="0"/>
                </a:spcBef>
              </a:lvl1pPr>
            </a:lstStyle>
            <a:p>
              <a:pPr algn="ctr" defTabSz="742950">
                <a:lnSpc>
                  <a:spcPct val="100000"/>
                </a:lnSpc>
                <a:defRPr/>
              </a:pPr>
              <a:r>
                <a:rPr lang="en-NZ" sz="2000" b="1" i="1">
                  <a:solidFill>
                    <a:schemeClr val="bg1">
                      <a:lumMod val="50000"/>
                    </a:schemeClr>
                  </a:solidFill>
                  <a:latin typeface="Calibri" panose="020F0502020204030204"/>
                  <a:cs typeface="Arial" panose="020B0604020202020204" pitchFamily="34" charset="0"/>
                </a:rPr>
                <a:t>Continuously Evolving</a:t>
              </a:r>
            </a:p>
          </p:txBody>
        </p:sp>
        <p:pic>
          <p:nvPicPr>
            <p:cNvPr id="9" name="Graphic 8" descr="Circles with arrows outline">
              <a:extLst>
                <a:ext uri="{FF2B5EF4-FFF2-40B4-BE49-F238E27FC236}">
                  <a16:creationId xmlns:a16="http://schemas.microsoft.com/office/drawing/2014/main" id="{8BA2C967-162E-41FF-9668-61F35A4F63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1575" y="5286148"/>
              <a:ext cx="699000" cy="421469"/>
            </a:xfrm>
            <a:prstGeom prst="rect">
              <a:avLst/>
            </a:prstGeom>
          </p:spPr>
        </p:pic>
      </p:grpSp>
      <p:sp>
        <p:nvSpPr>
          <p:cNvPr id="10" name="Rectangle 9">
            <a:extLst>
              <a:ext uri="{FF2B5EF4-FFF2-40B4-BE49-F238E27FC236}">
                <a16:creationId xmlns:a16="http://schemas.microsoft.com/office/drawing/2014/main" id="{5908EEE7-6465-47D7-88D9-12665358F2EC}"/>
              </a:ext>
            </a:extLst>
          </p:cNvPr>
          <p:cNvSpPr/>
          <p:nvPr/>
        </p:nvSpPr>
        <p:spPr>
          <a:xfrm>
            <a:off x="1763259" y="1778670"/>
            <a:ext cx="9812421" cy="4259531"/>
          </a:xfrm>
          <a:prstGeom prst="rect">
            <a:avLst/>
          </a:prstGeom>
          <a:noFill/>
          <a:ln>
            <a:solidFill>
              <a:srgbClr val="DF54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1463"/>
          </a:p>
        </p:txBody>
      </p:sp>
      <p:grpSp>
        <p:nvGrpSpPr>
          <p:cNvPr id="13" name="Group 12">
            <a:extLst>
              <a:ext uri="{FF2B5EF4-FFF2-40B4-BE49-F238E27FC236}">
                <a16:creationId xmlns:a16="http://schemas.microsoft.com/office/drawing/2014/main" id="{C804AF09-EC38-4205-AA64-8C1A01930F7F}"/>
              </a:ext>
            </a:extLst>
          </p:cNvPr>
          <p:cNvGrpSpPr/>
          <p:nvPr/>
        </p:nvGrpSpPr>
        <p:grpSpPr>
          <a:xfrm>
            <a:off x="1974542" y="3818006"/>
            <a:ext cx="9607858" cy="1813970"/>
            <a:chOff x="1762525" y="4398402"/>
            <a:chExt cx="10453731" cy="2232577"/>
          </a:xfrm>
        </p:grpSpPr>
        <p:grpSp>
          <p:nvGrpSpPr>
            <p:cNvPr id="14" name="Group 13">
              <a:extLst>
                <a:ext uri="{FF2B5EF4-FFF2-40B4-BE49-F238E27FC236}">
                  <a16:creationId xmlns:a16="http://schemas.microsoft.com/office/drawing/2014/main" id="{690F5FF3-C9AD-4F98-BFA9-90173A51ADD2}"/>
                </a:ext>
              </a:extLst>
            </p:cNvPr>
            <p:cNvGrpSpPr/>
            <p:nvPr/>
          </p:nvGrpSpPr>
          <p:grpSpPr>
            <a:xfrm>
              <a:off x="1762525" y="4398402"/>
              <a:ext cx="10453731" cy="681709"/>
              <a:chOff x="1828957" y="4398402"/>
              <a:chExt cx="10453731" cy="681709"/>
            </a:xfrm>
          </p:grpSpPr>
          <p:pic>
            <p:nvPicPr>
              <p:cNvPr id="23" name="Picture 22">
                <a:extLst>
                  <a:ext uri="{FF2B5EF4-FFF2-40B4-BE49-F238E27FC236}">
                    <a16:creationId xmlns:a16="http://schemas.microsoft.com/office/drawing/2014/main" id="{98C1AED7-441A-4025-B5D3-4523653A8264}"/>
                  </a:ext>
                </a:extLst>
              </p:cNvPr>
              <p:cNvPicPr>
                <a:picLocks noChangeAspect="1"/>
              </p:cNvPicPr>
              <p:nvPr/>
            </p:nvPicPr>
            <p:blipFill>
              <a:blip r:embed="rId5"/>
              <a:stretch>
                <a:fillRect/>
              </a:stretch>
            </p:blipFill>
            <p:spPr>
              <a:xfrm>
                <a:off x="1828957" y="4398402"/>
                <a:ext cx="681709" cy="681709"/>
              </a:xfrm>
              <a:prstGeom prst="rect">
                <a:avLst/>
              </a:prstGeom>
            </p:spPr>
          </p:pic>
          <p:sp>
            <p:nvSpPr>
              <p:cNvPr id="24" name="TextBox 23">
                <a:extLst>
                  <a:ext uri="{FF2B5EF4-FFF2-40B4-BE49-F238E27FC236}">
                    <a16:creationId xmlns:a16="http://schemas.microsoft.com/office/drawing/2014/main" id="{020B3DDB-4E0B-4E86-AC32-8F7B5C24026D}"/>
                  </a:ext>
                </a:extLst>
              </p:cNvPr>
              <p:cNvSpPr txBox="1"/>
              <p:nvPr/>
            </p:nvSpPr>
            <p:spPr>
              <a:xfrm>
                <a:off x="2747271" y="4575852"/>
                <a:ext cx="9535417" cy="433255"/>
              </a:xfrm>
              <a:prstGeom prst="rect">
                <a:avLst/>
              </a:prstGeom>
              <a:noFill/>
            </p:spPr>
            <p:txBody>
              <a:bodyPr wrap="square" lIns="74295" tIns="37148" rIns="74295" bIns="37148" rtlCol="0" anchor="t">
                <a:spAutoFit/>
              </a:bodyPr>
              <a:lstStyle/>
              <a:p>
                <a:r>
                  <a:rPr lang="en-NZ" dirty="0">
                    <a:solidFill>
                      <a:schemeClr val="tx1">
                        <a:lumMod val="75000"/>
                        <a:lumOff val="25000"/>
                      </a:schemeClr>
                    </a:solidFill>
                    <a:latin typeface="Calibri" panose="020F0502020204030204" pitchFamily="34" charset="0"/>
                    <a:cs typeface="Calibri" panose="020F0502020204030204" pitchFamily="34" charset="0"/>
                  </a:rPr>
                  <a:t>HPV Self-test swab – with more option for locations outside of a clinical setting.</a:t>
                </a:r>
                <a:endParaRPr lang="en-NZ" dirty="0">
                  <a:solidFill>
                    <a:schemeClr val="tx1">
                      <a:lumMod val="75000"/>
                      <a:lumOff val="25000"/>
                    </a:schemeClr>
                  </a:solidFill>
                  <a:latin typeface="Calibri"/>
                  <a:cs typeface="Calibri"/>
                </a:endParaRPr>
              </a:p>
            </p:txBody>
          </p:sp>
        </p:grpSp>
        <p:grpSp>
          <p:nvGrpSpPr>
            <p:cNvPr id="15" name="Group 14">
              <a:extLst>
                <a:ext uri="{FF2B5EF4-FFF2-40B4-BE49-F238E27FC236}">
                  <a16:creationId xmlns:a16="http://schemas.microsoft.com/office/drawing/2014/main" id="{1862E80F-2E24-447F-B8B0-7379EB77719B}"/>
                </a:ext>
              </a:extLst>
            </p:cNvPr>
            <p:cNvGrpSpPr/>
            <p:nvPr/>
          </p:nvGrpSpPr>
          <p:grpSpPr>
            <a:xfrm>
              <a:off x="1805878" y="6035599"/>
              <a:ext cx="10008926" cy="595380"/>
              <a:chOff x="1872310" y="6035599"/>
              <a:chExt cx="10008926" cy="595380"/>
            </a:xfrm>
          </p:grpSpPr>
          <p:grpSp>
            <p:nvGrpSpPr>
              <p:cNvPr id="19" name="Group 18">
                <a:extLst>
                  <a:ext uri="{FF2B5EF4-FFF2-40B4-BE49-F238E27FC236}">
                    <a16:creationId xmlns:a16="http://schemas.microsoft.com/office/drawing/2014/main" id="{6D3BE763-1AFB-447E-831F-E9786F54FCF2}"/>
                  </a:ext>
                </a:extLst>
              </p:cNvPr>
              <p:cNvGrpSpPr/>
              <p:nvPr/>
            </p:nvGrpSpPr>
            <p:grpSpPr>
              <a:xfrm>
                <a:off x="1872310" y="6035599"/>
                <a:ext cx="741070" cy="595380"/>
                <a:chOff x="1328433" y="4100273"/>
                <a:chExt cx="963860" cy="774372"/>
              </a:xfrm>
            </p:grpSpPr>
            <p:pic>
              <p:nvPicPr>
                <p:cNvPr id="21" name="Picture 20">
                  <a:extLst>
                    <a:ext uri="{FF2B5EF4-FFF2-40B4-BE49-F238E27FC236}">
                      <a16:creationId xmlns:a16="http://schemas.microsoft.com/office/drawing/2014/main" id="{CC418118-6442-4497-8F2C-91212566AD07}"/>
                    </a:ext>
                  </a:extLst>
                </p:cNvPr>
                <p:cNvPicPr>
                  <a:picLocks noChangeAspect="1"/>
                </p:cNvPicPr>
                <p:nvPr/>
              </p:nvPicPr>
              <p:blipFill>
                <a:blip r:embed="rId6"/>
                <a:stretch>
                  <a:fillRect/>
                </a:stretch>
              </p:blipFill>
              <p:spPr>
                <a:xfrm flipH="1">
                  <a:off x="1328433" y="4100273"/>
                  <a:ext cx="711070" cy="711077"/>
                </a:xfrm>
                <a:prstGeom prst="rect">
                  <a:avLst/>
                </a:prstGeom>
              </p:spPr>
            </p:pic>
            <p:pic>
              <p:nvPicPr>
                <p:cNvPr id="22" name="Picture 21">
                  <a:extLst>
                    <a:ext uri="{FF2B5EF4-FFF2-40B4-BE49-F238E27FC236}">
                      <a16:creationId xmlns:a16="http://schemas.microsoft.com/office/drawing/2014/main" id="{A996E5D6-9E33-4D5F-AEF5-9DE38E459FC6}"/>
                    </a:ext>
                  </a:extLst>
                </p:cNvPr>
                <p:cNvPicPr>
                  <a:picLocks noChangeAspect="1"/>
                </p:cNvPicPr>
                <p:nvPr/>
              </p:nvPicPr>
              <p:blipFill>
                <a:blip r:embed="rId7"/>
                <a:stretch>
                  <a:fillRect/>
                </a:stretch>
              </p:blipFill>
              <p:spPr>
                <a:xfrm>
                  <a:off x="1581220" y="4163571"/>
                  <a:ext cx="711073" cy="711074"/>
                </a:xfrm>
                <a:prstGeom prst="rect">
                  <a:avLst/>
                </a:prstGeom>
              </p:spPr>
            </p:pic>
          </p:grpSp>
          <p:sp>
            <p:nvSpPr>
              <p:cNvPr id="20" name="TextBox 19">
                <a:extLst>
                  <a:ext uri="{FF2B5EF4-FFF2-40B4-BE49-F238E27FC236}">
                    <a16:creationId xmlns:a16="http://schemas.microsoft.com/office/drawing/2014/main" id="{2042A479-5EBB-4C9E-8A78-1017D667546B}"/>
                  </a:ext>
                </a:extLst>
              </p:cNvPr>
              <p:cNvSpPr txBox="1"/>
              <p:nvPr/>
            </p:nvSpPr>
            <p:spPr>
              <a:xfrm>
                <a:off x="2688175" y="6050806"/>
                <a:ext cx="9193061" cy="454563"/>
              </a:xfrm>
              <a:prstGeom prst="rect">
                <a:avLst/>
              </a:prstGeom>
              <a:noFill/>
            </p:spPr>
            <p:txBody>
              <a:bodyPr wrap="square" rtlCol="0">
                <a:spAutoFit/>
              </a:bodyPr>
              <a:lstStyle/>
              <a:p>
                <a:r>
                  <a:rPr lang="en-NZ">
                    <a:solidFill>
                      <a:schemeClr val="bg1">
                        <a:lumMod val="50000"/>
                      </a:schemeClr>
                    </a:solidFill>
                    <a:latin typeface="Calibri" panose="020F0502020204030204" pitchFamily="34" charset="0"/>
                    <a:cs typeface="Calibri" panose="020F0502020204030204" pitchFamily="34" charset="0"/>
                  </a:rPr>
                  <a:t> </a:t>
                </a:r>
                <a:r>
                  <a:rPr lang="en-NZ">
                    <a:solidFill>
                      <a:schemeClr val="tx1">
                        <a:lumMod val="75000"/>
                        <a:lumOff val="25000"/>
                      </a:schemeClr>
                    </a:solidFill>
                    <a:latin typeface="Calibri" panose="020F0502020204030204" pitchFamily="34" charset="0"/>
                    <a:cs typeface="Calibri" panose="020F0502020204030204" pitchFamily="34" charset="0"/>
                  </a:rPr>
                  <a:t>Clinically administered speculum-based HPV test.</a:t>
                </a:r>
              </a:p>
            </p:txBody>
          </p:sp>
        </p:grpSp>
        <p:grpSp>
          <p:nvGrpSpPr>
            <p:cNvPr id="16" name="Group 15">
              <a:extLst>
                <a:ext uri="{FF2B5EF4-FFF2-40B4-BE49-F238E27FC236}">
                  <a16:creationId xmlns:a16="http://schemas.microsoft.com/office/drawing/2014/main" id="{20BC73AD-13D1-48EA-B5E3-C34C56260323}"/>
                </a:ext>
              </a:extLst>
            </p:cNvPr>
            <p:cNvGrpSpPr/>
            <p:nvPr/>
          </p:nvGrpSpPr>
          <p:grpSpPr>
            <a:xfrm>
              <a:off x="1810060" y="5248615"/>
              <a:ext cx="9973653" cy="660112"/>
              <a:chOff x="1876492" y="5237101"/>
              <a:chExt cx="9973653" cy="660112"/>
            </a:xfrm>
          </p:grpSpPr>
          <p:sp>
            <p:nvSpPr>
              <p:cNvPr id="17" name="TextBox 16">
                <a:extLst>
                  <a:ext uri="{FF2B5EF4-FFF2-40B4-BE49-F238E27FC236}">
                    <a16:creationId xmlns:a16="http://schemas.microsoft.com/office/drawing/2014/main" id="{AF2FFF4A-16A1-45CB-8182-2455B9AFD473}"/>
                  </a:ext>
                </a:extLst>
              </p:cNvPr>
              <p:cNvSpPr txBox="1"/>
              <p:nvPr/>
            </p:nvSpPr>
            <p:spPr>
              <a:xfrm>
                <a:off x="2744690" y="5298518"/>
                <a:ext cx="9105455" cy="433258"/>
              </a:xfrm>
              <a:prstGeom prst="rect">
                <a:avLst/>
              </a:prstGeom>
              <a:noFill/>
            </p:spPr>
            <p:txBody>
              <a:bodyPr wrap="square" lIns="74295" tIns="37148" rIns="74295" bIns="37148" rtlCol="0" anchor="t">
                <a:spAutoFit/>
              </a:bodyPr>
              <a:lstStyle/>
              <a:p>
                <a:r>
                  <a:rPr lang="en-NZ">
                    <a:solidFill>
                      <a:schemeClr val="tx1">
                        <a:lumMod val="75000"/>
                        <a:lumOff val="25000"/>
                      </a:schemeClr>
                    </a:solidFill>
                    <a:latin typeface="Calibri" panose="020F0502020204030204" pitchFamily="34" charset="0"/>
                    <a:cs typeface="Calibri" panose="020F0502020204030204" pitchFamily="34" charset="0"/>
                  </a:rPr>
                  <a:t>Clinical HPV swab test - </a:t>
                </a:r>
                <a:r>
                  <a:rPr lang="en-NZ">
                    <a:solidFill>
                      <a:schemeClr val="tx1">
                        <a:lumMod val="75000"/>
                        <a:lumOff val="25000"/>
                      </a:schemeClr>
                    </a:solidFill>
                    <a:latin typeface="Calibri"/>
                    <a:cs typeface="Calibri"/>
                  </a:rPr>
                  <a:t>supervised in settings close to communities.</a:t>
                </a:r>
              </a:p>
            </p:txBody>
          </p:sp>
          <p:pic>
            <p:nvPicPr>
              <p:cNvPr id="18" name="Picture 17">
                <a:extLst>
                  <a:ext uri="{FF2B5EF4-FFF2-40B4-BE49-F238E27FC236}">
                    <a16:creationId xmlns:a16="http://schemas.microsoft.com/office/drawing/2014/main" id="{B92B2FBA-222D-4613-ADB5-9453B1F71AEE}"/>
                  </a:ext>
                </a:extLst>
              </p:cNvPr>
              <p:cNvPicPr>
                <a:picLocks noChangeAspect="1"/>
              </p:cNvPicPr>
              <p:nvPr/>
            </p:nvPicPr>
            <p:blipFill>
              <a:blip r:embed="rId8"/>
              <a:stretch>
                <a:fillRect/>
              </a:stretch>
            </p:blipFill>
            <p:spPr>
              <a:xfrm>
                <a:off x="1876492" y="5237101"/>
                <a:ext cx="660112" cy="660112"/>
              </a:xfrm>
              <a:prstGeom prst="rect">
                <a:avLst/>
              </a:prstGeom>
            </p:spPr>
          </p:pic>
        </p:grpSp>
      </p:grpSp>
      <p:sp>
        <p:nvSpPr>
          <p:cNvPr id="26" name="Slide Number Placeholder 3">
            <a:extLst>
              <a:ext uri="{FF2B5EF4-FFF2-40B4-BE49-F238E27FC236}">
                <a16:creationId xmlns:a16="http://schemas.microsoft.com/office/drawing/2014/main" id="{F8B35F0B-C431-4A0E-9EB5-913B18843517}"/>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7</a:t>
            </a:fld>
            <a:endParaRPr lang="en-US" sz="1200">
              <a:solidFill>
                <a:schemeClr val="bg1"/>
              </a:solidFill>
            </a:endParaRPr>
          </a:p>
        </p:txBody>
      </p:sp>
    </p:spTree>
    <p:extLst>
      <p:ext uri="{BB962C8B-B14F-4D97-AF65-F5344CB8AC3E}">
        <p14:creationId xmlns:p14="http://schemas.microsoft.com/office/powerpoint/2010/main" val="1460628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9D85-4432-4EB9-AAD7-A9FDA0088362}"/>
              </a:ext>
            </a:extLst>
          </p:cNvPr>
          <p:cNvSpPr>
            <a:spLocks noGrp="1"/>
          </p:cNvSpPr>
          <p:nvPr>
            <p:ph type="title"/>
          </p:nvPr>
        </p:nvSpPr>
        <p:spPr>
          <a:xfrm>
            <a:off x="3453063" y="801711"/>
            <a:ext cx="8129337" cy="715253"/>
          </a:xfrm>
        </p:spPr>
        <p:txBody>
          <a:bodyPr>
            <a:normAutofit/>
          </a:bodyPr>
          <a:lstStyle/>
          <a:p>
            <a:r>
              <a:rPr lang="en-NZ" sz="4000" b="1">
                <a:solidFill>
                  <a:srgbClr val="8B8B8B"/>
                </a:solidFill>
                <a:latin typeface="Calibri" panose="020F0502020204030204"/>
                <a:cs typeface="Arial" panose="020B0604020202020204" pitchFamily="34" charset="0"/>
              </a:rPr>
              <a:t>PHASE 3 </a:t>
            </a:r>
            <a:r>
              <a:rPr lang="en-NZ" b="1" kern="1200" cap="all" spc="200">
                <a:solidFill>
                  <a:schemeClr val="tx2">
                    <a:lumMod val="50000"/>
                  </a:schemeClr>
                </a:solidFill>
                <a:latin typeface="Calibri" panose="020F0502020204030204" pitchFamily="34" charset="0"/>
                <a:ea typeface="Open Sans" panose="020B0606030504020204" pitchFamily="34" charset="0"/>
                <a:cs typeface="Calibri" panose="020F0502020204030204" pitchFamily="34" charset="0"/>
              </a:rPr>
              <a:t>– </a:t>
            </a:r>
            <a:r>
              <a:rPr lang="en-US" sz="4000" b="1" cap="all" spc="200">
                <a:solidFill>
                  <a:schemeClr val="tx2">
                    <a:lumMod val="50000"/>
                  </a:schemeClr>
                </a:solidFill>
                <a:latin typeface="Calibri" panose="020F0502020204030204" pitchFamily="34" charset="0"/>
                <a:ea typeface="Open Sans" panose="020B0606030504020204" pitchFamily="34" charset="0"/>
                <a:cs typeface="Calibri" panose="020F0502020204030204" pitchFamily="34" charset="0"/>
              </a:rPr>
              <a:t>Full benefit</a:t>
            </a:r>
            <a:endParaRPr lang="en-NZ"/>
          </a:p>
        </p:txBody>
      </p:sp>
      <p:sp>
        <p:nvSpPr>
          <p:cNvPr id="4" name="Footer Placeholder 3">
            <a:extLst>
              <a:ext uri="{FF2B5EF4-FFF2-40B4-BE49-F238E27FC236}">
                <a16:creationId xmlns:a16="http://schemas.microsoft.com/office/drawing/2014/main" id="{6C0F47A5-3534-4531-B0C8-6EFD6856EEC8}"/>
              </a:ext>
            </a:extLst>
          </p:cNvPr>
          <p:cNvSpPr>
            <a:spLocks noGrp="1"/>
          </p:cNvSpPr>
          <p:nvPr>
            <p:ph type="ftr" sz="quarter" idx="11"/>
          </p:nvPr>
        </p:nvSpPr>
        <p:spPr/>
        <p:txBody>
          <a:bodyPr/>
          <a:lstStyle/>
          <a:p>
            <a:r>
              <a:rPr lang="en-US"/>
              <a:t>National Cervical Screening Programme</a:t>
            </a:r>
          </a:p>
        </p:txBody>
      </p:sp>
      <p:sp>
        <p:nvSpPr>
          <p:cNvPr id="5" name="TextBox 4">
            <a:extLst>
              <a:ext uri="{FF2B5EF4-FFF2-40B4-BE49-F238E27FC236}">
                <a16:creationId xmlns:a16="http://schemas.microsoft.com/office/drawing/2014/main" id="{05CAACB3-4E19-43B3-99A8-55B7DA6B7E76}"/>
              </a:ext>
            </a:extLst>
          </p:cNvPr>
          <p:cNvSpPr txBox="1"/>
          <p:nvPr/>
        </p:nvSpPr>
        <p:spPr>
          <a:xfrm>
            <a:off x="1878262" y="1873803"/>
            <a:ext cx="9486678" cy="2403050"/>
          </a:xfrm>
          <a:prstGeom prst="rect">
            <a:avLst/>
          </a:prstGeom>
        </p:spPr>
        <p:txBody>
          <a:bodyPr vert="horz" wrap="square" lIns="74295" tIns="37148" rIns="74295" bIns="37148" rtlCol="0" anchor="t">
            <a:noAutofit/>
          </a:bodyPr>
          <a:lstStyle/>
          <a:p>
            <a:pPr>
              <a:defRPr/>
            </a:pPr>
            <a:r>
              <a:rPr lang="en-NZ" sz="2000" b="1" i="1">
                <a:solidFill>
                  <a:srgbClr val="F16939"/>
                </a:solidFill>
                <a:latin typeface="Calibri" panose="020F0502020204030204"/>
                <a:ea typeface="Calibri"/>
                <a:cs typeface="Arial"/>
              </a:rPr>
              <a:t>Achieving the Future State and moving into continuous improvement</a:t>
            </a:r>
          </a:p>
          <a:p>
            <a:pPr>
              <a:defRPr/>
            </a:pPr>
            <a:r>
              <a:rPr lang="en-NZ" sz="2000" b="1">
                <a:solidFill>
                  <a:srgbClr val="8B8B8B"/>
                </a:solidFill>
                <a:latin typeface="Calibri" panose="020F0502020204030204"/>
                <a:cs typeface="Arial"/>
              </a:rPr>
              <a:t>Estimated timing JAN – MARCH 2024</a:t>
            </a:r>
            <a:br>
              <a:rPr lang="en-NZ" sz="2000" i="1">
                <a:latin typeface="Calibri" panose="020F0502020204030204"/>
                <a:ea typeface="Calibri"/>
                <a:cs typeface="Arial"/>
              </a:rPr>
            </a:br>
            <a:endParaRPr lang="en-NZ" sz="800" i="1">
              <a:solidFill>
                <a:srgbClr val="F16939"/>
              </a:solidFill>
              <a:latin typeface="Calibri" panose="020F0502020204030204"/>
              <a:ea typeface="Calibri"/>
              <a:cs typeface="Arial"/>
            </a:endParaRPr>
          </a:p>
          <a:p>
            <a:pPr defTabSz="742950">
              <a:defRPr/>
            </a:pPr>
            <a:r>
              <a:rPr lang="en-NZ" sz="2000">
                <a:solidFill>
                  <a:schemeClr val="tx1">
                    <a:lumMod val="75000"/>
                    <a:lumOff val="25000"/>
                  </a:schemeClr>
                </a:solidFill>
                <a:latin typeface="Calibri" panose="020F0502020204030204"/>
                <a:cs typeface="Arial"/>
              </a:rPr>
              <a:t>A more complete pool of participants are encouraged into screening, increasing our screening coverage, patient experience and whānau satisfaction. Participants can choose to self-test at home or in a wide variety of settings that work for them. Our workforce feels empowered through training and accreditation to advise and support women through the new pathways. The new NCSP-Register is embedded into our ways of working.</a:t>
            </a:r>
          </a:p>
        </p:txBody>
      </p:sp>
      <p:pic>
        <p:nvPicPr>
          <p:cNvPr id="6" name="Picture 5">
            <a:extLst>
              <a:ext uri="{FF2B5EF4-FFF2-40B4-BE49-F238E27FC236}">
                <a16:creationId xmlns:a16="http://schemas.microsoft.com/office/drawing/2014/main" id="{80FD9BD3-5463-490C-8F87-3480538EEF29}"/>
              </a:ext>
            </a:extLst>
          </p:cNvPr>
          <p:cNvPicPr>
            <a:picLocks noChangeAspect="1"/>
          </p:cNvPicPr>
          <p:nvPr/>
        </p:nvPicPr>
        <p:blipFill>
          <a:blip r:embed="rId3"/>
          <a:stretch>
            <a:fillRect/>
          </a:stretch>
        </p:blipFill>
        <p:spPr>
          <a:xfrm>
            <a:off x="1769979" y="810222"/>
            <a:ext cx="1471906" cy="722941"/>
          </a:xfrm>
          <a:prstGeom prst="rect">
            <a:avLst/>
          </a:prstGeom>
        </p:spPr>
      </p:pic>
      <p:sp>
        <p:nvSpPr>
          <p:cNvPr id="10" name="Rectangle 9">
            <a:extLst>
              <a:ext uri="{FF2B5EF4-FFF2-40B4-BE49-F238E27FC236}">
                <a16:creationId xmlns:a16="http://schemas.microsoft.com/office/drawing/2014/main" id="{A4F90110-5309-41DE-AFC0-458083ACE7CD}"/>
              </a:ext>
            </a:extLst>
          </p:cNvPr>
          <p:cNvSpPr/>
          <p:nvPr/>
        </p:nvSpPr>
        <p:spPr>
          <a:xfrm>
            <a:off x="1763259" y="1778670"/>
            <a:ext cx="9812421" cy="4259531"/>
          </a:xfrm>
          <a:prstGeom prst="rect">
            <a:avLst/>
          </a:prstGeom>
          <a:noFill/>
          <a:ln>
            <a:solidFill>
              <a:srgbClr val="DF54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1463"/>
          </a:p>
        </p:txBody>
      </p:sp>
      <p:sp>
        <p:nvSpPr>
          <p:cNvPr id="11" name="TextBox 10">
            <a:extLst>
              <a:ext uri="{FF2B5EF4-FFF2-40B4-BE49-F238E27FC236}">
                <a16:creationId xmlns:a16="http://schemas.microsoft.com/office/drawing/2014/main" id="{58ABA341-CDAC-412C-9D73-1370DF6CB29E}"/>
              </a:ext>
            </a:extLst>
          </p:cNvPr>
          <p:cNvSpPr txBox="1"/>
          <p:nvPr/>
        </p:nvSpPr>
        <p:spPr>
          <a:xfrm>
            <a:off x="9144000" y="5093774"/>
            <a:ext cx="2220998" cy="756754"/>
          </a:xfrm>
          <a:prstGeom prst="rect">
            <a:avLst/>
          </a:prstGeom>
          <a:solidFill>
            <a:schemeClr val="bg1"/>
          </a:solidFill>
          <a:ln>
            <a:solidFill>
              <a:srgbClr val="F16939"/>
            </a:solidFill>
          </a:ln>
        </p:spPr>
        <p:txBody>
          <a:bodyPr vert="horz" wrap="square" lIns="74295" tIns="37148" rIns="74295" bIns="37148" rtlCol="0">
            <a:noAutofit/>
          </a:bodyPr>
          <a:lstStyle>
            <a:defPPr>
              <a:defRPr lang="en-US"/>
            </a:defPPr>
            <a:lvl1pPr>
              <a:lnSpc>
                <a:spcPct val="150000"/>
              </a:lnSpc>
              <a:spcBef>
                <a:spcPts val="0"/>
              </a:spcBef>
            </a:lvl1pPr>
          </a:lstStyle>
          <a:p>
            <a:pPr algn="ctr" defTabSz="742950">
              <a:lnSpc>
                <a:spcPct val="100000"/>
              </a:lnSpc>
              <a:defRPr/>
            </a:pPr>
            <a:r>
              <a:rPr lang="en-NZ" sz="2000" b="1" i="1">
                <a:solidFill>
                  <a:schemeClr val="bg1">
                    <a:lumMod val="50000"/>
                  </a:schemeClr>
                </a:solidFill>
                <a:latin typeface="Calibri" panose="020F0502020204030204"/>
                <a:cs typeface="Arial" panose="020B0604020202020204" pitchFamily="34" charset="0"/>
              </a:rPr>
              <a:t>Continuously Evolving</a:t>
            </a:r>
          </a:p>
        </p:txBody>
      </p:sp>
      <p:pic>
        <p:nvPicPr>
          <p:cNvPr id="12" name="Graphic 11" descr="Circles with arrows outline">
            <a:extLst>
              <a:ext uri="{FF2B5EF4-FFF2-40B4-BE49-F238E27FC236}">
                <a16:creationId xmlns:a16="http://schemas.microsoft.com/office/drawing/2014/main" id="{D253B7CE-005A-4684-84B7-89200BF065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0712" y="5093774"/>
            <a:ext cx="749067" cy="756754"/>
          </a:xfrm>
          <a:prstGeom prst="rect">
            <a:avLst/>
          </a:prstGeom>
        </p:spPr>
      </p:pic>
      <p:pic>
        <p:nvPicPr>
          <p:cNvPr id="18" name="Graphic 13">
            <a:extLst>
              <a:ext uri="{FF2B5EF4-FFF2-40B4-BE49-F238E27FC236}">
                <a16:creationId xmlns:a16="http://schemas.microsoft.com/office/drawing/2014/main" id="{56B68105-68E0-439C-92EA-0EAA211901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2183758" y="4545949"/>
            <a:ext cx="1058127" cy="1295442"/>
          </a:xfrm>
          <a:prstGeom prst="rect">
            <a:avLst/>
          </a:prstGeom>
        </p:spPr>
      </p:pic>
      <p:sp>
        <p:nvSpPr>
          <p:cNvPr id="13" name="Slide Number Placeholder 3">
            <a:extLst>
              <a:ext uri="{FF2B5EF4-FFF2-40B4-BE49-F238E27FC236}">
                <a16:creationId xmlns:a16="http://schemas.microsoft.com/office/drawing/2014/main" id="{A99A592B-99E6-485C-8F9E-23CF1CCDECF6}"/>
              </a:ext>
            </a:extLst>
          </p:cNvPr>
          <p:cNvSpPr txBox="1">
            <a:spLocks/>
          </p:cNvSpPr>
          <p:nvPr/>
        </p:nvSpPr>
        <p:spPr>
          <a:xfrm>
            <a:off x="0" y="6356351"/>
            <a:ext cx="10424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B9B2A3DE-D7C7-F247-B28D-74CB4DA19506}" type="slidenum">
              <a:rPr lang="en-US" sz="1200" smtClean="0">
                <a:solidFill>
                  <a:schemeClr val="bg1"/>
                </a:solidFill>
              </a:rPr>
              <a:pPr algn="ctr"/>
              <a:t>8</a:t>
            </a:fld>
            <a:endParaRPr lang="en-US" sz="1200">
              <a:solidFill>
                <a:schemeClr val="bg1"/>
              </a:solidFill>
            </a:endParaRPr>
          </a:p>
        </p:txBody>
      </p:sp>
    </p:spTree>
    <p:extLst>
      <p:ext uri="{BB962C8B-B14F-4D97-AF65-F5344CB8AC3E}">
        <p14:creationId xmlns:p14="http://schemas.microsoft.com/office/powerpoint/2010/main" val="3000332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2">
            <a:extLst>
              <a:ext uri="{FF2B5EF4-FFF2-40B4-BE49-F238E27FC236}">
                <a16:creationId xmlns:a16="http://schemas.microsoft.com/office/drawing/2014/main" id="{7F00489F-E2E5-414B-9BB9-764DB617147A}"/>
              </a:ext>
            </a:extLst>
          </p:cNvPr>
          <p:cNvGraphicFramePr>
            <a:graphicFrameLocks noGrp="1"/>
          </p:cNvGraphicFramePr>
          <p:nvPr/>
        </p:nvGraphicFramePr>
        <p:xfrm>
          <a:off x="1823744" y="4810532"/>
          <a:ext cx="9837901" cy="814419"/>
        </p:xfrm>
        <a:graphic>
          <a:graphicData uri="http://schemas.openxmlformats.org/drawingml/2006/table">
            <a:tbl>
              <a:tblPr firstRow="1" bandRow="1"/>
              <a:tblGrid>
                <a:gridCol w="660194">
                  <a:extLst>
                    <a:ext uri="{9D8B030D-6E8A-4147-A177-3AD203B41FA5}">
                      <a16:colId xmlns:a16="http://schemas.microsoft.com/office/drawing/2014/main" val="392347201"/>
                    </a:ext>
                  </a:extLst>
                </a:gridCol>
                <a:gridCol w="9177707">
                  <a:extLst>
                    <a:ext uri="{9D8B030D-6E8A-4147-A177-3AD203B41FA5}">
                      <a16:colId xmlns:a16="http://schemas.microsoft.com/office/drawing/2014/main" val="1248799994"/>
                    </a:ext>
                  </a:extLst>
                </a:gridCol>
              </a:tblGrid>
              <a:tr h="81441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NZ" sz="1000" b="0">
                        <a:solidFill>
                          <a:schemeClr val="tx1"/>
                        </a:solidFill>
                        <a:latin typeface="+mn-lt"/>
                      </a:endParaRPr>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AE9B"/>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rtl="0" eaLnBrk="1" fontAlgn="auto" latinLnBrk="0" hangingPunct="1">
                        <a:lnSpc>
                          <a:spcPct val="100000"/>
                        </a:lnSpc>
                        <a:spcBef>
                          <a:spcPts val="0"/>
                        </a:spcBef>
                        <a:spcAft>
                          <a:spcPts val="0"/>
                        </a:spcAft>
                        <a:buClrTx/>
                        <a:buSzTx/>
                        <a:buFontTx/>
                        <a:buNone/>
                      </a:pPr>
                      <a:r>
                        <a:rPr lang="en-NZ" sz="1200" b="1" kern="1200" dirty="0">
                          <a:solidFill>
                            <a:schemeClr val="tx1"/>
                          </a:solidFill>
                          <a:latin typeface="Calibri" panose="020F0502020204030204"/>
                          <a:ea typeface="+mn-ea"/>
                          <a:cs typeface="+mn-cs"/>
                        </a:rPr>
                        <a:t>REGIONAL CO-ORDINATION &amp; SUPPORT TO SCREEN</a:t>
                      </a:r>
                      <a:endParaRPr lang="en-US" sz="1200" dirty="0">
                        <a:solidFill>
                          <a:schemeClr val="tx1"/>
                        </a:solidFill>
                      </a:endParaRPr>
                    </a:p>
                    <a:p>
                      <a:pPr marL="0" marR="0" lvl="0" indent="0" algn="l">
                        <a:lnSpc>
                          <a:spcPct val="100000"/>
                        </a:lnSpc>
                        <a:spcBef>
                          <a:spcPts val="0"/>
                        </a:spcBef>
                        <a:spcAft>
                          <a:spcPts val="0"/>
                        </a:spcAft>
                        <a:buClrTx/>
                        <a:buSzTx/>
                        <a:buFontTx/>
                        <a:buNone/>
                      </a:pPr>
                      <a:r>
                        <a:rPr lang="en-NZ" sz="1000" b="1" kern="1200" dirty="0">
                          <a:solidFill>
                            <a:schemeClr val="bg1"/>
                          </a:solidFill>
                          <a:latin typeface="Calibri" panose="020F0502020204030204"/>
                          <a:ea typeface="+mn-ea"/>
                          <a:cs typeface="+mn-cs"/>
                        </a:rPr>
                        <a:t>We have completed our training and are confident in promoting, providing advice on, and supporting new choices for screening, with particular focus on priority groups. Our accredited screen takers will be trained in HPV Primary Screening and will be able to access patient data to stay informed. We understand the role everyone has to play in the new pathways.</a:t>
                      </a:r>
                    </a:p>
                  </a:txBody>
                  <a:tcPr marL="68580" marR="68580"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AE9B"/>
                    </a:solidFill>
                  </a:tcPr>
                </a:tc>
                <a:extLst>
                  <a:ext uri="{0D108BD9-81ED-4DB2-BD59-A6C34878D82A}">
                    <a16:rowId xmlns:a16="http://schemas.microsoft.com/office/drawing/2014/main" val="2879941343"/>
                  </a:ext>
                </a:extLst>
              </a:tr>
            </a:tbl>
          </a:graphicData>
        </a:graphic>
      </p:graphicFrame>
      <p:sp>
        <p:nvSpPr>
          <p:cNvPr id="2" name="Title 1">
            <a:extLst>
              <a:ext uri="{FF2B5EF4-FFF2-40B4-BE49-F238E27FC236}">
                <a16:creationId xmlns:a16="http://schemas.microsoft.com/office/drawing/2014/main" id="{F9E26058-5151-4092-A44F-5CAAAD07B31D}"/>
              </a:ext>
            </a:extLst>
          </p:cNvPr>
          <p:cNvSpPr>
            <a:spLocks noGrp="1"/>
          </p:cNvSpPr>
          <p:nvPr>
            <p:ph type="title"/>
          </p:nvPr>
        </p:nvSpPr>
        <p:spPr>
          <a:xfrm>
            <a:off x="1486614" y="403279"/>
            <a:ext cx="10231253" cy="426455"/>
          </a:xfrm>
        </p:spPr>
        <p:txBody>
          <a:bodyPr/>
          <a:lstStyle/>
          <a:p>
            <a:r>
              <a:rPr lang="en-NZ" b="1" kern="1200">
                <a:solidFill>
                  <a:prstClr val="black"/>
                </a:solidFill>
                <a:latin typeface="Century Gothic"/>
                <a:ea typeface="+mn-ea"/>
                <a:cs typeface="+mn-cs"/>
              </a:rPr>
              <a:t>HPV Primary Screening Delivery Roadmap </a:t>
            </a:r>
            <a:endParaRPr lang="en-NZ"/>
          </a:p>
        </p:txBody>
      </p:sp>
      <p:graphicFrame>
        <p:nvGraphicFramePr>
          <p:cNvPr id="6" name="Table 2">
            <a:extLst>
              <a:ext uri="{FF2B5EF4-FFF2-40B4-BE49-F238E27FC236}">
                <a16:creationId xmlns:a16="http://schemas.microsoft.com/office/drawing/2014/main" id="{FBBD3E85-0C2E-4CDE-9792-AC198214CA92}"/>
              </a:ext>
            </a:extLst>
          </p:cNvPr>
          <p:cNvGraphicFramePr>
            <a:graphicFrameLocks noGrp="1"/>
          </p:cNvGraphicFramePr>
          <p:nvPr/>
        </p:nvGraphicFramePr>
        <p:xfrm>
          <a:off x="1800147" y="1226708"/>
          <a:ext cx="9880587" cy="790963"/>
        </p:xfrm>
        <a:graphic>
          <a:graphicData uri="http://schemas.openxmlformats.org/drawingml/2006/table">
            <a:tbl>
              <a:tblPr firstRow="1" bandRow="1"/>
              <a:tblGrid>
                <a:gridCol w="663838">
                  <a:extLst>
                    <a:ext uri="{9D8B030D-6E8A-4147-A177-3AD203B41FA5}">
                      <a16:colId xmlns:a16="http://schemas.microsoft.com/office/drawing/2014/main" val="392347201"/>
                    </a:ext>
                  </a:extLst>
                </a:gridCol>
                <a:gridCol w="9216749">
                  <a:extLst>
                    <a:ext uri="{9D8B030D-6E8A-4147-A177-3AD203B41FA5}">
                      <a16:colId xmlns:a16="http://schemas.microsoft.com/office/drawing/2014/main" val="1248799994"/>
                    </a:ext>
                  </a:extLst>
                </a:gridCol>
              </a:tblGrid>
              <a:tr h="790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NZ" sz="1000" b="0">
                        <a:solidFill>
                          <a:schemeClr val="tx1"/>
                        </a:solidFill>
                      </a:endParaRPr>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61F6C">
                        <a:alpha val="6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rtl="0" eaLnBrk="1" fontAlgn="auto" latinLnBrk="0" hangingPunct="1">
                        <a:lnSpc>
                          <a:spcPct val="100000"/>
                        </a:lnSpc>
                        <a:spcBef>
                          <a:spcPts val="0"/>
                        </a:spcBef>
                        <a:spcAft>
                          <a:spcPts val="0"/>
                        </a:spcAft>
                        <a:buClrTx/>
                        <a:buSzTx/>
                        <a:buFontTx/>
                        <a:buNone/>
                      </a:pPr>
                      <a:r>
                        <a:rPr lang="en-NZ" sz="1200" b="1" dirty="0">
                          <a:solidFill>
                            <a:schemeClr val="tx1"/>
                          </a:solidFill>
                        </a:rPr>
                        <a:t>PARTICIPANTS</a:t>
                      </a:r>
                      <a:endParaRPr lang="en-NZ" sz="1200" b="0" dirty="0">
                        <a:solidFill>
                          <a:schemeClr val="tx1"/>
                        </a:solidFill>
                      </a:endParaRPr>
                    </a:p>
                    <a:p>
                      <a:pPr marL="0" marR="0" lvl="0" indent="0" algn="l">
                        <a:lnSpc>
                          <a:spcPct val="100000"/>
                        </a:lnSpc>
                        <a:spcBef>
                          <a:spcPts val="0"/>
                        </a:spcBef>
                        <a:spcAft>
                          <a:spcPts val="0"/>
                        </a:spcAft>
                        <a:buClrTx/>
                        <a:buSzTx/>
                        <a:buFontTx/>
                        <a:buNone/>
                      </a:pPr>
                      <a:r>
                        <a:rPr lang="en-NZ" sz="1000" b="1" dirty="0">
                          <a:solidFill>
                            <a:schemeClr val="bg1"/>
                          </a:solidFill>
                        </a:rPr>
                        <a:t>I now have new choices for screening, including the ability to self-test for the HPV virus. I may be offered the opportunity to take the test at home. I will continue to receive notifications from my Primary Care provider. </a:t>
                      </a:r>
                      <a:endParaRPr lang="en-NZ" sz="1000" b="0" dirty="0">
                        <a:solidFill>
                          <a:srgbClr val="FF0000"/>
                        </a:solidFill>
                      </a:endParaRPr>
                    </a:p>
                  </a:txBody>
                  <a:tcPr marL="90932" marR="90932" marT="45466" marB="45466"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61F6C">
                        <a:alpha val="65000"/>
                      </a:srgbClr>
                    </a:solidFill>
                  </a:tcPr>
                </a:tc>
                <a:extLst>
                  <a:ext uri="{0D108BD9-81ED-4DB2-BD59-A6C34878D82A}">
                    <a16:rowId xmlns:a16="http://schemas.microsoft.com/office/drawing/2014/main" val="2879941343"/>
                  </a:ext>
                </a:extLst>
              </a:tr>
            </a:tbl>
          </a:graphicData>
        </a:graphic>
      </p:graphicFrame>
      <p:graphicFrame>
        <p:nvGraphicFramePr>
          <p:cNvPr id="8" name="Table 2">
            <a:extLst>
              <a:ext uri="{FF2B5EF4-FFF2-40B4-BE49-F238E27FC236}">
                <a16:creationId xmlns:a16="http://schemas.microsoft.com/office/drawing/2014/main" id="{D1D08CAE-A2E8-46E4-A3C4-6DEBC1C08C6A}"/>
              </a:ext>
            </a:extLst>
          </p:cNvPr>
          <p:cNvGraphicFramePr>
            <a:graphicFrameLocks noGrp="1"/>
          </p:cNvGraphicFramePr>
          <p:nvPr/>
        </p:nvGraphicFramePr>
        <p:xfrm>
          <a:off x="1812518" y="3016435"/>
          <a:ext cx="9854802" cy="785794"/>
        </p:xfrm>
        <a:graphic>
          <a:graphicData uri="http://schemas.openxmlformats.org/drawingml/2006/table">
            <a:tbl>
              <a:tblPr firstRow="1" bandRow="1"/>
              <a:tblGrid>
                <a:gridCol w="682020">
                  <a:extLst>
                    <a:ext uri="{9D8B030D-6E8A-4147-A177-3AD203B41FA5}">
                      <a16:colId xmlns:a16="http://schemas.microsoft.com/office/drawing/2014/main" val="392347201"/>
                    </a:ext>
                  </a:extLst>
                </a:gridCol>
                <a:gridCol w="9172782">
                  <a:extLst>
                    <a:ext uri="{9D8B030D-6E8A-4147-A177-3AD203B41FA5}">
                      <a16:colId xmlns:a16="http://schemas.microsoft.com/office/drawing/2014/main" val="1248799994"/>
                    </a:ext>
                  </a:extLst>
                </a:gridCol>
              </a:tblGrid>
              <a:tr h="78579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NZ" sz="1000" b="0">
                        <a:solidFill>
                          <a:schemeClr val="tx1"/>
                        </a:solidFill>
                        <a:latin typeface="Calibri" panose="020F0502020204030204" pitchFamily="34" charset="0"/>
                        <a:cs typeface="Calibri" panose="020F0502020204030204" pitchFamily="34" charset="0"/>
                      </a:endParaRPr>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553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lgn="l">
                        <a:buNone/>
                      </a:pPr>
                      <a:r>
                        <a:rPr lang="en-NZ" sz="1200" dirty="0">
                          <a:solidFill>
                            <a:schemeClr val="tx1"/>
                          </a:solidFill>
                          <a:effectLst/>
                          <a:latin typeface="Calibri"/>
                          <a:ea typeface="Calibri" panose="020F0502020204030204" pitchFamily="34" charset="0"/>
                          <a:cs typeface="Calibri"/>
                        </a:rPr>
                        <a:t>COLPOSCOPY CLINICS</a:t>
                      </a:r>
                      <a:endParaRPr lang="en-US" sz="1200" dirty="0">
                        <a:solidFill>
                          <a:schemeClr val="tx1"/>
                        </a:solidFill>
                      </a:endParaRPr>
                    </a:p>
                    <a:p>
                      <a:pPr lvl="0" algn="l">
                        <a:buNone/>
                      </a:pPr>
                      <a:r>
                        <a:rPr lang="en-NZ" sz="1000" dirty="0">
                          <a:effectLst/>
                          <a:latin typeface="Calibri"/>
                          <a:ea typeface="Calibri" panose="020F0502020204030204" pitchFamily="34" charset="0"/>
                          <a:cs typeface="Calibri"/>
                        </a:rPr>
                        <a:t>We are confident, understand the guidelines and have planned to accommodate the variation in volume that might arise for Colposcopy with the introduction of HPV primary screening.  We have transitioned to Gynae+ v11 and can access and interact with information from the new NCSP-Register.</a:t>
                      </a: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5538"/>
                    </a:solidFill>
                  </a:tcPr>
                </a:tc>
                <a:extLst>
                  <a:ext uri="{0D108BD9-81ED-4DB2-BD59-A6C34878D82A}">
                    <a16:rowId xmlns:a16="http://schemas.microsoft.com/office/drawing/2014/main" val="2879941343"/>
                  </a:ext>
                </a:extLst>
              </a:tr>
            </a:tbl>
          </a:graphicData>
        </a:graphic>
      </p:graphicFrame>
      <p:graphicFrame>
        <p:nvGraphicFramePr>
          <p:cNvPr id="10" name="Table 2">
            <a:extLst>
              <a:ext uri="{FF2B5EF4-FFF2-40B4-BE49-F238E27FC236}">
                <a16:creationId xmlns:a16="http://schemas.microsoft.com/office/drawing/2014/main" id="{A7DA3417-9297-4E9D-AE5A-EB114626B335}"/>
              </a:ext>
            </a:extLst>
          </p:cNvPr>
          <p:cNvGraphicFramePr>
            <a:graphicFrameLocks noGrp="1"/>
          </p:cNvGraphicFramePr>
          <p:nvPr/>
        </p:nvGraphicFramePr>
        <p:xfrm>
          <a:off x="1800147" y="3907419"/>
          <a:ext cx="9861725" cy="790963"/>
        </p:xfrm>
        <a:graphic>
          <a:graphicData uri="http://schemas.openxmlformats.org/drawingml/2006/table">
            <a:tbl>
              <a:tblPr firstRow="1" bandRow="1"/>
              <a:tblGrid>
                <a:gridCol w="674730">
                  <a:extLst>
                    <a:ext uri="{9D8B030D-6E8A-4147-A177-3AD203B41FA5}">
                      <a16:colId xmlns:a16="http://schemas.microsoft.com/office/drawing/2014/main" val="392347201"/>
                    </a:ext>
                  </a:extLst>
                </a:gridCol>
                <a:gridCol w="9186995">
                  <a:extLst>
                    <a:ext uri="{9D8B030D-6E8A-4147-A177-3AD203B41FA5}">
                      <a16:colId xmlns:a16="http://schemas.microsoft.com/office/drawing/2014/main" val="1248799994"/>
                    </a:ext>
                  </a:extLst>
                </a:gridCol>
              </a:tblGrid>
              <a:tr h="7909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algn="l" defTabSz="914400" rtl="0" eaLnBrk="1" latinLnBrk="0" hangingPunct="1"/>
                      <a:endParaRPr lang="en-NZ" sz="1100" b="0" kern="1200">
                        <a:solidFill>
                          <a:schemeClr val="tx1"/>
                        </a:solidFill>
                        <a:latin typeface="Calibri" panose="020F0502020204030204"/>
                        <a:ea typeface="+mn-ea"/>
                        <a:cs typeface="+mn-cs"/>
                      </a:endParaRPr>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693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lvl="0" algn="l" rtl="0" eaLnBrk="1" latinLnBrk="0" hangingPunct="1">
                        <a:buNone/>
                      </a:pPr>
                      <a:r>
                        <a:rPr lang="en-NZ" sz="1200" dirty="0">
                          <a:solidFill>
                            <a:schemeClr val="tx1"/>
                          </a:solidFill>
                          <a:effectLst/>
                          <a:latin typeface="Calibri"/>
                          <a:ea typeface="+mn-ea"/>
                          <a:cs typeface="Calibri"/>
                        </a:rPr>
                        <a:t>LABORATORIES</a:t>
                      </a:r>
                      <a:endParaRPr lang="en-NZ" sz="1200" b="1" kern="1200" dirty="0">
                        <a:solidFill>
                          <a:schemeClr val="tx1"/>
                        </a:solidFill>
                        <a:latin typeface="Calibri" panose="020F0502020204030204" pitchFamily="34" charset="0"/>
                        <a:ea typeface="+mn-ea"/>
                        <a:cs typeface="Calibri" panose="020F0502020204030204" pitchFamily="34" charset="0"/>
                      </a:endParaRPr>
                    </a:p>
                    <a:p>
                      <a:pPr marL="0" lvl="0" algn="l">
                        <a:buNone/>
                      </a:pPr>
                      <a:r>
                        <a:rPr lang="en-NZ" sz="1000" dirty="0">
                          <a:solidFill>
                            <a:schemeClr val="bg1"/>
                          </a:solidFill>
                          <a:effectLst/>
                          <a:latin typeface="Calibri"/>
                          <a:ea typeface="Calibri" panose="020F0502020204030204" pitchFamily="34" charset="0"/>
                          <a:cs typeface="Calibri"/>
                        </a:rPr>
                        <a:t>We have completed our training and understand the new HPV primary screening process and usage of the new recommendation codes. We are equipped to provide HPV primary screening tests to accredited sample takers (e.g. Primary Care) and test for both HPV and cytology. </a:t>
                      </a:r>
                      <a:endParaRPr lang="en-NZ" sz="1000" b="1" kern="1200">
                        <a:solidFill>
                          <a:schemeClr val="bg1"/>
                        </a:solidFill>
                        <a:latin typeface="Calibri"/>
                        <a:ea typeface="+mn-ea"/>
                        <a:cs typeface="Calibri"/>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6939"/>
                    </a:solidFill>
                  </a:tcPr>
                </a:tc>
                <a:extLst>
                  <a:ext uri="{0D108BD9-81ED-4DB2-BD59-A6C34878D82A}">
                    <a16:rowId xmlns:a16="http://schemas.microsoft.com/office/drawing/2014/main" val="2879941343"/>
                  </a:ext>
                </a:extLst>
              </a:tr>
            </a:tbl>
          </a:graphicData>
        </a:graphic>
      </p:graphicFrame>
      <p:graphicFrame>
        <p:nvGraphicFramePr>
          <p:cNvPr id="11" name="Table 2">
            <a:extLst>
              <a:ext uri="{FF2B5EF4-FFF2-40B4-BE49-F238E27FC236}">
                <a16:creationId xmlns:a16="http://schemas.microsoft.com/office/drawing/2014/main" id="{05432C5A-11B0-4F6B-884D-BC947FF17DB5}"/>
              </a:ext>
            </a:extLst>
          </p:cNvPr>
          <p:cNvGraphicFramePr>
            <a:graphicFrameLocks noGrp="1"/>
          </p:cNvGraphicFramePr>
          <p:nvPr/>
        </p:nvGraphicFramePr>
        <p:xfrm>
          <a:off x="1804665" y="5737148"/>
          <a:ext cx="9852366" cy="805422"/>
        </p:xfrm>
        <a:graphic>
          <a:graphicData uri="http://schemas.openxmlformats.org/drawingml/2006/table">
            <a:tbl>
              <a:tblPr firstRow="1" bandRow="1"/>
              <a:tblGrid>
                <a:gridCol w="686939">
                  <a:extLst>
                    <a:ext uri="{9D8B030D-6E8A-4147-A177-3AD203B41FA5}">
                      <a16:colId xmlns:a16="http://schemas.microsoft.com/office/drawing/2014/main" val="392347201"/>
                    </a:ext>
                  </a:extLst>
                </a:gridCol>
                <a:gridCol w="9165427">
                  <a:extLst>
                    <a:ext uri="{9D8B030D-6E8A-4147-A177-3AD203B41FA5}">
                      <a16:colId xmlns:a16="http://schemas.microsoft.com/office/drawing/2014/main" val="1248799994"/>
                    </a:ext>
                  </a:extLst>
                </a:gridCol>
              </a:tblGrid>
              <a:tr h="80542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NZ" sz="1100"/>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9A98"/>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rtl="0" eaLnBrk="1" fontAlgn="auto" latinLnBrk="0" hangingPunct="1">
                        <a:lnSpc>
                          <a:spcPct val="100000"/>
                        </a:lnSpc>
                        <a:spcBef>
                          <a:spcPts val="0"/>
                        </a:spcBef>
                        <a:spcAft>
                          <a:spcPts val="0"/>
                        </a:spcAft>
                        <a:buClrTx/>
                        <a:buSzTx/>
                        <a:buFontTx/>
                        <a:buNone/>
                      </a:pPr>
                      <a:r>
                        <a:rPr lang="en-NZ" sz="1200" b="1" kern="1200" dirty="0">
                          <a:solidFill>
                            <a:schemeClr val="tx1"/>
                          </a:solidFill>
                          <a:latin typeface="Calibri" panose="020F0502020204030204"/>
                          <a:ea typeface="+mn-ea"/>
                          <a:cs typeface="+mn-cs"/>
                        </a:rPr>
                        <a:t>CENTRALISED REGISTER</a:t>
                      </a:r>
                    </a:p>
                    <a:p>
                      <a:pPr marL="0" marR="0" lvl="0" indent="0" algn="l">
                        <a:lnSpc>
                          <a:spcPct val="100000"/>
                        </a:lnSpc>
                        <a:spcBef>
                          <a:spcPts val="0"/>
                        </a:spcBef>
                        <a:spcAft>
                          <a:spcPts val="0"/>
                        </a:spcAft>
                        <a:buClrTx/>
                        <a:buSzTx/>
                        <a:buFontTx/>
                        <a:buNone/>
                      </a:pPr>
                      <a:r>
                        <a:rPr lang="en-NZ" sz="1000" b="1" kern="1200" dirty="0">
                          <a:solidFill>
                            <a:schemeClr val="bg1"/>
                          </a:solidFill>
                          <a:latin typeface="Calibri" panose="020F0502020204030204"/>
                          <a:ea typeface="+mn-ea"/>
                          <a:cs typeface="+mn-cs"/>
                        </a:rPr>
                        <a:t>We will use the NCSP-Register user guide and complete the training to continue to manage data on the new NCSP-Register. Across the teams, we will ensure the data consistency and robustness, ensuring integration between the different NCSP-Register users and provide resolution to complex data and clinical issues. </a:t>
                      </a:r>
                    </a:p>
                  </a:txBody>
                  <a:tcPr marL="68580" marR="68580"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9A98"/>
                    </a:solidFill>
                  </a:tcPr>
                </a:tc>
                <a:extLst>
                  <a:ext uri="{0D108BD9-81ED-4DB2-BD59-A6C34878D82A}">
                    <a16:rowId xmlns:a16="http://schemas.microsoft.com/office/drawing/2014/main" val="2879941343"/>
                  </a:ext>
                </a:extLst>
              </a:tr>
            </a:tbl>
          </a:graphicData>
        </a:graphic>
      </p:graphicFrame>
      <p:graphicFrame>
        <p:nvGraphicFramePr>
          <p:cNvPr id="14" name="Table 2">
            <a:extLst>
              <a:ext uri="{FF2B5EF4-FFF2-40B4-BE49-F238E27FC236}">
                <a16:creationId xmlns:a16="http://schemas.microsoft.com/office/drawing/2014/main" id="{7EBC9C86-2576-402D-9D5A-714234BDD340}"/>
              </a:ext>
            </a:extLst>
          </p:cNvPr>
          <p:cNvGraphicFramePr>
            <a:graphicFrameLocks noGrp="1"/>
          </p:cNvGraphicFramePr>
          <p:nvPr/>
        </p:nvGraphicFramePr>
        <p:xfrm>
          <a:off x="1812518" y="2119483"/>
          <a:ext cx="9867781" cy="785794"/>
        </p:xfrm>
        <a:graphic>
          <a:graphicData uri="http://schemas.openxmlformats.org/drawingml/2006/table">
            <a:tbl>
              <a:tblPr firstRow="1" bandRow="1"/>
              <a:tblGrid>
                <a:gridCol w="662927">
                  <a:extLst>
                    <a:ext uri="{9D8B030D-6E8A-4147-A177-3AD203B41FA5}">
                      <a16:colId xmlns:a16="http://schemas.microsoft.com/office/drawing/2014/main" val="392347201"/>
                    </a:ext>
                  </a:extLst>
                </a:gridCol>
                <a:gridCol w="9204854">
                  <a:extLst>
                    <a:ext uri="{9D8B030D-6E8A-4147-A177-3AD203B41FA5}">
                      <a16:colId xmlns:a16="http://schemas.microsoft.com/office/drawing/2014/main" val="1248799994"/>
                    </a:ext>
                  </a:extLst>
                </a:gridCol>
              </a:tblGrid>
              <a:tr h="78579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NZ" sz="1000" b="0">
                        <a:solidFill>
                          <a:schemeClr val="tx1"/>
                        </a:solidFill>
                        <a:latin typeface="+mn-lt"/>
                      </a:endParaRPr>
                    </a:p>
                  </a:txBody>
                  <a:tcPr marL="90932" marR="90932" marT="45466" marB="4546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lgn="l">
                        <a:buNone/>
                      </a:pPr>
                      <a:r>
                        <a:rPr lang="en-NZ" sz="1200" dirty="0">
                          <a:solidFill>
                            <a:schemeClr val="tx1"/>
                          </a:solidFill>
                          <a:effectLst/>
                          <a:latin typeface="Calibri"/>
                          <a:ea typeface="Calibri" panose="020F0502020204030204" pitchFamily="34" charset="0"/>
                          <a:cs typeface="Arial"/>
                        </a:rPr>
                        <a:t>PRIMARY CARE</a:t>
                      </a:r>
                      <a:endParaRPr lang="en-NZ" sz="1200" b="1" dirty="0">
                        <a:solidFill>
                          <a:schemeClr val="tx1"/>
                        </a:solidFill>
                        <a:latin typeface="Calibri"/>
                        <a:cs typeface="Arial"/>
                      </a:endParaRPr>
                    </a:p>
                    <a:p>
                      <a:pPr lvl="0" algn="l">
                        <a:buNone/>
                      </a:pPr>
                      <a:r>
                        <a:rPr lang="en-NZ" sz="1000" dirty="0">
                          <a:effectLst/>
                          <a:latin typeface="Calibri"/>
                          <a:ea typeface="Calibri" panose="020F0502020204030204" pitchFamily="34" charset="0"/>
                          <a:cs typeface="Arial"/>
                        </a:rPr>
                        <a:t>We have completed our training on HPV Primary Screening and are confident in the new pathways, including supporting people through informed consent and the new HPV primary screening tests.</a:t>
                      </a:r>
                      <a:endParaRPr lang="en-NZ" sz="1000" b="1">
                        <a:solidFill>
                          <a:schemeClr val="bg1"/>
                        </a:solidFill>
                        <a:latin typeface="Calibri"/>
                        <a:cs typeface="Arial"/>
                      </a:endParaRPr>
                    </a:p>
                  </a:txBody>
                  <a:tcPr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879941343"/>
                  </a:ext>
                </a:extLst>
              </a:tr>
            </a:tbl>
          </a:graphicData>
        </a:graphic>
      </p:graphicFrame>
      <p:sp>
        <p:nvSpPr>
          <p:cNvPr id="15" name="Rectangle 14">
            <a:extLst>
              <a:ext uri="{FF2B5EF4-FFF2-40B4-BE49-F238E27FC236}">
                <a16:creationId xmlns:a16="http://schemas.microsoft.com/office/drawing/2014/main" id="{30F0010C-F868-4221-9AAD-741C656DC365}"/>
              </a:ext>
            </a:extLst>
          </p:cNvPr>
          <p:cNvSpPr/>
          <p:nvPr/>
        </p:nvSpPr>
        <p:spPr>
          <a:xfrm>
            <a:off x="2469009" y="883776"/>
            <a:ext cx="5178700" cy="239679"/>
          </a:xfrm>
          <a:prstGeom prst="rect">
            <a:avLst/>
          </a:prstGeom>
          <a:noFill/>
          <a:ln w="12700" cap="flat" cmpd="sng" algn="ctr">
            <a:noFill/>
            <a:prstDash val="solid"/>
            <a:miter lim="800000"/>
          </a:ln>
          <a:effectLst/>
        </p:spPr>
        <p:txBody>
          <a:bodyPr lIns="91440" tIns="45720" rIns="91440" bIns="45720" rtlCol="0" anchor="ctr"/>
          <a:lstStyle/>
          <a:p>
            <a:pPr defTabSz="914400">
              <a:defRPr/>
            </a:pPr>
            <a:r>
              <a:rPr lang="en-NZ" b="1" kern="0" dirty="0">
                <a:solidFill>
                  <a:schemeClr val="tx1">
                    <a:lumMod val="65000"/>
                    <a:lumOff val="35000"/>
                  </a:schemeClr>
                </a:solidFill>
                <a:latin typeface="Calibri" panose="020F0502020204030204"/>
              </a:rPr>
              <a:t>PHASE ONE: FOUNDATIONAL STEP - 26 JULY 2023</a:t>
            </a:r>
            <a:r>
              <a:rPr lang="en-NZ" sz="1400" b="1" kern="0" dirty="0">
                <a:solidFill>
                  <a:schemeClr val="tx1">
                    <a:lumMod val="65000"/>
                    <a:lumOff val="35000"/>
                  </a:schemeClr>
                </a:solidFill>
                <a:latin typeface="Calibri" panose="020F0502020204030204"/>
              </a:rPr>
              <a:t> </a:t>
            </a:r>
            <a:endParaRPr lang="en-NZ" sz="1400" b="1" kern="0" dirty="0">
              <a:solidFill>
                <a:schemeClr val="tx1">
                  <a:lumMod val="65000"/>
                  <a:lumOff val="35000"/>
                </a:schemeClr>
              </a:solidFill>
              <a:latin typeface="Calibri" panose="020F0502020204030204"/>
              <a:cs typeface="Calibri"/>
            </a:endParaRPr>
          </a:p>
        </p:txBody>
      </p:sp>
      <p:sp>
        <p:nvSpPr>
          <p:cNvPr id="36" name="AutoShape 6">
            <a:extLst>
              <a:ext uri="{FF2B5EF4-FFF2-40B4-BE49-F238E27FC236}">
                <a16:creationId xmlns:a16="http://schemas.microsoft.com/office/drawing/2014/main" id="{41D83431-194E-410C-ACB6-7ECD263D07C4}"/>
              </a:ext>
            </a:extLst>
          </p:cNvPr>
          <p:cNvSpPr>
            <a:spLocks noChangeAspect="1" noChangeArrowheads="1"/>
          </p:cNvSpPr>
          <p:nvPr/>
        </p:nvSpPr>
        <p:spPr bwMode="auto">
          <a:xfrm>
            <a:off x="6343218" y="345582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NZ">
              <a:solidFill>
                <a:prstClr val="black"/>
              </a:solidFill>
              <a:latin typeface="Calibri" panose="020F0502020204030204"/>
            </a:endParaRPr>
          </a:p>
        </p:txBody>
      </p:sp>
      <p:sp>
        <p:nvSpPr>
          <p:cNvPr id="16" name="Oval 15">
            <a:extLst>
              <a:ext uri="{FF2B5EF4-FFF2-40B4-BE49-F238E27FC236}">
                <a16:creationId xmlns:a16="http://schemas.microsoft.com/office/drawing/2014/main" id="{7A846661-929A-4758-80FD-AF71BAE8FACB}"/>
              </a:ext>
            </a:extLst>
          </p:cNvPr>
          <p:cNvSpPr/>
          <p:nvPr/>
        </p:nvSpPr>
        <p:spPr>
          <a:xfrm>
            <a:off x="1445377" y="1160141"/>
            <a:ext cx="940923" cy="9253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32" name="Oval 31">
            <a:extLst>
              <a:ext uri="{FF2B5EF4-FFF2-40B4-BE49-F238E27FC236}">
                <a16:creationId xmlns:a16="http://schemas.microsoft.com/office/drawing/2014/main" id="{D90ABC21-C074-4FFA-BE53-219B0503320D}"/>
              </a:ext>
            </a:extLst>
          </p:cNvPr>
          <p:cNvSpPr/>
          <p:nvPr/>
        </p:nvSpPr>
        <p:spPr>
          <a:xfrm>
            <a:off x="1533905" y="1236942"/>
            <a:ext cx="768007" cy="751140"/>
          </a:xfrm>
          <a:prstGeom prst="ellipse">
            <a:avLst/>
          </a:prstGeom>
          <a:solidFill>
            <a:srgbClr val="B61F6C"/>
          </a:solidFill>
          <a:ln w="57150">
            <a:solidFill>
              <a:srgbClr val="ED97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40" name="Oval 39">
            <a:extLst>
              <a:ext uri="{FF2B5EF4-FFF2-40B4-BE49-F238E27FC236}">
                <a16:creationId xmlns:a16="http://schemas.microsoft.com/office/drawing/2014/main" id="{59A05B6A-EECA-4538-9C89-7DD564A9BEC7}"/>
              </a:ext>
            </a:extLst>
          </p:cNvPr>
          <p:cNvSpPr/>
          <p:nvPr/>
        </p:nvSpPr>
        <p:spPr>
          <a:xfrm>
            <a:off x="1392991" y="4756743"/>
            <a:ext cx="982080" cy="9373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42" name="Oval 41">
            <a:extLst>
              <a:ext uri="{FF2B5EF4-FFF2-40B4-BE49-F238E27FC236}">
                <a16:creationId xmlns:a16="http://schemas.microsoft.com/office/drawing/2014/main" id="{35EC1A04-3DFC-4595-8703-429E7B176921}"/>
              </a:ext>
            </a:extLst>
          </p:cNvPr>
          <p:cNvSpPr/>
          <p:nvPr/>
        </p:nvSpPr>
        <p:spPr>
          <a:xfrm>
            <a:off x="1547627" y="4864867"/>
            <a:ext cx="740564" cy="732176"/>
          </a:xfrm>
          <a:prstGeom prst="ellipse">
            <a:avLst/>
          </a:prstGeom>
          <a:solidFill>
            <a:srgbClr val="F9AE9B"/>
          </a:solidFill>
          <a:ln w="57150">
            <a:solidFill>
              <a:srgbClr val="FCD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20" name="Oval 19">
            <a:extLst>
              <a:ext uri="{FF2B5EF4-FFF2-40B4-BE49-F238E27FC236}">
                <a16:creationId xmlns:a16="http://schemas.microsoft.com/office/drawing/2014/main" id="{27B6039A-C118-43F8-B40C-A285C701FE05}"/>
              </a:ext>
            </a:extLst>
          </p:cNvPr>
          <p:cNvSpPr/>
          <p:nvPr/>
        </p:nvSpPr>
        <p:spPr>
          <a:xfrm>
            <a:off x="1435741" y="3865078"/>
            <a:ext cx="925974" cy="8970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26" name="Oval 25">
            <a:extLst>
              <a:ext uri="{FF2B5EF4-FFF2-40B4-BE49-F238E27FC236}">
                <a16:creationId xmlns:a16="http://schemas.microsoft.com/office/drawing/2014/main" id="{AC2C3B06-577E-4733-9C1A-C49D5DFD76AC}"/>
              </a:ext>
            </a:extLst>
          </p:cNvPr>
          <p:cNvSpPr/>
          <p:nvPr/>
        </p:nvSpPr>
        <p:spPr>
          <a:xfrm>
            <a:off x="1547627" y="3939615"/>
            <a:ext cx="740564" cy="732177"/>
          </a:xfrm>
          <a:prstGeom prst="ellipse">
            <a:avLst/>
          </a:prstGeom>
          <a:solidFill>
            <a:srgbClr val="F16939"/>
          </a:solidFill>
          <a:ln w="57150">
            <a:solidFill>
              <a:srgbClr val="F69A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17" name="Oval 16">
            <a:extLst>
              <a:ext uri="{FF2B5EF4-FFF2-40B4-BE49-F238E27FC236}">
                <a16:creationId xmlns:a16="http://schemas.microsoft.com/office/drawing/2014/main" id="{5E6A7CA4-7394-4337-A480-5FE01B56F1A7}"/>
              </a:ext>
            </a:extLst>
          </p:cNvPr>
          <p:cNvSpPr/>
          <p:nvPr/>
        </p:nvSpPr>
        <p:spPr>
          <a:xfrm>
            <a:off x="1468793" y="2076894"/>
            <a:ext cx="925974" cy="8970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35" name="Oval 34">
            <a:extLst>
              <a:ext uri="{FF2B5EF4-FFF2-40B4-BE49-F238E27FC236}">
                <a16:creationId xmlns:a16="http://schemas.microsoft.com/office/drawing/2014/main" id="{C4020F8A-A6D4-4401-ABD4-364C4AA4DAFB}"/>
              </a:ext>
            </a:extLst>
          </p:cNvPr>
          <p:cNvSpPr/>
          <p:nvPr/>
        </p:nvSpPr>
        <p:spPr>
          <a:xfrm>
            <a:off x="1534069" y="2146293"/>
            <a:ext cx="767680" cy="758984"/>
          </a:xfrm>
          <a:prstGeom prst="ellipse">
            <a:avLst/>
          </a:prstGeom>
          <a:solidFill>
            <a:srgbClr val="FFDD40"/>
          </a:solidFill>
          <a:ln w="57150">
            <a:solidFill>
              <a:srgbClr val="FEEA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19" name="Oval 18">
            <a:extLst>
              <a:ext uri="{FF2B5EF4-FFF2-40B4-BE49-F238E27FC236}">
                <a16:creationId xmlns:a16="http://schemas.microsoft.com/office/drawing/2014/main" id="{87169588-8C1A-487A-AB88-2EC1234FC021}"/>
              </a:ext>
            </a:extLst>
          </p:cNvPr>
          <p:cNvSpPr/>
          <p:nvPr/>
        </p:nvSpPr>
        <p:spPr>
          <a:xfrm>
            <a:off x="1462808" y="2962432"/>
            <a:ext cx="925974" cy="8970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Calibri" panose="020F0502020204030204"/>
            </a:endParaRPr>
          </a:p>
        </p:txBody>
      </p:sp>
      <p:sp>
        <p:nvSpPr>
          <p:cNvPr id="23" name="Oval 22">
            <a:extLst>
              <a:ext uri="{FF2B5EF4-FFF2-40B4-BE49-F238E27FC236}">
                <a16:creationId xmlns:a16="http://schemas.microsoft.com/office/drawing/2014/main" id="{3E6168C2-4176-4926-81B6-A626664AF0B9}"/>
              </a:ext>
            </a:extLst>
          </p:cNvPr>
          <p:cNvSpPr/>
          <p:nvPr/>
        </p:nvSpPr>
        <p:spPr>
          <a:xfrm>
            <a:off x="1540986" y="3036593"/>
            <a:ext cx="753846" cy="745308"/>
          </a:xfrm>
          <a:prstGeom prst="ellipse">
            <a:avLst/>
          </a:prstGeom>
          <a:solidFill>
            <a:srgbClr val="E05538"/>
          </a:solidFill>
          <a:ln w="57150">
            <a:solidFill>
              <a:srgbClr val="EC92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sp>
        <p:nvSpPr>
          <p:cNvPr id="18" name="Oval 17">
            <a:extLst>
              <a:ext uri="{FF2B5EF4-FFF2-40B4-BE49-F238E27FC236}">
                <a16:creationId xmlns:a16="http://schemas.microsoft.com/office/drawing/2014/main" id="{C244A3C4-08A9-40E0-A774-5E67B7D6B578}"/>
              </a:ext>
            </a:extLst>
          </p:cNvPr>
          <p:cNvSpPr/>
          <p:nvPr/>
        </p:nvSpPr>
        <p:spPr>
          <a:xfrm>
            <a:off x="1422132" y="5664149"/>
            <a:ext cx="973624" cy="943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a:solidFill>
                  <a:prstClr val="white"/>
                </a:solidFill>
                <a:latin typeface="Calibri" panose="020F0502020204030204"/>
              </a:rPr>
              <a:t> </a:t>
            </a:r>
          </a:p>
        </p:txBody>
      </p:sp>
      <p:grpSp>
        <p:nvGrpSpPr>
          <p:cNvPr id="1025" name="Group 1024">
            <a:extLst>
              <a:ext uri="{FF2B5EF4-FFF2-40B4-BE49-F238E27FC236}">
                <a16:creationId xmlns:a16="http://schemas.microsoft.com/office/drawing/2014/main" id="{B39689F5-D416-4B9A-8B01-5A5973FE2242}"/>
              </a:ext>
            </a:extLst>
          </p:cNvPr>
          <p:cNvGrpSpPr/>
          <p:nvPr/>
        </p:nvGrpSpPr>
        <p:grpSpPr>
          <a:xfrm>
            <a:off x="1408417" y="5753005"/>
            <a:ext cx="1016480" cy="747898"/>
            <a:chOff x="1788920" y="5856326"/>
            <a:chExt cx="1016480" cy="747898"/>
          </a:xfrm>
        </p:grpSpPr>
        <p:sp>
          <p:nvSpPr>
            <p:cNvPr id="29" name="Oval 28">
              <a:extLst>
                <a:ext uri="{FF2B5EF4-FFF2-40B4-BE49-F238E27FC236}">
                  <a16:creationId xmlns:a16="http://schemas.microsoft.com/office/drawing/2014/main" id="{BF6C13A8-0DE8-4F92-9217-57583E7FEB2A}"/>
                </a:ext>
              </a:extLst>
            </p:cNvPr>
            <p:cNvSpPr/>
            <p:nvPr/>
          </p:nvSpPr>
          <p:spPr>
            <a:xfrm>
              <a:off x="1933249" y="5856326"/>
              <a:ext cx="756466" cy="747898"/>
            </a:xfrm>
            <a:prstGeom prst="ellipse">
              <a:avLst/>
            </a:prstGeom>
            <a:solidFill>
              <a:srgbClr val="CD9A98"/>
            </a:solidFill>
            <a:ln w="57150">
              <a:solidFill>
                <a:srgbClr val="F5C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NZ">
                <a:solidFill>
                  <a:prstClr val="white"/>
                </a:solidFill>
                <a:latin typeface="Calibri" panose="020F0502020204030204"/>
              </a:endParaRPr>
            </a:p>
          </p:txBody>
        </p:sp>
        <p:pic>
          <p:nvPicPr>
            <p:cNvPr id="53" name="Picture 52">
              <a:extLst>
                <a:ext uri="{FF2B5EF4-FFF2-40B4-BE49-F238E27FC236}">
                  <a16:creationId xmlns:a16="http://schemas.microsoft.com/office/drawing/2014/main" id="{EE64B00E-A246-47BC-BA8E-2BA43BC57940}"/>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88920" y="5875259"/>
              <a:ext cx="1016480" cy="720000"/>
            </a:xfrm>
            <a:prstGeom prst="rect">
              <a:avLst/>
            </a:prstGeom>
          </p:spPr>
        </p:pic>
      </p:grpSp>
      <p:sp>
        <p:nvSpPr>
          <p:cNvPr id="46" name="Oval 45">
            <a:extLst>
              <a:ext uri="{FF2B5EF4-FFF2-40B4-BE49-F238E27FC236}">
                <a16:creationId xmlns:a16="http://schemas.microsoft.com/office/drawing/2014/main" id="{92646E0E-732B-4544-9A50-A08CC81114F8}"/>
              </a:ext>
            </a:extLst>
          </p:cNvPr>
          <p:cNvSpPr/>
          <p:nvPr/>
        </p:nvSpPr>
        <p:spPr>
          <a:xfrm>
            <a:off x="1557112" y="1272690"/>
            <a:ext cx="678086" cy="661001"/>
          </a:xfrm>
          <a:prstGeom prst="ellipse">
            <a:avLst/>
          </a:prstGeom>
          <a:solidFill>
            <a:srgbClr val="B61F6C"/>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Calibri" panose="020F0502020204030204"/>
            </a:endParaRPr>
          </a:p>
        </p:txBody>
      </p:sp>
      <p:pic>
        <p:nvPicPr>
          <p:cNvPr id="47" name="Picture 173">
            <a:extLst>
              <a:ext uri="{FF2B5EF4-FFF2-40B4-BE49-F238E27FC236}">
                <a16:creationId xmlns:a16="http://schemas.microsoft.com/office/drawing/2014/main" id="{DF5947F4-B0A2-4F38-A34B-0A37E38436E4}"/>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1869" y="1337831"/>
            <a:ext cx="678331" cy="53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6E4C6557-E1F5-4BC0-91BE-024583EB3B94}"/>
              </a:ext>
            </a:extLst>
          </p:cNvPr>
          <p:cNvPicPr>
            <a:picLocks noChangeAspect="1"/>
          </p:cNvPicPr>
          <p:nvPr/>
        </p:nvPicPr>
        <p:blipFill>
          <a:blip r:embed="rId5">
            <a:clrChange>
              <a:clrFrom>
                <a:srgbClr val="FFDD40"/>
              </a:clrFrom>
              <a:clrTo>
                <a:srgbClr val="FFDD40">
                  <a:alpha val="0"/>
                </a:srgbClr>
              </a:clrTo>
            </a:clrChange>
          </a:blip>
          <a:stretch>
            <a:fillRect/>
          </a:stretch>
        </p:blipFill>
        <p:spPr>
          <a:xfrm>
            <a:off x="1622696" y="2246644"/>
            <a:ext cx="613531" cy="577671"/>
          </a:xfrm>
          <a:prstGeom prst="rect">
            <a:avLst/>
          </a:prstGeom>
        </p:spPr>
      </p:pic>
      <p:pic>
        <p:nvPicPr>
          <p:cNvPr id="4" name="Picture 3">
            <a:extLst>
              <a:ext uri="{FF2B5EF4-FFF2-40B4-BE49-F238E27FC236}">
                <a16:creationId xmlns:a16="http://schemas.microsoft.com/office/drawing/2014/main" id="{AEE95269-5B31-4F28-A79E-94C9F5B241B4}"/>
              </a:ext>
            </a:extLst>
          </p:cNvPr>
          <p:cNvPicPr>
            <a:picLocks noChangeAspect="1"/>
          </p:cNvPicPr>
          <p:nvPr/>
        </p:nvPicPr>
        <p:blipFill>
          <a:blip r:embed="rId6"/>
          <a:stretch>
            <a:fillRect/>
          </a:stretch>
        </p:blipFill>
        <p:spPr>
          <a:xfrm>
            <a:off x="1599361" y="4946823"/>
            <a:ext cx="633407" cy="633407"/>
          </a:xfrm>
          <a:prstGeom prst="rect">
            <a:avLst/>
          </a:prstGeom>
        </p:spPr>
      </p:pic>
      <p:pic>
        <p:nvPicPr>
          <p:cNvPr id="1026" name="Picture 2" descr="Colposcope - Free medical icons">
            <a:extLst>
              <a:ext uri="{FF2B5EF4-FFF2-40B4-BE49-F238E27FC236}">
                <a16:creationId xmlns:a16="http://schemas.microsoft.com/office/drawing/2014/main" id="{4FF7249D-174C-4877-A090-7E1B758C501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6886" y="3171841"/>
            <a:ext cx="519828" cy="5028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6083804-5DE0-4A5A-BE9C-A60A8BE5B146}"/>
              </a:ext>
            </a:extLst>
          </p:cNvPr>
          <p:cNvPicPr>
            <a:picLocks noChangeAspect="1"/>
          </p:cNvPicPr>
          <p:nvPr/>
        </p:nvPicPr>
        <p:blipFill>
          <a:blip r:embed="rId8"/>
          <a:stretch>
            <a:fillRect/>
          </a:stretch>
        </p:blipFill>
        <p:spPr>
          <a:xfrm>
            <a:off x="1668569" y="4002603"/>
            <a:ext cx="531679" cy="540145"/>
          </a:xfrm>
          <a:prstGeom prst="rect">
            <a:avLst/>
          </a:prstGeom>
        </p:spPr>
      </p:pic>
    </p:spTree>
    <p:extLst>
      <p:ext uri="{BB962C8B-B14F-4D97-AF65-F5344CB8AC3E}">
        <p14:creationId xmlns:p14="http://schemas.microsoft.com/office/powerpoint/2010/main" val="334621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E69C2F1E828B488F184CCED9EDAFEE" ma:contentTypeVersion="15" ma:contentTypeDescription="Create a new document." ma:contentTypeScope="" ma:versionID="d1a50c248159535cfbe5e269a5fee1e1">
  <xsd:schema xmlns:xsd="http://www.w3.org/2001/XMLSchema" xmlns:xs="http://www.w3.org/2001/XMLSchema" xmlns:p="http://schemas.microsoft.com/office/2006/metadata/properties" xmlns:ns2="bd6fe1ff-7e04-49b0-9913-092075e9083b" xmlns:ns3="50d5149c-3671-49c4-ad3f-cdf4e9bf277a" targetNamespace="http://schemas.microsoft.com/office/2006/metadata/properties" ma:root="true" ma:fieldsID="a4539e81e34094a1fdba534c766d60c3" ns2:_="" ns3:_="">
    <xsd:import namespace="bd6fe1ff-7e04-49b0-9913-092075e9083b"/>
    <xsd:import namespace="50d5149c-3671-49c4-ad3f-cdf4e9bf277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6fe1ff-7e04-49b0-9913-092075e90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413e039-5297-4392-bfce-c6182202c714"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d5149c-3671-49c4-ad3f-cdf4e9bf277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d6fe1ff-7e04-49b0-9913-092075e9083b">
      <Terms xmlns="http://schemas.microsoft.com/office/infopath/2007/PartnerControls"/>
    </lcf76f155ced4ddcb4097134ff3c332f>
    <SharedWithUsers xmlns="50d5149c-3671-49c4-ad3f-cdf4e9bf277a">
      <UserInfo>
        <DisplayName>Rachel Wood</DisplayName>
        <AccountId>11</AccountId>
        <AccountType/>
      </UserInfo>
      <UserInfo>
        <DisplayName>Alicia Blaikie</DisplayName>
        <AccountId>211</AccountId>
        <AccountType/>
      </UserInfo>
      <UserInfo>
        <DisplayName>Amanda Van Gorp</DisplayName>
        <AccountId>123</AccountId>
        <AccountType/>
      </UserInfo>
      <UserInfo>
        <DisplayName>Christy Lange</DisplayName>
        <AccountId>132</AccountId>
        <AccountType/>
      </UserInfo>
      <UserInfo>
        <DisplayName>Donna Goodwin</DisplayName>
        <AccountId>12</AccountId>
        <AccountType/>
      </UserInfo>
      <UserInfo>
        <DisplayName>Dave MacIntyre</DisplayName>
        <AccountId>14</AccountId>
        <AccountType/>
      </UserInfo>
      <UserInfo>
        <DisplayName>Nadine Riwai</DisplayName>
        <AccountId>24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8ECD86-25FC-46AF-90CC-F3449B7BC3DE}">
  <ds:schemaRefs>
    <ds:schemaRef ds:uri="50d5149c-3671-49c4-ad3f-cdf4e9bf277a"/>
    <ds:schemaRef ds:uri="bd6fe1ff-7e04-49b0-9913-092075e908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87BBB4-A516-4CD0-9A71-918B8B42BC23}">
  <ds:schemaRefs>
    <ds:schemaRef ds:uri="50d5149c-3671-49c4-ad3f-cdf4e9bf277a"/>
    <ds:schemaRef ds:uri="bd6fe1ff-7e04-49b0-9913-092075e908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CFD7953-401D-4864-804D-B9597C6167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1982</TotalTime>
  <Words>7845</Words>
  <Application>Microsoft Office PowerPoint</Application>
  <PresentationFormat>Widescreen</PresentationFormat>
  <Paragraphs>746</Paragraphs>
  <Slides>48</Slides>
  <Notes>37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48</vt:i4>
      </vt:variant>
    </vt:vector>
  </HeadingPairs>
  <TitlesOfParts>
    <vt:vector size="58" baseType="lpstr">
      <vt:lpstr>Arial</vt:lpstr>
      <vt:lpstr>Calibre</vt:lpstr>
      <vt:lpstr>Calibri</vt:lpstr>
      <vt:lpstr>Century Gothic</vt:lpstr>
      <vt:lpstr>Franklin Gothic Medium</vt:lpstr>
      <vt:lpstr>Symbol</vt:lpstr>
      <vt:lpstr>Wingdings</vt:lpstr>
      <vt:lpstr>Office Theme</vt:lpstr>
      <vt:lpstr>1_Office Theme</vt:lpstr>
      <vt:lpstr>Office Theme</vt:lpstr>
      <vt:lpstr>PowerPoint Presentation</vt:lpstr>
      <vt:lpstr>   Road to Rollout   </vt:lpstr>
      <vt:lpstr>THE VISION – future state</vt:lpstr>
      <vt:lpstr>Equity Priorities</vt:lpstr>
      <vt:lpstr>HPV Primary Screening</vt:lpstr>
      <vt:lpstr>PHASE 1 – FOUNDATIONAL STEP</vt:lpstr>
      <vt:lpstr>PHASE 2 – Expanding reach </vt:lpstr>
      <vt:lpstr>PHASE 3 – Full benefit</vt:lpstr>
      <vt:lpstr>HPV Primary Screening Delivery Roadmap </vt:lpstr>
      <vt:lpstr>Mana whakahaere |Governance</vt:lpstr>
      <vt:lpstr>HPV Primary Cervical  Screening </vt:lpstr>
      <vt:lpstr>Cervical cancer is preventable</vt:lpstr>
      <vt:lpstr>Reaching equity in cervical screening</vt:lpstr>
      <vt:lpstr>Changing to HPV primary screening</vt:lpstr>
      <vt:lpstr>Screening eligibility? </vt:lpstr>
      <vt:lpstr>What is HPV?</vt:lpstr>
      <vt:lpstr>HPV and Cancer</vt:lpstr>
      <vt:lpstr>Vaccination is vital</vt:lpstr>
      <vt:lpstr>PowerPoint Presentation</vt:lpstr>
      <vt:lpstr>Empowering with choice</vt:lpstr>
      <vt:lpstr>Explaining the HPV self-test</vt:lpstr>
      <vt:lpstr>The HPV self-test is not adequate for:</vt:lpstr>
      <vt:lpstr>Results management</vt:lpstr>
      <vt:lpstr>A longer screening interval</vt:lpstr>
      <vt:lpstr>HPV and relationships</vt:lpstr>
      <vt:lpstr>Stopping screening</vt:lpstr>
      <vt:lpstr>Special Considerations</vt:lpstr>
      <vt:lpstr>Key messages</vt:lpstr>
      <vt:lpstr>Training and key dates </vt:lpstr>
      <vt:lpstr>Learning approach</vt:lpstr>
      <vt:lpstr>Foundation Step core e-learning modules</vt:lpstr>
      <vt:lpstr>Key 2023 dates  </vt:lpstr>
      <vt:lpstr>For more information and giving feedback</vt:lpstr>
      <vt:lpstr>National Cervical Screening Programme update  </vt:lpstr>
      <vt:lpstr>PowerPoint Presentation</vt:lpstr>
      <vt:lpstr>PowerPoint Presentation</vt:lpstr>
      <vt:lpstr>PowerPoint Presentation</vt:lpstr>
      <vt:lpstr>Māori and Pacific campaigns</vt:lpstr>
      <vt:lpstr>PowerPoint Presentation</vt:lpstr>
      <vt:lpstr>PowerPoint Presentation</vt:lpstr>
      <vt:lpstr>PowerPoint Presentation</vt:lpstr>
      <vt:lpstr>PowerPoint Presentation</vt:lpstr>
      <vt:lpstr>HPV Primary Screening Delivery Roadmap </vt:lpstr>
      <vt:lpstr>HPV Primary Screening</vt:lpstr>
      <vt:lpstr>HPV Primary Screening Delivery Roadmap </vt:lpstr>
      <vt:lpstr>Te Ara Matua| Participants' Delivery Roadmap</vt:lpstr>
      <vt:lpstr>Te Ara Matua| Primary and Community Care Delivery Roadmap</vt:lpstr>
      <vt:lpstr>Te Ara Matua| Regional Co-Ordination &amp; Support to Screen Delivery Roadmap</vt:lpstr>
    </vt:vector>
  </TitlesOfParts>
  <Company>Dileva Design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Dileva</dc:creator>
  <cp:lastModifiedBy>Sarah Naidu</cp:lastModifiedBy>
  <cp:revision>2</cp:revision>
  <cp:lastPrinted>2022-11-24T18:37:03Z</cp:lastPrinted>
  <dcterms:created xsi:type="dcterms:W3CDTF">2017-08-19T04:23:11Z</dcterms:created>
  <dcterms:modified xsi:type="dcterms:W3CDTF">2023-04-04T23:34:53Z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0x010100F0E69C2F1E828B488F184CCED9EDAFEE</vt:lpwstr>
  </property>
  <property fmtid="{D5CDD505-2E9C-101B-9397-08002B2CF9AE}" pid="3" name="MediaServiceImageTags">
    <vt:lpwstr/>
  </property>
</Properties>
</file>