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8" r:id="rId15"/>
    <p:sldId id="269" r:id="rId16"/>
    <p:sldId id="270" r:id="rId17"/>
    <p:sldId id="276" r:id="rId18"/>
    <p:sldId id="267" r:id="rId19"/>
  </p:sldIdLst>
  <p:sldSz cx="14630400" cy="8229600"/>
  <p:notesSz cx="8229600" cy="146304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E473F-D75E-D48E-9D05-C2BCBB22C511}" v="537" dt="2026-03-17T05:10:58.175"/>
    <p1510:client id="{48FC9ACD-B287-785F-9718-9489BE500F36}" v="9" dt="2026-03-18T19:06:54.202"/>
    <p1510:client id="{72B0046B-1584-9082-18EE-AC511E172FFE}" v="1974" dt="2026-03-18T03:48:36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2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5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63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39C07-F5FB-5761-07E0-A0F139BDB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553A64-E4F1-65DA-99E9-CF945E3B9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7BA814-0598-01C3-2900-7EAFBBD7E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A8FF2-F272-FC39-080C-63A6AE68A7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26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AC3C1-FFD1-47D4-1F88-C824CA913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D72EF-F6EF-3070-9806-600254084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188D8B-96D2-41DB-EB21-2CE80C8E9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1550A-1CC0-6CB2-1EE5-25E11876DD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18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F7A54-BDB1-167B-2B5D-28BC2FEE6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E2F4C-A2D9-C12F-E550-4855A84A4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E0F55B-C172-7005-C679-CE7F6C5E7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20EA2-0022-27B2-E84C-01D5C0D96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0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35DC0-CD15-2DDB-4D6F-B08019706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168E7B-59AD-2DF0-770A-561A90AD7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B90762-7E6F-A765-7720-A6E7A1FD1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45CFB-E101-0E2B-6F06-5AA21C72B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06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png"/><Relationship Id="rId4" Type="http://schemas.openxmlformats.org/officeDocument/2006/relationships/hyperlink" Target="https://cl5ng04.na1.hubspotlinksstarter.com/Ctc/RH+113/cL5NG04/VWmbyz4CnknhW5-KHJx1gk4TxW15bp5B5LHNXGMSn_mM5kBVzW50kH_H6lZ3kWW3zrWpW7r1JJQW6pN2QY4ykWbvW3LHKng1ZRKvnW5Pdcsw1rmtnPW6P6XPr8rx0tdW4rLjpT5BJSLlW6_rWzH7vvTtmN8GQ6hcw7FHLN8QBFD2RX-rvW9jF5xN2X_4c2VWxFcF62pkTNW7tbyt03-yzdmW1XL2rT20Ry6bW3h-xzZ523j7PW2bQfzJ3dVrbDW3dnNrY5fc7cgW8r2Lcd6xbrnWW3XZ3mN3XjFLPV_WqLw1n80DdW3hbMF57-1FN-W7TJr0C7rc6-KW3n3SF58ZksrgM9v0krhZqnBW6tfJps9f5ZtGW1DdjFJ22K734W8nqbVn71vXL_W390H148T2k4xW1FxJYF7K4smHVq06gb8dVXd5W5gc-T57-w0HXW6Bfjyk5VV8CWW1ZKwzS75kF08f5g4lNY0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png"/><Relationship Id="rId4" Type="http://schemas.openxmlformats.org/officeDocument/2006/relationships/image" Target="../media/image4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hnadminteam@pinnacle.health.nz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4326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Understanding Your Data Sharing Agreement</a:t>
            </a:r>
            <a:endParaRPr lang="en-US" sz="4450" dirty="0">
              <a:latin typeface="Century Gothic" panose="020B0502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10098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 guide for GPs, Practice Managers, and Practice Owners on the Primary Care Health Target data sharing initiative — what it means for your practice, your patients, and your funding.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52467"/>
            <a:ext cx="1540431" cy="426244"/>
          </a:xfrm>
          <a:prstGeom prst="roundRect">
            <a:avLst>
              <a:gd name="adj" fmla="val 17880"/>
            </a:avLst>
          </a:prstGeom>
          <a:solidFill>
            <a:srgbClr val="CCE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16278" y="5520452"/>
            <a:ext cx="1268254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PRIMARY CARE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7933968" y="5444847"/>
            <a:ext cx="1584127" cy="441484"/>
          </a:xfrm>
          <a:prstGeom prst="roundRect">
            <a:avLst>
              <a:gd name="adj" fmla="val 17263"/>
            </a:avLst>
          </a:prstGeom>
          <a:noFill/>
          <a:ln w="7620">
            <a:solidFill>
              <a:srgbClr val="0066B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077676" y="5520452"/>
            <a:ext cx="1296710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66B1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DATA SHARING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9631442" y="5444847"/>
            <a:ext cx="1204079" cy="441484"/>
          </a:xfrm>
          <a:prstGeom prst="roundRect">
            <a:avLst>
              <a:gd name="adj" fmla="val 17263"/>
            </a:avLst>
          </a:prstGeom>
          <a:noFill/>
          <a:ln w="7620">
            <a:solidFill>
              <a:srgbClr val="0066B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9775150" y="5520452"/>
            <a:ext cx="916662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66B1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HEALTH NZ</a:t>
            </a:r>
            <a:endParaRPr lang="en-US" sz="14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9594" y="7331988"/>
            <a:ext cx="2413992" cy="547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4375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Built on Strong Privacy Foundations</a:t>
            </a:r>
            <a:endParaRPr lang="en-US" sz="4450" dirty="0">
              <a:latin typeface="Century Gothic" panose="020B0502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432590" y="2901011"/>
            <a:ext cx="7556421" cy="2856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The agreement has been designed to comply fully with New Zealand's </a:t>
            </a:r>
            <a:r>
              <a:rPr lang="en-US" sz="280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Privacy Act 2020</a:t>
            </a:r>
            <a:r>
              <a:rPr lang="en-US" sz="28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and the </a:t>
            </a:r>
            <a:r>
              <a:rPr lang="en-US" sz="280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Health Information Privacy Code 2020</a:t>
            </a:r>
            <a:r>
              <a:rPr lang="en-US" sz="28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. Te Whatu Ora has confirmed that data use aligns with these laws and is restricted to approved statistical and reporting purposes only.</a:t>
            </a:r>
            <a:endParaRPr lang="en-US" sz="28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9594" y="7331988"/>
            <a:ext cx="2413992" cy="5476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6836" y="604163"/>
            <a:ext cx="7605951" cy="662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How Patient Data is Protected</a:t>
            </a:r>
            <a:endParaRPr lang="en-US" sz="4150" dirty="0">
              <a:latin typeface="Century Gothic" panose="020B0502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42236" y="2476381"/>
            <a:ext cx="6473785" cy="2233136"/>
          </a:xfrm>
          <a:prstGeom prst="roundRect">
            <a:avLst>
              <a:gd name="adj" fmla="val 4914"/>
            </a:avLst>
          </a:prstGeom>
          <a:solidFill>
            <a:srgbClr val="FFFFFF"/>
          </a:solidFill>
          <a:ln w="22860">
            <a:solidFill>
              <a:srgbClr val="B2CF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19376" y="2476381"/>
            <a:ext cx="91440" cy="2233136"/>
          </a:xfrm>
          <a:prstGeom prst="roundRect">
            <a:avLst>
              <a:gd name="adj" fmla="val 97421"/>
            </a:avLst>
          </a:prstGeom>
          <a:solidFill>
            <a:srgbClr val="0066B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45726" y="2711291"/>
            <a:ext cx="3874889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De-identification &amp; Encryption</a:t>
            </a:r>
            <a:endParaRPr lang="en-US" sz="2050" dirty="0">
              <a:latin typeface="Century Gothic" panose="020B0502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45726" y="3161586"/>
            <a:ext cx="5935385" cy="13130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All NHI numbers are </a:t>
            </a:r>
            <a:r>
              <a:rPr lang="en-US" sz="165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encrypted and masked</a:t>
            </a:r>
            <a:r>
              <a:rPr lang="en-US" sz="16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during data transformation. Information is anonymised and aggregated — individuals cannot be identified in any published report.</a:t>
            </a:r>
            <a:endParaRPr lang="en-US" sz="1650" dirty="0"/>
          </a:p>
        </p:txBody>
      </p:sp>
      <p:sp>
        <p:nvSpPr>
          <p:cNvPr id="7" name="Shape 5"/>
          <p:cNvSpPr/>
          <p:nvPr/>
        </p:nvSpPr>
        <p:spPr>
          <a:xfrm>
            <a:off x="7414260" y="2476381"/>
            <a:ext cx="6473904" cy="2233136"/>
          </a:xfrm>
          <a:prstGeom prst="roundRect">
            <a:avLst>
              <a:gd name="adj" fmla="val 4914"/>
            </a:avLst>
          </a:prstGeom>
          <a:solidFill>
            <a:srgbClr val="FFFFFF"/>
          </a:solidFill>
          <a:ln w="22860">
            <a:solidFill>
              <a:srgbClr val="B2CF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391400" y="2476381"/>
            <a:ext cx="91440" cy="2233136"/>
          </a:xfrm>
          <a:prstGeom prst="roundRect">
            <a:avLst>
              <a:gd name="adj" fmla="val 97421"/>
            </a:avLst>
          </a:prstGeom>
          <a:solidFill>
            <a:srgbClr val="0066B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7717750" y="2711291"/>
            <a:ext cx="2651165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Restricted Access</a:t>
            </a:r>
            <a:endParaRPr lang="en-US" sz="2050" dirty="0">
              <a:latin typeface="Century Gothic" panose="020B0502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717750" y="3161586"/>
            <a:ext cx="5935504" cy="984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Access is strictly limited to personnel with a direct role in Primary Care Health Target (PCHT) activities. All infrastructure access is </a:t>
            </a:r>
            <a:r>
              <a:rPr lang="en-US" sz="165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logged and audited</a:t>
            </a:r>
            <a:r>
              <a:rPr lang="en-US" sz="16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.</a:t>
            </a:r>
            <a:endParaRPr lang="en-US" sz="1650" dirty="0"/>
          </a:p>
        </p:txBody>
      </p:sp>
      <p:sp>
        <p:nvSpPr>
          <p:cNvPr id="11" name="Shape 9"/>
          <p:cNvSpPr/>
          <p:nvPr/>
        </p:nvSpPr>
        <p:spPr>
          <a:xfrm>
            <a:off x="742236" y="4907756"/>
            <a:ext cx="6473785" cy="1904881"/>
          </a:xfrm>
          <a:prstGeom prst="roundRect">
            <a:avLst>
              <a:gd name="adj" fmla="val 5760"/>
            </a:avLst>
          </a:prstGeom>
          <a:solidFill>
            <a:srgbClr val="FFFFFF"/>
          </a:solidFill>
          <a:ln w="22860">
            <a:solidFill>
              <a:srgbClr val="B2CF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719376" y="4907756"/>
            <a:ext cx="91440" cy="1904881"/>
          </a:xfrm>
          <a:prstGeom prst="roundRect">
            <a:avLst>
              <a:gd name="adj" fmla="val 97421"/>
            </a:avLst>
          </a:prstGeom>
          <a:solidFill>
            <a:srgbClr val="0066B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045726" y="5142667"/>
            <a:ext cx="3310890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Data Retention &amp; Disposal</a:t>
            </a:r>
            <a:endParaRPr lang="en-US" sz="2050" dirty="0">
              <a:latin typeface="Century Gothic" panose="020B0502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45726" y="5592961"/>
            <a:ext cx="5935385" cy="984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Data held by Te Whatu Ora's agent (Datacraft) is </a:t>
            </a:r>
            <a:r>
              <a:rPr lang="en-US" sz="165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deleted within 30 days</a:t>
            </a:r>
            <a:r>
              <a:rPr lang="en-US" sz="16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of delivery. Once no longer needed, all data is destroyed.</a:t>
            </a:r>
            <a:endParaRPr lang="en-US" sz="1650" dirty="0"/>
          </a:p>
        </p:txBody>
      </p:sp>
      <p:sp>
        <p:nvSpPr>
          <p:cNvPr id="15" name="Shape 13"/>
          <p:cNvSpPr/>
          <p:nvPr/>
        </p:nvSpPr>
        <p:spPr>
          <a:xfrm>
            <a:off x="7414260" y="4907756"/>
            <a:ext cx="6473904" cy="1904881"/>
          </a:xfrm>
          <a:prstGeom prst="roundRect">
            <a:avLst>
              <a:gd name="adj" fmla="val 5760"/>
            </a:avLst>
          </a:prstGeom>
          <a:solidFill>
            <a:srgbClr val="FFFFFF"/>
          </a:solidFill>
          <a:ln w="22860">
            <a:solidFill>
              <a:srgbClr val="B2CF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7391400" y="4907756"/>
            <a:ext cx="91440" cy="1904881"/>
          </a:xfrm>
          <a:prstGeom prst="roundRect">
            <a:avLst>
              <a:gd name="adj" fmla="val 97421"/>
            </a:avLst>
          </a:prstGeom>
          <a:solidFill>
            <a:srgbClr val="0066B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717750" y="5142667"/>
            <a:ext cx="2712720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Stays in New Zealand</a:t>
            </a:r>
            <a:endParaRPr lang="en-US" sz="2050" dirty="0">
              <a:latin typeface="Century Gothic" panose="020B0502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717750" y="5592961"/>
            <a:ext cx="5935504" cy="984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Data cannot be transferred, stored, or used </a:t>
            </a:r>
            <a:r>
              <a:rPr lang="en-US" sz="165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outside Aotearoa New Zealand</a:t>
            </a:r>
            <a:r>
              <a:rPr lang="en-US" sz="16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, except within a secure Te Whatu Ora environment based in Australia.</a:t>
            </a:r>
            <a:endParaRPr lang="en-US" sz="1650" dirty="0"/>
          </a:p>
        </p:txBody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282" y="7390328"/>
            <a:ext cx="2257068" cy="5120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5329" y="1276945"/>
            <a:ext cx="6756321" cy="647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40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Security Incident Response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25329" y="2771299"/>
            <a:ext cx="6495216" cy="1586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 the unlikely event of a security breach, all parties are required to act immediately — identify, contain, and remedy the issue. Each party must notify the other promptly and cooperate fully.</a:t>
            </a:r>
            <a:endParaRPr lang="en-US" sz="2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983" y="-631031"/>
            <a:ext cx="5750957" cy="5750957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25329" y="5133618"/>
            <a:ext cx="6495217" cy="1818918"/>
          </a:xfrm>
          <a:prstGeom prst="roundRect">
            <a:avLst>
              <a:gd name="adj" fmla="val 4786"/>
            </a:avLst>
          </a:prstGeom>
          <a:solidFill>
            <a:srgbClr val="CCE9FF"/>
          </a:solidFill>
          <a:ln w="7620">
            <a:solidFill>
              <a:srgbClr val="B2CF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40118" y="5348407"/>
            <a:ext cx="2590562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Liability Threshold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40118" y="5785842"/>
            <a:ext cx="6065639" cy="951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Each party is liable for the </a:t>
            </a:r>
            <a:r>
              <a:rPr lang="en-US" sz="160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first $5k</a:t>
            </a:r>
            <a:r>
              <a:rPr lang="en-US" sz="16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of breach costs. Te Whatu Ora pays practices if they are the cause. Practices may contribute up to $5k only if they are the cause.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409855" y="5133618"/>
            <a:ext cx="6495217" cy="1818918"/>
          </a:xfrm>
          <a:prstGeom prst="roundRect">
            <a:avLst>
              <a:gd name="adj" fmla="val 4786"/>
            </a:avLst>
          </a:prstGeom>
          <a:solidFill>
            <a:srgbClr val="CCE9FF"/>
          </a:solidFill>
          <a:ln w="7620">
            <a:solidFill>
              <a:srgbClr val="B2CF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624643" y="5348407"/>
            <a:ext cx="2590562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Your Insurance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24643" y="5785842"/>
            <a:ext cx="6065639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Check your </a:t>
            </a:r>
            <a:r>
              <a:rPr lang="en-US" sz="160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cybersecurity insurance policy</a:t>
            </a:r>
            <a:r>
              <a:rPr lang="en-US" sz="16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— it may cover your exposure in the event of an incident.</a:t>
            </a:r>
            <a:endParaRPr lang="en-US" sz="16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7718" y="7409498"/>
            <a:ext cx="2205514" cy="5004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96668-ACED-05D7-39E9-FDB771A7A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7E596D2-B59D-8142-9E69-D4FA757E2A1F}"/>
              </a:ext>
            </a:extLst>
          </p:cNvPr>
          <p:cNvSpPr/>
          <p:nvPr/>
        </p:nvSpPr>
        <p:spPr>
          <a:xfrm>
            <a:off x="793790" y="29269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Chapter 3 of 3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2A57E984-52ED-3138-5E31-5A5E513BB045}"/>
              </a:ext>
            </a:extLst>
          </p:cNvPr>
          <p:cNvSpPr/>
          <p:nvPr/>
        </p:nvSpPr>
        <p:spPr>
          <a:xfrm>
            <a:off x="793790" y="3621405"/>
            <a:ext cx="873490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Talking to Your Patients</a:t>
            </a:r>
            <a:endParaRPr lang="en-US" sz="6150" dirty="0">
              <a:latin typeface="Century Gothic" panose="020B0502020202020204" pitchFamily="34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982C6B7-4735-48D4-418E-89C628E146CE}"/>
              </a:ext>
            </a:extLst>
          </p:cNvPr>
          <p:cNvSpPr/>
          <p:nvPr/>
        </p:nvSpPr>
        <p:spPr>
          <a:xfrm>
            <a:off x="793790" y="493978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you need to know about patient consent, communication, and transparency.</a:t>
            </a:r>
            <a:endParaRPr lang="en-US" sz="2400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B0CE8980-B611-6670-679E-81C73E072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9594" y="7331988"/>
            <a:ext cx="241399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7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55971" y="1079659"/>
            <a:ext cx="5946100" cy="476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4400" b="1" dirty="0">
                <a:solidFill>
                  <a:srgbClr val="0066AF"/>
                </a:solidFill>
                <a:latin typeface="Gothic A1 Bold" pitchFamily="34" charset="0"/>
                <a:ea typeface="Gothic A1 Bold" pitchFamily="34" charset="-122"/>
                <a:cs typeface="Gothic A1 Bold" pitchFamily="34" charset="-120"/>
              </a:rPr>
              <a:t>No Need to </a:t>
            </a:r>
            <a:r>
              <a:rPr lang="en-US" sz="440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Re-Consent</a:t>
            </a:r>
            <a:r>
              <a:rPr lang="en-US" sz="4400" b="1" dirty="0">
                <a:solidFill>
                  <a:srgbClr val="0066AF"/>
                </a:solidFill>
                <a:latin typeface="Gothic A1 Bold" pitchFamily="34" charset="0"/>
                <a:ea typeface="Gothic A1 Bold" pitchFamily="34" charset="-122"/>
                <a:cs typeface="Gothic A1 Bold" pitchFamily="34" charset="-120"/>
              </a:rPr>
              <a:t> Patients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517" y="1824871"/>
            <a:ext cx="5209699" cy="520969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2332" y="1926469"/>
            <a:ext cx="4992767" cy="815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This data sharing is already </a:t>
            </a:r>
            <a:r>
              <a:rPr lang="en-US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covered by your current patient consent form</a:t>
            </a:r>
            <a:r>
              <a:rPr lang="en-US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. You do not need to seek new consent from patients before their data is included.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9142331" y="3509464"/>
            <a:ext cx="4992767" cy="203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To support transparency, Te Whatu Ora will: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9142330" y="3922849"/>
            <a:ext cx="4992767" cy="1258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Publish a </a:t>
            </a:r>
            <a:r>
              <a:rPr lang="en-US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public-facing webpage</a:t>
            </a:r>
            <a:r>
              <a:rPr lang="en-US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explaining how patient health information is used and protected</a:t>
            </a:r>
            <a:endParaRPr lang="en-US" dirty="0"/>
          </a:p>
          <a:p>
            <a:pPr marL="342900" indent="-342900" algn="l">
              <a:buSzPct val="100000"/>
              <a:buChar char="•"/>
            </a:pPr>
            <a:r>
              <a:rPr lang="en-US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Provide practices with </a:t>
            </a:r>
            <a:r>
              <a:rPr lang="en-US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patient-facing materials</a:t>
            </a:r>
            <a:r>
              <a:rPr lang="en-US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including flyers and Q&amp;A documents</a:t>
            </a:r>
            <a:endParaRPr lang="en-US" dirty="0"/>
          </a:p>
        </p:txBody>
      </p:sp>
      <p:sp>
        <p:nvSpPr>
          <p:cNvPr id="7" name="Shape 4"/>
          <p:cNvSpPr/>
          <p:nvPr/>
        </p:nvSpPr>
        <p:spPr>
          <a:xfrm>
            <a:off x="9142333" y="5805525"/>
            <a:ext cx="4992767" cy="1158002"/>
          </a:xfrm>
          <a:prstGeom prst="roundRect">
            <a:avLst>
              <a:gd name="adj" fmla="val 6957"/>
            </a:avLst>
          </a:prstGeom>
          <a:solidFill>
            <a:srgbClr val="B3DF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733" y="6015075"/>
            <a:ext cx="190500" cy="1524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637633" y="5946019"/>
            <a:ext cx="4052594" cy="611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Reidentification of individuals from anonymised data is </a:t>
            </a:r>
            <a:r>
              <a:rPr lang="en-US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explicitly prohibited</a:t>
            </a:r>
            <a:r>
              <a:rPr lang="en-US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under the agreement.</a:t>
            </a:r>
            <a:endParaRPr lang="en-US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5893" y="7626429"/>
            <a:ext cx="1622108" cy="3680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0899" y="395433"/>
            <a:ext cx="5898952" cy="5595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440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Key Protections at a Glance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166" y="2135148"/>
            <a:ext cx="358140" cy="3581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37166" y="2669977"/>
            <a:ext cx="2597348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Privacy Law Compliance</a:t>
            </a:r>
            <a:endParaRPr lang="en-US" sz="1750" dirty="0">
              <a:latin typeface="Century Gothic" panose="020B0502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137166" y="3297013"/>
            <a:ext cx="6089690" cy="512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Full alignment with the Privacy Act 2020 and Health Information Privacy Code 2020.</a:t>
            </a:r>
            <a:endParaRPr lang="en-US" sz="1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3544" y="2135148"/>
            <a:ext cx="358140" cy="35814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03544" y="2669977"/>
            <a:ext cx="2686169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Encrypted &amp; Anonymised</a:t>
            </a:r>
            <a:endParaRPr lang="en-US" sz="1750" dirty="0">
              <a:latin typeface="Century Gothic" panose="020B0502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03544" y="3297013"/>
            <a:ext cx="6089690" cy="512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NHI numbers masked; data aggregated so no individual can be identified.</a:t>
            </a:r>
            <a:endParaRPr lang="en-US" sz="14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7166" y="3829883"/>
            <a:ext cx="358140" cy="35814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37166" y="4364712"/>
            <a:ext cx="2238375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Role-Based Access</a:t>
            </a:r>
            <a:endParaRPr lang="en-US" sz="1750" dirty="0">
              <a:latin typeface="Century Gothic" panose="020B0502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137166" y="4729282"/>
            <a:ext cx="6089690" cy="512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Strictly limited to approved PCHT personnel; all access logged and audited.</a:t>
            </a:r>
            <a:endParaRPr lang="en-US" sz="14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3544" y="3829883"/>
            <a:ext cx="358140" cy="35814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03544" y="4364712"/>
            <a:ext cx="2238375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Timely Disposal</a:t>
            </a:r>
            <a:endParaRPr lang="en-US" sz="1750" dirty="0">
              <a:latin typeface="Century Gothic" panose="020B0502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03544" y="4729282"/>
            <a:ext cx="6089690" cy="512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Agent data deleted within 30 days of delivery; fully destroyed once purpose is met.</a:t>
            </a:r>
            <a:endParaRPr lang="en-US" sz="14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7166" y="5524619"/>
            <a:ext cx="358140" cy="35814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137166" y="6059448"/>
            <a:ext cx="2238375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Stays in NZ</a:t>
            </a:r>
            <a:endParaRPr lang="en-US" sz="1750" dirty="0">
              <a:latin typeface="Century Gothic" panose="020B0502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1137166" y="6424017"/>
            <a:ext cx="6089690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Data cannot be used or stored outside Aotearoa New Zealand.</a:t>
            </a:r>
            <a:endParaRPr lang="en-US" sz="14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03544" y="5524619"/>
            <a:ext cx="358140" cy="35814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403544" y="6059448"/>
            <a:ext cx="2238375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Vendor Compliance</a:t>
            </a:r>
            <a:endParaRPr lang="en-US" sz="1750" dirty="0">
              <a:latin typeface="Century Gothic" panose="020B0502020202020204" pitchFamily="34" charset="0"/>
            </a:endParaRPr>
          </a:p>
        </p:txBody>
      </p:sp>
      <p:sp>
        <p:nvSpPr>
          <p:cNvPr id="20" name="Text 12"/>
          <p:cNvSpPr/>
          <p:nvPr/>
        </p:nvSpPr>
        <p:spPr>
          <a:xfrm>
            <a:off x="7403544" y="6424017"/>
            <a:ext cx="6089690" cy="512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Your PMS vendor is already aware of and bound by the same security standards.</a:t>
            </a:r>
            <a:endParaRPr lang="en-US" sz="14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45854" y="7520940"/>
            <a:ext cx="1905476" cy="4323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0063" y="379704"/>
            <a:ext cx="7754541" cy="1240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Ready to Sign? Here's What to Do Next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94730" y="2862977"/>
            <a:ext cx="198477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212529"/>
                </a:solidFill>
                <a:latin typeface="Gothic A1 Light" pitchFamily="34" charset="0"/>
                <a:ea typeface="Gothic A1 Light" pitchFamily="34" charset="-122"/>
                <a:cs typeface="Gothic A1 Light" pitchFamily="34" charset="-120"/>
              </a:rPr>
              <a:t>01</a:t>
            </a:r>
            <a:endParaRPr lang="en-US" sz="1550" dirty="0"/>
          </a:p>
        </p:txBody>
      </p:sp>
      <p:sp>
        <p:nvSpPr>
          <p:cNvPr id="5" name="Shape 2"/>
          <p:cNvSpPr/>
          <p:nvPr/>
        </p:nvSpPr>
        <p:spPr>
          <a:xfrm>
            <a:off x="610063" y="3152021"/>
            <a:ext cx="3790355" cy="22860"/>
          </a:xfrm>
          <a:prstGeom prst="rect">
            <a:avLst/>
          </a:prstGeom>
          <a:solidFill>
            <a:srgbClr val="0066B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94730" y="3322320"/>
            <a:ext cx="268283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Review the Agreement</a:t>
            </a:r>
            <a:endParaRPr lang="en-US" sz="1950" dirty="0">
              <a:latin typeface="Century Gothic" panose="020B0502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10063" y="4117658"/>
            <a:ext cx="3790355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Download and read the </a:t>
            </a:r>
            <a:r>
              <a:rPr lang="en-US" sz="1550" u="sng" dirty="0">
                <a:solidFill>
                  <a:srgbClr val="0066B1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sharing agreement (PDF)</a:t>
            </a:r>
            <a:r>
              <a:rPr lang="en-US" sz="15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— 12 data items, all related to appointment wait times.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4658797" y="2862977"/>
            <a:ext cx="198477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212529"/>
                </a:solidFill>
                <a:latin typeface="Gothic A1 Light" pitchFamily="34" charset="0"/>
                <a:ea typeface="Gothic A1 Light" pitchFamily="34" charset="-122"/>
                <a:cs typeface="Gothic A1 Light" pitchFamily="34" charset="-120"/>
              </a:rPr>
              <a:t>02</a:t>
            </a:r>
            <a:endParaRPr lang="en-US" sz="1550" dirty="0"/>
          </a:p>
        </p:txBody>
      </p:sp>
      <p:sp>
        <p:nvSpPr>
          <p:cNvPr id="9" name="Shape 6"/>
          <p:cNvSpPr/>
          <p:nvPr/>
        </p:nvSpPr>
        <p:spPr>
          <a:xfrm>
            <a:off x="4658797" y="3177421"/>
            <a:ext cx="3790474" cy="22860"/>
          </a:xfrm>
          <a:prstGeom prst="rect">
            <a:avLst/>
          </a:prstGeom>
          <a:solidFill>
            <a:srgbClr val="0066B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658797" y="3322320"/>
            <a:ext cx="299597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Attend a Drop-In Session</a:t>
            </a:r>
            <a:endParaRPr lang="en-US" sz="1950" dirty="0">
              <a:latin typeface="Century Gothic" panose="020B0502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658797" y="3736658"/>
            <a:ext cx="3790474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Join us on </a:t>
            </a:r>
            <a:r>
              <a:rPr lang="en-US" sz="155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17 March (6.30pm)</a:t>
            </a:r>
            <a:r>
              <a:rPr lang="en-US" sz="15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or </a:t>
            </a:r>
            <a:r>
              <a:rPr lang="en-US" sz="155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26 March (5.30pm)</a:t>
            </a:r>
            <a:r>
              <a:rPr lang="en-US" sz="15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to ask questions and get clarity on anything in the agreement.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694730" y="5249823"/>
            <a:ext cx="198477" cy="248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212529"/>
                </a:solidFill>
                <a:latin typeface="Gothic A1 Light" pitchFamily="34" charset="0"/>
                <a:ea typeface="Gothic A1 Light" pitchFamily="34" charset="-122"/>
                <a:cs typeface="Gothic A1 Light" pitchFamily="34" charset="-120"/>
              </a:rPr>
              <a:t>03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694730" y="5564267"/>
            <a:ext cx="7754541" cy="22860"/>
          </a:xfrm>
          <a:prstGeom prst="rect">
            <a:avLst/>
          </a:prstGeom>
          <a:solidFill>
            <a:srgbClr val="0066B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94730" y="5709166"/>
            <a:ext cx="248150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Sign &amp; Submit</a:t>
            </a:r>
            <a:endParaRPr lang="en-US" sz="1950" dirty="0">
              <a:latin typeface="Century Gothic" panose="020B0502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94730" y="6123503"/>
            <a:ext cx="7754541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Email your completed ISA to </a:t>
            </a:r>
            <a:r>
              <a:rPr lang="en-US" sz="155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mhnadminteam@pinnacle.health.nz</a:t>
            </a:r>
            <a:r>
              <a:rPr lang="en-US" sz="15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to confirm your participation and protect your funding.</a:t>
            </a:r>
          </a:p>
          <a:p>
            <a:pPr>
              <a:lnSpc>
                <a:spcPts val="2300"/>
              </a:lnSpc>
            </a:pPr>
            <a:endParaRPr lang="en-US" sz="1550" dirty="0">
              <a:solidFill>
                <a:srgbClr val="212529"/>
              </a:solidFill>
              <a:latin typeface="Poppins"/>
              <a:cs typeface="Poppins"/>
            </a:endParaRPr>
          </a:p>
          <a:p>
            <a:pPr>
              <a:lnSpc>
                <a:spcPts val="2300"/>
              </a:lnSpc>
            </a:pPr>
            <a:r>
              <a:rPr lang="en-US" sz="1550" dirty="0">
                <a:solidFill>
                  <a:srgbClr val="212529"/>
                </a:solidFill>
                <a:latin typeface="Poppins"/>
                <a:cs typeface="Poppins"/>
              </a:rPr>
              <a:t>Practices that opt out (or do not return their ISA by 31st March) will stop funding from 30th April – those that opt in – data </a:t>
            </a:r>
            <a:r>
              <a:rPr lang="en-US" sz="1550" dirty="0" err="1">
                <a:solidFill>
                  <a:srgbClr val="212529"/>
                </a:solidFill>
                <a:latin typeface="Poppins"/>
                <a:cs typeface="Poppins"/>
              </a:rPr>
              <a:t>willl</a:t>
            </a:r>
            <a:r>
              <a:rPr lang="en-US" sz="1550" dirty="0">
                <a:solidFill>
                  <a:srgbClr val="212529"/>
                </a:solidFill>
                <a:latin typeface="Poppins"/>
                <a:cs typeface="Poppins"/>
              </a:rPr>
              <a:t> start to flow from July 1st 2026 </a:t>
            </a:r>
          </a:p>
          <a:p>
            <a:pPr>
              <a:lnSpc>
                <a:spcPts val="2300"/>
              </a:lnSpc>
            </a:pPr>
            <a:endParaRPr lang="en-US" sz="1550" dirty="0">
              <a:solidFill>
                <a:srgbClr val="212529"/>
              </a:solidFill>
              <a:latin typeface="Poppins"/>
              <a:cs typeface="Poppins"/>
            </a:endParaRPr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8059" y="7520226"/>
            <a:ext cx="2112764" cy="4793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D044B-80EC-BC46-F7EE-F8ED6691A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ecision chart outline">
            <a:extLst>
              <a:ext uri="{FF2B5EF4-FFF2-40B4-BE49-F238E27FC236}">
                <a16:creationId xmlns:a16="http://schemas.microsoft.com/office/drawing/2014/main" id="{738EC1D9-0EC4-2E4A-0904-4C5C11661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0" y="1371600"/>
            <a:ext cx="5486400" cy="54864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B3146D9-A9AB-4CE2-0F6B-286303AD4E94}"/>
              </a:ext>
            </a:extLst>
          </p:cNvPr>
          <p:cNvSpPr/>
          <p:nvPr/>
        </p:nvSpPr>
        <p:spPr>
          <a:xfrm>
            <a:off x="610063" y="379704"/>
            <a:ext cx="7754541" cy="1240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850"/>
              </a:lnSpc>
            </a:pPr>
            <a:r>
              <a:rPr lang="en-US" sz="4400" b="1">
                <a:solidFill>
                  <a:srgbClr val="0066AF"/>
                </a:solidFill>
                <a:latin typeface="Century Gothic"/>
                <a:ea typeface="Gothic A1 Bold"/>
              </a:rPr>
              <a:t>Options to consider .. </a:t>
            </a:r>
            <a:endParaRPr lang="en-US" sz="4400" b="1" dirty="0">
              <a:solidFill>
                <a:srgbClr val="0066AF"/>
              </a:solidFill>
              <a:latin typeface="Century Gothic" panose="020B0502020202020204" pitchFamily="34" charset="0"/>
              <a:ea typeface="Gothic A1 Bold"/>
            </a:endParaRPr>
          </a:p>
        </p:txBody>
      </p:sp>
      <p:pic>
        <p:nvPicPr>
          <p:cNvPr id="16" name="Image 1" descr="preencoded.png">
            <a:extLst>
              <a:ext uri="{FF2B5EF4-FFF2-40B4-BE49-F238E27FC236}">
                <a16:creationId xmlns:a16="http://schemas.microsoft.com/office/drawing/2014/main" id="{94ADB956-6054-46F6-DC14-818FBEF64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8059" y="7520226"/>
            <a:ext cx="2112764" cy="4793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A0E1A1-F6F4-412F-74B2-AA565B88CB8D}"/>
              </a:ext>
            </a:extLst>
          </p:cNvPr>
          <p:cNvSpPr txBox="1"/>
          <p:nvPr/>
        </p:nvSpPr>
        <p:spPr>
          <a:xfrm>
            <a:off x="524933" y="1473200"/>
            <a:ext cx="8229600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Calibri"/>
                <a:cs typeface="Calibri"/>
              </a:rPr>
              <a:t>Opt</a:t>
            </a:r>
            <a:r>
              <a:rPr lang="en-US" dirty="0">
                <a:ea typeface="Calibri"/>
                <a:cs typeface="Calibri"/>
              </a:rPr>
              <a:t> "out" / don't return ISA by March 31st</a:t>
            </a:r>
          </a:p>
          <a:p>
            <a:r>
              <a:rPr lang="en-US">
                <a:ea typeface="Calibri"/>
                <a:cs typeface="Calibri"/>
              </a:rPr>
              <a:t>Funding stops April 30th </a:t>
            </a:r>
            <a:endParaRPr lang="en-US" dirty="0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Data never flows 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Opt</a:t>
            </a:r>
            <a:r>
              <a:rPr lang="en-US">
                <a:ea typeface="Calibri"/>
                <a:cs typeface="Calibri"/>
              </a:rPr>
              <a:t> "in" </a:t>
            </a:r>
          </a:p>
          <a:p>
            <a:r>
              <a:rPr lang="en-US">
                <a:ea typeface="Calibri"/>
                <a:cs typeface="Calibri"/>
              </a:rPr>
              <a:t>Funding continues </a:t>
            </a:r>
          </a:p>
          <a:p>
            <a:r>
              <a:rPr lang="en-US">
                <a:ea typeface="Calibri"/>
                <a:cs typeface="Calibri"/>
              </a:rPr>
              <a:t>Data flows July 1st 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Opt</a:t>
            </a:r>
            <a:r>
              <a:rPr lang="en-US" dirty="0">
                <a:ea typeface="Calibri"/>
                <a:cs typeface="Calibri"/>
              </a:rPr>
              <a:t> "out" now and "opt in" after March 31st </a:t>
            </a:r>
          </a:p>
          <a:p>
            <a:r>
              <a:rPr lang="en-US">
                <a:ea typeface="Calibri"/>
                <a:cs typeface="Calibri"/>
              </a:rPr>
              <a:t>Funding stops April 30th </a:t>
            </a:r>
          </a:p>
          <a:p>
            <a:r>
              <a:rPr lang="en-US">
                <a:ea typeface="Calibri"/>
                <a:cs typeface="Calibri"/>
              </a:rPr>
              <a:t>Funding restarts / data flows from January 2027 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Opt</a:t>
            </a:r>
            <a:r>
              <a:rPr lang="en-US" dirty="0">
                <a:ea typeface="Calibri"/>
                <a:cs typeface="Calibri"/>
              </a:rPr>
              <a:t> "in" now and "opt </a:t>
            </a:r>
            <a:r>
              <a:rPr lang="en-US">
                <a:ea typeface="Calibri"/>
                <a:cs typeface="Calibri"/>
              </a:rPr>
              <a:t>out" after March 31st </a:t>
            </a:r>
          </a:p>
          <a:p>
            <a:r>
              <a:rPr lang="en-US">
                <a:ea typeface="Calibri"/>
                <a:cs typeface="Calibri"/>
              </a:rPr>
              <a:t>Funding continues until end of January 2027</a:t>
            </a:r>
          </a:p>
          <a:p>
            <a:r>
              <a:rPr lang="en-US" dirty="0">
                <a:ea typeface="Calibri"/>
                <a:cs typeface="Calibri"/>
              </a:rPr>
              <a:t>Data flows July 1st </a:t>
            </a:r>
            <a:r>
              <a:rPr lang="en-US">
                <a:ea typeface="Calibri"/>
                <a:cs typeface="Calibri"/>
              </a:rPr>
              <a:t>until end of January 2027 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Opt</a:t>
            </a:r>
            <a:r>
              <a:rPr lang="en-US" dirty="0">
                <a:ea typeface="Calibri"/>
                <a:cs typeface="Calibri"/>
              </a:rPr>
              <a:t> "out" at any time – funding and data flows until next Jan 31st or June 30th depending on dat</a:t>
            </a:r>
            <a:r>
              <a:rPr lang="en-US">
                <a:ea typeface="Calibri"/>
                <a:cs typeface="Calibri"/>
              </a:rPr>
              <a:t>e of "opt out" decision.  </a:t>
            </a:r>
          </a:p>
        </p:txBody>
      </p:sp>
    </p:spTree>
    <p:extLst>
      <p:ext uri="{BB962C8B-B14F-4D97-AF65-F5344CB8AC3E}">
        <p14:creationId xmlns:p14="http://schemas.microsoft.com/office/powerpoint/2010/main" val="361609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269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b="1" dirty="0">
              <a:solidFill>
                <a:srgbClr val="0066AF"/>
              </a:solidFill>
              <a:latin typeface="Century Gothic" panose="020B0502020202020204" pitchFamily="34" charset="0"/>
              <a:ea typeface="Gothic A1 Bold"/>
            </a:endParaRPr>
          </a:p>
        </p:txBody>
      </p:sp>
      <p:sp>
        <p:nvSpPr>
          <p:cNvPr id="3" name="Text 1"/>
          <p:cNvSpPr/>
          <p:nvPr/>
        </p:nvSpPr>
        <p:spPr>
          <a:xfrm>
            <a:off x="624457" y="1081405"/>
            <a:ext cx="873490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7700"/>
              </a:lnSpc>
            </a:pPr>
            <a:r>
              <a:rPr lang="en-US" sz="6150" b="1">
                <a:solidFill>
                  <a:srgbClr val="0066AF"/>
                </a:solidFill>
                <a:latin typeface="Century Gothic"/>
                <a:ea typeface="Gothic A1 Bold"/>
              </a:rPr>
              <a:t>Time for questions</a:t>
            </a:r>
            <a:endParaRPr lang="en-US" sz="6150" dirty="0">
              <a:latin typeface="Century Gothic" panose="020B0502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24457" y="4110051"/>
            <a:ext cx="13042821" cy="219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just">
              <a:lnSpc>
                <a:spcPts val="2850"/>
              </a:lnSpc>
            </a:pPr>
            <a:r>
              <a:rPr lang="en-US" sz="2400" dirty="0" err="1"/>
              <a:t>PInnacle</a:t>
            </a:r>
            <a:r>
              <a:rPr lang="en-US" sz="2400" dirty="0"/>
              <a:t> leadership will support individual teams </a:t>
            </a:r>
            <a:r>
              <a:rPr lang="en-US" sz="2400"/>
              <a:t>to understand the ISA if requested. </a:t>
            </a:r>
            <a:endParaRPr lang="en-US" sz="2400">
              <a:ea typeface="Calibri"/>
              <a:cs typeface="Calibri"/>
            </a:endParaRPr>
          </a:p>
          <a:p>
            <a:pPr algn="just">
              <a:lnSpc>
                <a:spcPts val="2850"/>
              </a:lnSpc>
            </a:pPr>
            <a:endParaRPr lang="en-US" sz="2400" dirty="0"/>
          </a:p>
          <a:p>
            <a:pPr algn="just">
              <a:lnSpc>
                <a:spcPts val="2850"/>
              </a:lnSpc>
            </a:pPr>
            <a:r>
              <a:rPr lang="en-US" sz="2400"/>
              <a:t>By March 31st "</a:t>
            </a:r>
            <a:r>
              <a:rPr lang="en-US" sz="2400" err="1"/>
              <a:t>Opt</a:t>
            </a:r>
            <a:r>
              <a:rPr lang="en-US" sz="2400"/>
              <a:t> out" decisions or signed ISA to be sent to : </a:t>
            </a:r>
            <a:endParaRPr lang="en-US" sz="2400">
              <a:ea typeface="Calibri"/>
              <a:cs typeface="Calibri"/>
            </a:endParaRPr>
          </a:p>
          <a:p>
            <a:pPr algn="just">
              <a:lnSpc>
                <a:spcPts val="2850"/>
              </a:lnSpc>
            </a:pPr>
            <a:endParaRPr lang="en-US" sz="2400" dirty="0"/>
          </a:p>
          <a:p>
            <a:pPr algn="just"/>
            <a:r>
              <a:rPr lang="en-US" sz="2400" dirty="0">
                <a:hlinkClick r:id="rId3"/>
              </a:rPr>
              <a:t>mhnadminteam@pinnacle.health.nz</a:t>
            </a:r>
            <a:endParaRPr lang="en-US" sz="2400">
              <a:solidFill>
                <a:srgbClr val="000000"/>
              </a:solidFill>
              <a:latin typeface="Poppins"/>
              <a:cs typeface="Poppins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NB If TWO/HNZ don’t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get a signed ISA they will assume the practice has opted "out"</a:t>
            </a:r>
          </a:p>
          <a:p>
            <a:pPr>
              <a:lnSpc>
                <a:spcPts val="2850"/>
              </a:lnSpc>
            </a:pPr>
            <a:endParaRPr lang="en-US" sz="2400" dirty="0">
              <a:solidFill>
                <a:srgbClr val="212529"/>
              </a:solidFill>
              <a:latin typeface="Poppins"/>
              <a:cs typeface="Poppins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9594" y="7331988"/>
            <a:ext cx="2413992" cy="547688"/>
          </a:xfrm>
          <a:prstGeom prst="rect">
            <a:avLst/>
          </a:prstGeom>
        </p:spPr>
      </p:pic>
      <p:pic>
        <p:nvPicPr>
          <p:cNvPr id="6" name="Graphic 5" descr="Stopwatch with solid fill">
            <a:extLst>
              <a:ext uri="{FF2B5EF4-FFF2-40B4-BE49-F238E27FC236}">
                <a16:creationId xmlns:a16="http://schemas.microsoft.com/office/drawing/2014/main" id="{478FB563-CDF8-8AFA-152F-8C28C944A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1467" y="660400"/>
            <a:ext cx="3437466" cy="34459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709FB-1970-5C36-FB91-7CA07820C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2FD77568-2EAD-1CCD-ACAA-7E60BDD1B1DD}"/>
              </a:ext>
            </a:extLst>
          </p:cNvPr>
          <p:cNvSpPr/>
          <p:nvPr/>
        </p:nvSpPr>
        <p:spPr>
          <a:xfrm>
            <a:off x="455123" y="512763"/>
            <a:ext cx="71448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450" b="1">
                <a:solidFill>
                  <a:srgbClr val="0066AF"/>
                </a:solidFill>
                <a:latin typeface="Century Gothic"/>
                <a:ea typeface="Gothic A1 Bold"/>
                <a:cs typeface="Gothic A1 Bold" pitchFamily="34" charset="-120"/>
              </a:rPr>
              <a:t> In summary </a:t>
            </a:r>
            <a:endParaRPr lang="en-US" sz="4450" dirty="0">
              <a:latin typeface="Century Gothic"/>
              <a:ea typeface="Gothic A1 Bold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C79CCCD-F8B8-CB67-9AA3-5866FE2365A6}"/>
              </a:ext>
            </a:extLst>
          </p:cNvPr>
          <p:cNvSpPr/>
          <p:nvPr/>
        </p:nvSpPr>
        <p:spPr>
          <a:xfrm>
            <a:off x="666790" y="339050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>
              <a:solidFill>
                <a:srgbClr val="212529"/>
              </a:solidFill>
              <a:latin typeface="Poppins"/>
              <a:cs typeface="Poppins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684FE1C0-5C97-E7BE-6069-B53446880BA3}"/>
              </a:ext>
            </a:extLst>
          </p:cNvPr>
          <p:cNvSpPr/>
          <p:nvPr/>
        </p:nvSpPr>
        <p:spPr>
          <a:xfrm>
            <a:off x="666790" y="1224533"/>
            <a:ext cx="4196358" cy="6675338"/>
          </a:xfrm>
          <a:prstGeom prst="roundRect">
            <a:avLst>
              <a:gd name="adj" fmla="val 4617"/>
            </a:avLst>
          </a:prstGeom>
          <a:solidFill>
            <a:srgbClr val="CCE9FF"/>
          </a:solidFill>
          <a:ln w="7620">
            <a:solidFill>
              <a:srgbClr val="B2CF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E0B8332-7701-25D1-1A74-82CB40C74EAF}"/>
              </a:ext>
            </a:extLst>
          </p:cNvPr>
          <p:cNvSpPr/>
          <p:nvPr/>
        </p:nvSpPr>
        <p:spPr>
          <a:xfrm>
            <a:off x="825024" y="1372518"/>
            <a:ext cx="2835235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>
                <a:latin typeface="Century Gothic" panose="020B0502020202020204" pitchFamily="34" charset="0"/>
                <a:ea typeface="Gothic A1 Bold"/>
              </a:rPr>
              <a:t>The risks</a:t>
            </a:r>
            <a:endParaRPr lang="en-US" sz="2200" b="1" dirty="0">
              <a:latin typeface="Century Gothic" panose="020B0502020202020204" pitchFamily="34" charset="0"/>
              <a:ea typeface="Gothic A1 Bold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8935B097-01BD-3057-D3ED-6AFB0CF3DB34}"/>
              </a:ext>
            </a:extLst>
          </p:cNvPr>
          <p:cNvSpPr/>
          <p:nvPr/>
        </p:nvSpPr>
        <p:spPr>
          <a:xfrm>
            <a:off x="828589" y="2053748"/>
            <a:ext cx="3727490" cy="5402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b="1" dirty="0">
                <a:solidFill>
                  <a:srgbClr val="212529"/>
                </a:solidFill>
                <a:latin typeface="Poppins"/>
                <a:cs typeface="Poppins"/>
              </a:rPr>
              <a:t>Sharing data raises a </a:t>
            </a:r>
            <a:r>
              <a:rPr lang="en-US" sz="1750" b="1">
                <a:solidFill>
                  <a:srgbClr val="212529"/>
                </a:solidFill>
                <a:latin typeface="Poppins"/>
                <a:cs typeface="Poppins"/>
              </a:rPr>
              <a:t>cybersecurity</a:t>
            </a:r>
            <a:r>
              <a:rPr lang="en-US" sz="1750" b="1" dirty="0">
                <a:solidFill>
                  <a:srgbClr val="212529"/>
                </a:solidFill>
                <a:latin typeface="Poppins"/>
                <a:cs typeface="Poppins"/>
              </a:rPr>
              <a:t> risk </a:t>
            </a:r>
          </a:p>
          <a:p>
            <a:pPr>
              <a:lnSpc>
                <a:spcPts val="2850"/>
              </a:lnSpc>
            </a:pPr>
            <a:endParaRPr lang="en-US" sz="1750" b="1" dirty="0">
              <a:solidFill>
                <a:srgbClr val="212529"/>
              </a:solidFill>
              <a:latin typeface="Poppins"/>
              <a:cs typeface="Poppins"/>
            </a:endParaRPr>
          </a:p>
          <a:p>
            <a:pPr>
              <a:lnSpc>
                <a:spcPts val="2850"/>
              </a:lnSpc>
            </a:pPr>
            <a:endParaRPr lang="en-US" sz="1750" b="1" dirty="0">
              <a:solidFill>
                <a:srgbClr val="212529"/>
              </a:solidFill>
              <a:latin typeface="Poppins"/>
              <a:cs typeface="Poppins"/>
            </a:endParaRPr>
          </a:p>
          <a:p>
            <a:pPr>
              <a:lnSpc>
                <a:spcPts val="2850"/>
              </a:lnSpc>
            </a:pPr>
            <a:r>
              <a:rPr lang="en-US" sz="1750" b="1" dirty="0">
                <a:solidFill>
                  <a:srgbClr val="212529"/>
                </a:solidFill>
                <a:latin typeface="Poppins"/>
                <a:cs typeface="Poppins"/>
              </a:rPr>
              <a:t>The data collected informs the </a:t>
            </a:r>
            <a:r>
              <a:rPr lang="en-US" sz="1750" b="1">
                <a:solidFill>
                  <a:srgbClr val="212529"/>
                </a:solidFill>
                <a:latin typeface="Poppins"/>
                <a:cs typeface="Poppins"/>
              </a:rPr>
              <a:t>PHCT the details of which are subject to the </a:t>
            </a:r>
            <a:r>
              <a:rPr lang="en-US" sz="1750" b="1" dirty="0">
                <a:solidFill>
                  <a:srgbClr val="212529"/>
                </a:solidFill>
                <a:latin typeface="Poppins"/>
                <a:cs typeface="Poppins"/>
              </a:rPr>
              <a:t>PSAAP process </a:t>
            </a:r>
          </a:p>
          <a:p>
            <a:pPr>
              <a:lnSpc>
                <a:spcPts val="2850"/>
              </a:lnSpc>
            </a:pPr>
            <a:endParaRPr lang="en-US" sz="1750" b="1" dirty="0">
              <a:solidFill>
                <a:srgbClr val="212529"/>
              </a:solidFill>
              <a:latin typeface="Poppins"/>
              <a:cs typeface="Poppins"/>
            </a:endParaRPr>
          </a:p>
          <a:p>
            <a:pPr>
              <a:lnSpc>
                <a:spcPts val="2850"/>
              </a:lnSpc>
            </a:pPr>
            <a:r>
              <a:rPr lang="en-US" sz="1750" b="1">
                <a:solidFill>
                  <a:srgbClr val="212529"/>
                </a:solidFill>
                <a:latin typeface="Poppins"/>
                <a:cs typeface="Poppins"/>
              </a:rPr>
              <a:t>Patients will question what is being shared and why</a:t>
            </a:r>
          </a:p>
          <a:p>
            <a:pPr>
              <a:lnSpc>
                <a:spcPts val="2850"/>
              </a:lnSpc>
            </a:pPr>
            <a:endParaRPr lang="en-US" sz="1750" b="1" dirty="0">
              <a:solidFill>
                <a:srgbClr val="212529"/>
              </a:solidFill>
              <a:latin typeface="Poppins"/>
              <a:cs typeface="Poppins"/>
            </a:endParaRPr>
          </a:p>
          <a:p>
            <a:pPr>
              <a:lnSpc>
                <a:spcPts val="2850"/>
              </a:lnSpc>
            </a:pPr>
            <a:r>
              <a:rPr lang="en-US" sz="1750" b="1" dirty="0">
                <a:solidFill>
                  <a:srgbClr val="212529"/>
                </a:solidFill>
                <a:latin typeface="Poppins"/>
                <a:cs typeface="Poppins"/>
              </a:rPr>
              <a:t>The data requested NOW will be added to in the </a:t>
            </a:r>
            <a:r>
              <a:rPr lang="en-US" sz="1750" b="1">
                <a:solidFill>
                  <a:srgbClr val="212529"/>
                </a:solidFill>
                <a:latin typeface="Poppins"/>
                <a:cs typeface="Poppins"/>
              </a:rPr>
              <a:t>future</a:t>
            </a:r>
            <a:endParaRPr lang="en-US" sz="1750" b="1" dirty="0">
              <a:solidFill>
                <a:srgbClr val="212529"/>
              </a:solidFill>
              <a:latin typeface="Poppins"/>
              <a:cs typeface="Poppins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8B384F7-D7C9-9ADE-1D20-37D158A76B3C}"/>
              </a:ext>
            </a:extLst>
          </p:cNvPr>
          <p:cNvSpPr/>
          <p:nvPr/>
        </p:nvSpPr>
        <p:spPr>
          <a:xfrm>
            <a:off x="5089962" y="1247260"/>
            <a:ext cx="4196358" cy="6635233"/>
          </a:xfrm>
          <a:prstGeom prst="roundRect">
            <a:avLst>
              <a:gd name="adj" fmla="val 4617"/>
            </a:avLst>
          </a:prstGeom>
          <a:solidFill>
            <a:srgbClr val="CCE9FF"/>
          </a:solidFill>
          <a:ln w="7620">
            <a:solidFill>
              <a:srgbClr val="B2CF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FF644410-20E7-08D4-D4CD-33BEFB003260}"/>
              </a:ext>
            </a:extLst>
          </p:cNvPr>
          <p:cNvSpPr/>
          <p:nvPr/>
        </p:nvSpPr>
        <p:spPr>
          <a:xfrm>
            <a:off x="5323059" y="1368952"/>
            <a:ext cx="2835235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>
                <a:solidFill>
                  <a:srgbClr val="000000"/>
                </a:solidFill>
                <a:latin typeface="Century Gothic"/>
                <a:ea typeface="Gothic A1 Bold"/>
              </a:rPr>
              <a:t>De-risking </a:t>
            </a: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114CFFD0-6BAB-5899-2424-D951CFFF2E9F}"/>
              </a:ext>
            </a:extLst>
          </p:cNvPr>
          <p:cNvSpPr/>
          <p:nvPr/>
        </p:nvSpPr>
        <p:spPr>
          <a:xfrm>
            <a:off x="5324396" y="1870601"/>
            <a:ext cx="3727490" cy="581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b="1" dirty="0">
                <a:solidFill>
                  <a:srgbClr val="212529"/>
                </a:solidFill>
                <a:latin typeface="Poppins"/>
                <a:cs typeface="Poppins"/>
              </a:rPr>
              <a:t>Limited liability, standard </a:t>
            </a:r>
            <a:r>
              <a:rPr lang="en-US" sz="1750" b="1">
                <a:solidFill>
                  <a:srgbClr val="212529"/>
                </a:solidFill>
                <a:latin typeface="Poppins"/>
                <a:cs typeface="Poppins"/>
              </a:rPr>
              <a:t>based, vendor compliance, cyber-insurance</a:t>
            </a:r>
            <a:r>
              <a:rPr lang="en-US" sz="1750" b="1" dirty="0">
                <a:solidFill>
                  <a:srgbClr val="212529"/>
                </a:solidFill>
                <a:latin typeface="Poppins"/>
                <a:cs typeface="Poppins"/>
              </a:rPr>
              <a:t> </a:t>
            </a:r>
          </a:p>
          <a:p>
            <a:pPr>
              <a:lnSpc>
                <a:spcPts val="2850"/>
              </a:lnSpc>
            </a:pPr>
            <a:endParaRPr lang="en-US" sz="1750" b="1" dirty="0">
              <a:solidFill>
                <a:srgbClr val="212529"/>
              </a:solidFill>
              <a:latin typeface="Poppins"/>
              <a:cs typeface="Poppins"/>
            </a:endParaRPr>
          </a:p>
          <a:p>
            <a:pPr>
              <a:lnSpc>
                <a:spcPts val="2850"/>
              </a:lnSpc>
            </a:pPr>
            <a:endParaRPr lang="en-US" sz="1750" b="1" dirty="0">
              <a:solidFill>
                <a:srgbClr val="212529"/>
              </a:solidFill>
              <a:latin typeface="Poppins"/>
              <a:cs typeface="Poppins"/>
            </a:endParaRPr>
          </a:p>
          <a:p>
            <a:pPr>
              <a:lnSpc>
                <a:spcPts val="2850"/>
              </a:lnSpc>
            </a:pPr>
            <a:r>
              <a:rPr lang="en-US" sz="1750" b="1">
                <a:solidFill>
                  <a:srgbClr val="212529"/>
                </a:solidFill>
                <a:latin typeface="Poppins"/>
                <a:cs typeface="Poppins"/>
              </a:rPr>
              <a:t>Contracted Provider and PHO representatives at </a:t>
            </a:r>
            <a:r>
              <a:rPr lang="en-US" sz="1750" b="1" dirty="0">
                <a:solidFill>
                  <a:srgbClr val="212529"/>
                </a:solidFill>
                <a:latin typeface="Poppins"/>
                <a:cs typeface="Poppins"/>
              </a:rPr>
              <a:t>PSAAP</a:t>
            </a:r>
          </a:p>
          <a:p>
            <a:pPr>
              <a:lnSpc>
                <a:spcPts val="2850"/>
              </a:lnSpc>
            </a:pPr>
            <a:endParaRPr lang="en-US" sz="1750" b="1" dirty="0">
              <a:solidFill>
                <a:srgbClr val="212529"/>
              </a:solidFill>
              <a:latin typeface="Poppins"/>
              <a:cs typeface="Poppins"/>
            </a:endParaRPr>
          </a:p>
          <a:p>
            <a:pPr>
              <a:lnSpc>
                <a:spcPts val="2850"/>
              </a:lnSpc>
            </a:pPr>
            <a:endParaRPr lang="en-US" sz="1750" b="1" dirty="0">
              <a:solidFill>
                <a:srgbClr val="212529"/>
              </a:solidFill>
              <a:latin typeface="Poppins"/>
              <a:cs typeface="Poppins"/>
            </a:endParaRPr>
          </a:p>
          <a:p>
            <a:pPr>
              <a:lnSpc>
                <a:spcPts val="2850"/>
              </a:lnSpc>
            </a:pPr>
            <a:r>
              <a:rPr lang="en-US" sz="1750" b="1">
                <a:solidFill>
                  <a:srgbClr val="212529"/>
                </a:solidFill>
                <a:latin typeface="Poppins"/>
                <a:cs typeface="Poppins"/>
              </a:rPr>
              <a:t>Privacy Impact Assessment – no need to reconsent, collateral will be </a:t>
            </a:r>
            <a:r>
              <a:rPr lang="en-US" sz="1750" b="1" dirty="0">
                <a:solidFill>
                  <a:srgbClr val="212529"/>
                </a:solidFill>
                <a:latin typeface="Poppins"/>
                <a:cs typeface="Poppins"/>
              </a:rPr>
              <a:t>produced</a:t>
            </a:r>
          </a:p>
          <a:p>
            <a:pPr>
              <a:lnSpc>
                <a:spcPts val="2850"/>
              </a:lnSpc>
            </a:pPr>
            <a:endParaRPr lang="en-US" sz="1750" b="1" dirty="0">
              <a:solidFill>
                <a:srgbClr val="212529"/>
              </a:solidFill>
              <a:latin typeface="Poppins"/>
              <a:cs typeface="Poppins"/>
            </a:endParaRPr>
          </a:p>
          <a:p>
            <a:pPr>
              <a:lnSpc>
                <a:spcPts val="2850"/>
              </a:lnSpc>
            </a:pPr>
            <a:r>
              <a:rPr lang="en-US" sz="1750" b="1" dirty="0">
                <a:solidFill>
                  <a:srgbClr val="212529"/>
                </a:solidFill>
                <a:latin typeface="Poppins"/>
                <a:cs typeface="Poppins"/>
              </a:rPr>
              <a:t>Changes su</a:t>
            </a:r>
            <a:r>
              <a:rPr lang="en-US" sz="1750" b="1">
                <a:solidFill>
                  <a:srgbClr val="212529"/>
                </a:solidFill>
                <a:latin typeface="Poppins"/>
                <a:cs typeface="Poppins"/>
              </a:rPr>
              <a:t>bject to the data governance group and PSAAP review</a:t>
            </a:r>
            <a:endParaRPr lang="en-US" sz="1750" b="1" dirty="0">
              <a:solidFill>
                <a:srgbClr val="212529"/>
              </a:solidFill>
              <a:latin typeface="Poppins"/>
              <a:cs typeface="Poppins"/>
            </a:endParaRPr>
          </a:p>
          <a:p>
            <a:pPr>
              <a:lnSpc>
                <a:spcPts val="2850"/>
              </a:lnSpc>
            </a:pPr>
            <a:endParaRPr lang="en-US" sz="1750" b="1" dirty="0">
              <a:solidFill>
                <a:srgbClr val="212529"/>
              </a:solidFill>
              <a:latin typeface="Poppins"/>
              <a:cs typeface="Poppins"/>
            </a:endParaRPr>
          </a:p>
          <a:p>
            <a:pPr>
              <a:lnSpc>
                <a:spcPts val="2850"/>
              </a:lnSpc>
            </a:pPr>
            <a:endParaRPr lang="en-US" sz="1750" b="1" dirty="0">
              <a:solidFill>
                <a:srgbClr val="212529"/>
              </a:solidFill>
              <a:latin typeface="Poppins"/>
              <a:cs typeface="Poppins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E4BDD1CB-D168-DB51-8C10-7626D2121223}"/>
              </a:ext>
            </a:extLst>
          </p:cNvPr>
          <p:cNvSpPr/>
          <p:nvPr/>
        </p:nvSpPr>
        <p:spPr>
          <a:xfrm>
            <a:off x="9479712" y="1252608"/>
            <a:ext cx="4648210" cy="6450303"/>
          </a:xfrm>
          <a:prstGeom prst="roundRect">
            <a:avLst>
              <a:gd name="adj" fmla="val 4617"/>
            </a:avLst>
          </a:prstGeom>
          <a:solidFill>
            <a:srgbClr val="CCE9FF"/>
          </a:solidFill>
          <a:ln w="7620">
            <a:solidFill>
              <a:srgbClr val="B2CF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DFD061A8-8E09-A913-98FE-8EE3BA62837E}"/>
              </a:ext>
            </a:extLst>
          </p:cNvPr>
          <p:cNvSpPr/>
          <p:nvPr/>
        </p:nvSpPr>
        <p:spPr>
          <a:xfrm>
            <a:off x="9832235" y="1373409"/>
            <a:ext cx="3599736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00"/>
                </a:solidFill>
                <a:latin typeface="Century Gothic"/>
                <a:ea typeface="Gothic A1 Bold"/>
              </a:rPr>
              <a:t>PHO </a:t>
            </a:r>
            <a:r>
              <a:rPr lang="en-US" sz="2200" b="1">
                <a:solidFill>
                  <a:srgbClr val="000000"/>
                </a:solidFill>
                <a:latin typeface="Century Gothic"/>
                <a:ea typeface="Gothic A1 Bold"/>
              </a:rPr>
              <a:t>recommendation </a:t>
            </a:r>
            <a:endParaRPr lang="en-US" sz="2200" b="1" dirty="0">
              <a:solidFill>
                <a:srgbClr val="000000"/>
              </a:solidFill>
              <a:latin typeface="Century Gothic" panose="020B0502020202020204" pitchFamily="34" charset="0"/>
              <a:ea typeface="Gothic A1 Bold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87D41559-C80B-D2FA-95DA-8DFF59AD6A63}"/>
              </a:ext>
            </a:extLst>
          </p:cNvPr>
          <p:cNvSpPr/>
          <p:nvPr/>
        </p:nvSpPr>
        <p:spPr>
          <a:xfrm>
            <a:off x="9637948" y="1528816"/>
            <a:ext cx="4489934" cy="5194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endParaRPr lang="en-US" sz="1750" dirty="0">
              <a:solidFill>
                <a:srgbClr val="212529"/>
              </a:solidFill>
              <a:latin typeface="Poppins"/>
              <a:ea typeface="Poppins" pitchFamily="34" charset="-122"/>
              <a:cs typeface="Poppins"/>
            </a:endParaRPr>
          </a:p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Owner / managers should discuss options – Pinnacle sees opting "in" as </a:t>
            </a:r>
            <a:r>
              <a:rPr lang="en-US" sz="175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the best option.</a:t>
            </a:r>
          </a:p>
          <a:p>
            <a:pPr>
              <a:lnSpc>
                <a:spcPts val="2850"/>
              </a:lnSpc>
            </a:pPr>
            <a:endParaRPr lang="en-US" sz="1750" dirty="0">
              <a:solidFill>
                <a:srgbClr val="212529"/>
              </a:solidFill>
              <a:latin typeface="Poppins"/>
              <a:ea typeface="Poppins" pitchFamily="34" charset="-122"/>
              <a:cs typeface="Poppins"/>
            </a:endParaRPr>
          </a:p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Contact Pinnacle if you need any </a:t>
            </a:r>
            <a:r>
              <a:rPr lang="en-US" sz="175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help understanding the agreement clause by clause</a:t>
            </a:r>
            <a:endParaRPr lang="en-US" sz="1750" dirty="0">
              <a:solidFill>
                <a:srgbClr val="212529"/>
              </a:solidFill>
              <a:latin typeface="Poppins"/>
              <a:ea typeface="Poppins" pitchFamily="34" charset="-122"/>
              <a:cs typeface="Poppins"/>
            </a:endParaRPr>
          </a:p>
          <a:p>
            <a:pPr>
              <a:lnSpc>
                <a:spcPts val="2850"/>
              </a:lnSpc>
            </a:pPr>
            <a:endParaRPr lang="en-US" sz="1750" dirty="0">
              <a:solidFill>
                <a:srgbClr val="212529"/>
              </a:solidFill>
              <a:latin typeface="Poppins"/>
              <a:ea typeface="Poppins" pitchFamily="34" charset="-122"/>
              <a:cs typeface="Poppins"/>
            </a:endParaRPr>
          </a:p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If opting "in" - </a:t>
            </a:r>
            <a:r>
              <a:rPr lang="en-US" sz="175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send</a:t>
            </a:r>
            <a:r>
              <a:rPr lang="en-US" sz="1750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 signed ISA by 31st March </a:t>
            </a:r>
          </a:p>
          <a:p>
            <a:pPr>
              <a:lnSpc>
                <a:spcPts val="2850"/>
              </a:lnSpc>
            </a:pPr>
            <a:endParaRPr lang="en-US" sz="1750" dirty="0">
              <a:solidFill>
                <a:srgbClr val="212529"/>
              </a:solidFill>
              <a:latin typeface="Poppins"/>
              <a:ea typeface="Poppins" pitchFamily="34" charset="-122"/>
              <a:cs typeface="Poppins"/>
            </a:endParaRPr>
          </a:p>
          <a:p>
            <a:pPr>
              <a:lnSpc>
                <a:spcPts val="2850"/>
              </a:lnSpc>
            </a:pPr>
            <a:r>
              <a:rPr lang="en-US" sz="175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If opting "out" - let us know ASAP </a:t>
            </a:r>
            <a:endParaRPr lang="en-US" sz="1750" dirty="0">
              <a:solidFill>
                <a:srgbClr val="212529"/>
              </a:solidFill>
              <a:latin typeface="Poppins"/>
              <a:ea typeface="Poppins" pitchFamily="34" charset="-122"/>
              <a:cs typeface="Poppins"/>
            </a:endParaRPr>
          </a:p>
          <a:p>
            <a:pPr>
              <a:lnSpc>
                <a:spcPts val="2850"/>
              </a:lnSpc>
            </a:pPr>
            <a:endParaRPr lang="en-US" sz="1750" dirty="0">
              <a:solidFill>
                <a:srgbClr val="212529"/>
              </a:solidFill>
              <a:latin typeface="Poppins"/>
              <a:ea typeface="Poppins" pitchFamily="34" charset="-122"/>
              <a:cs typeface="Poppins"/>
            </a:endParaRPr>
          </a:p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Support and Email for completed ISAs </a:t>
            </a:r>
            <a:endParaRPr lang="en-US" sz="1750">
              <a:solidFill>
                <a:srgbClr val="000000"/>
              </a:solidFill>
              <a:latin typeface="Poppins"/>
              <a:ea typeface="Poppins" pitchFamily="34" charset="-122"/>
              <a:cs typeface="Poppins"/>
            </a:endParaRPr>
          </a:p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 </a:t>
            </a:r>
            <a:r>
              <a:rPr lang="en-US" sz="1750" b="1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mhnadminteam@pinnacle.health.nz</a:t>
            </a:r>
            <a:endParaRPr lang="en-US" sz="1750">
              <a:latin typeface="Poppins"/>
              <a:cs typeface="Poppins"/>
            </a:endParaRPr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683CBF85-1CE0-0545-6996-B20E5BB2C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141" y="241377"/>
            <a:ext cx="2413992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0086" y="982147"/>
            <a:ext cx="1937980" cy="242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Context</a:t>
            </a:r>
            <a:endParaRPr lang="en-US" sz="1500" dirty="0">
              <a:latin typeface="Century Gothic" panose="020B0502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950086" y="1266825"/>
            <a:ext cx="7138630" cy="484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440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Data Already Flows From Your Practice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02" y="1864162"/>
            <a:ext cx="5098613" cy="509861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564301" y="2213346"/>
            <a:ext cx="6691489" cy="1887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00"/>
              </a:lnSpc>
            </a:pPr>
            <a:r>
              <a:rPr lang="en-US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Your Patient Management System (PMS) </a:t>
            </a:r>
            <a:r>
              <a:rPr lang="en-US" b="1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already shares data</a:t>
            </a:r>
            <a:r>
              <a:rPr lang="en-US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 with Health NZ today via PHO / labs / </a:t>
            </a:r>
            <a:r>
              <a:rPr lang="en-US" dirty="0" err="1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AIr</a:t>
            </a:r>
            <a:r>
              <a:rPr lang="en-US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etc</a:t>
            </a:r>
            <a:r>
              <a:rPr lang="en-US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 — for example, </a:t>
            </a:r>
            <a:r>
              <a:rPr lang="en-US" dirty="0" err="1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immunisation</a:t>
            </a:r>
            <a:r>
              <a:rPr lang="en-US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 records and prescribing information. </a:t>
            </a:r>
            <a:endParaRPr lang="en-US" dirty="0">
              <a:solidFill>
                <a:srgbClr val="000000"/>
              </a:solidFill>
              <a:latin typeface="Poppins"/>
              <a:ea typeface="Calibri" panose="020F0502020204030204"/>
              <a:cs typeface="Calibri" panose="020F0502020204030204"/>
            </a:endParaRPr>
          </a:p>
          <a:p>
            <a:pPr>
              <a:lnSpc>
                <a:spcPts val="1600"/>
              </a:lnSpc>
            </a:pPr>
            <a:endParaRPr lang="en-US" dirty="0">
              <a:solidFill>
                <a:srgbClr val="212529"/>
              </a:solidFill>
              <a:latin typeface="Poppins"/>
              <a:ea typeface="Poppins" pitchFamily="34" charset="-122"/>
              <a:cs typeface="Poppins"/>
            </a:endParaRPr>
          </a:p>
          <a:p>
            <a:pPr marL="0" indent="0" algn="l">
              <a:lnSpc>
                <a:spcPts val="1600"/>
              </a:lnSpc>
              <a:buNone/>
            </a:pPr>
            <a:r>
              <a:rPr lang="en-US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This data sharing is </a:t>
            </a:r>
            <a:r>
              <a:rPr lang="en-US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well established and forms a critical part of national health management.</a:t>
            </a:r>
            <a:endParaRPr lang="en-US">
              <a:latin typeface="Poppins"/>
              <a:ea typeface="Calibri"/>
              <a:cs typeface="Calibri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45768" y="3950480"/>
            <a:ext cx="6691489" cy="1342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00"/>
              </a:lnSpc>
            </a:pPr>
            <a:r>
              <a:rPr lang="en-US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What's changing is the introduction of a </a:t>
            </a:r>
            <a:r>
              <a:rPr lang="en-US" b="1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new, separate data feed</a:t>
            </a:r>
            <a:r>
              <a:rPr lang="en-US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 direct to TWO focused specifically on appointment wait times to inform the PHCT. </a:t>
            </a:r>
          </a:p>
          <a:p>
            <a:pPr>
              <a:lnSpc>
                <a:spcPts val="1600"/>
              </a:lnSpc>
            </a:pPr>
            <a:endParaRPr lang="en-US" dirty="0">
              <a:solidFill>
                <a:srgbClr val="212529"/>
              </a:solidFill>
              <a:latin typeface="Poppins"/>
              <a:cs typeface="Poppins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428835" y="5141595"/>
            <a:ext cx="6826955" cy="1821273"/>
          </a:xfrm>
          <a:prstGeom prst="roundRect">
            <a:avLst>
              <a:gd name="adj" fmla="val 5651"/>
            </a:avLst>
          </a:prstGeom>
          <a:solidFill>
            <a:srgbClr val="B3DFF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9" name="Text 5"/>
          <p:cNvSpPr/>
          <p:nvPr/>
        </p:nvSpPr>
        <p:spPr>
          <a:xfrm>
            <a:off x="6991003" y="5328589"/>
            <a:ext cx="6266116" cy="1927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This new feed is designed to strengthen the </a:t>
            </a:r>
            <a:r>
              <a:rPr lang="en-US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timeliness and ongoing accuracy</a:t>
            </a:r>
            <a:r>
              <a:rPr lang="en-US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of primary care data at a national level.</a:t>
            </a:r>
          </a:p>
          <a:p>
            <a:pPr>
              <a:lnSpc>
                <a:spcPts val="1600"/>
              </a:lnSpc>
            </a:pPr>
            <a:endParaRPr lang="en-US" dirty="0">
              <a:latin typeface="Poppins"/>
              <a:cs typeface="Poppins"/>
            </a:endParaRPr>
          </a:p>
          <a:p>
            <a:pPr>
              <a:lnSpc>
                <a:spcPts val="1600"/>
              </a:lnSpc>
            </a:pPr>
            <a:r>
              <a:rPr lang="en-US" dirty="0">
                <a:latin typeface="Poppins"/>
                <a:cs typeface="Poppins"/>
              </a:rPr>
              <a:t>It has been in development for at least 8 months and undergone numerous iterations </a:t>
            </a: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5651" y="7616071"/>
            <a:ext cx="1649730" cy="374333"/>
          </a:xfrm>
          <a:prstGeom prst="rect">
            <a:avLst/>
          </a:prstGeom>
        </p:spPr>
      </p:pic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9ED9A27-F945-B352-6A33-DC1BC1A4D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392" y="5287810"/>
            <a:ext cx="193715" cy="1550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28148" y="684411"/>
            <a:ext cx="7837170" cy="11670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440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What's New: The Appointment Wait Time Feed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139815" y="2615367"/>
            <a:ext cx="7837170" cy="816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The new data feed covers </a:t>
            </a:r>
            <a:r>
              <a:rPr lang="en-US" sz="145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12 specific items</a:t>
            </a:r>
            <a:r>
              <a:rPr lang="en-US" sz="14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— all relating to the time between an appointment being booked and being delivered. No clinical notes, diagnoses, or financial data are included.</a:t>
            </a:r>
            <a:endParaRPr lang="en-US" sz="145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lnSpc>
                <a:spcPts val="2100"/>
              </a:lnSpc>
            </a:pPr>
            <a:endParaRPr lang="en-US" sz="1450" dirty="0">
              <a:solidFill>
                <a:srgbClr val="212529"/>
              </a:solidFill>
              <a:latin typeface="Poppins"/>
              <a:cs typeface="Poppins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139815" y="3884176"/>
            <a:ext cx="7837170" cy="1347311"/>
          </a:xfrm>
          <a:prstGeom prst="roundRect">
            <a:avLst>
              <a:gd name="adj" fmla="val 5821"/>
            </a:avLst>
          </a:prstGeom>
          <a:solidFill>
            <a:srgbClr val="FFFFFF"/>
          </a:solidFill>
          <a:ln w="22860">
            <a:solidFill>
              <a:srgbClr val="B2CF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49365" y="4093726"/>
            <a:ext cx="2333863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What IS Shared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349365" y="4477583"/>
            <a:ext cx="7418070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Appointment booking dates, delivery dates, and time intervals — anonymised and aggregated.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6139815" y="5385078"/>
            <a:ext cx="7837170" cy="1347311"/>
          </a:xfrm>
          <a:prstGeom prst="roundRect">
            <a:avLst>
              <a:gd name="adj" fmla="val 5821"/>
            </a:avLst>
          </a:prstGeom>
          <a:solidFill>
            <a:srgbClr val="FFFFFF"/>
          </a:solidFill>
          <a:ln w="22860">
            <a:solidFill>
              <a:srgbClr val="B2CF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349365" y="5594628"/>
            <a:ext cx="2333863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What is NOT Shared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349365" y="5978485"/>
            <a:ext cx="7418070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No clinical notes, diagnoses, medication lists, classifications, or financial information.</a:t>
            </a:r>
            <a:endParaRPr lang="en-US" sz="145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6795" y="7490698"/>
            <a:ext cx="1986915" cy="4507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C2003-8218-C029-7C9D-B2721BBE0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3A00119-072D-288E-045B-4C5475344899}"/>
              </a:ext>
            </a:extLst>
          </p:cNvPr>
          <p:cNvSpPr/>
          <p:nvPr/>
        </p:nvSpPr>
        <p:spPr>
          <a:xfrm>
            <a:off x="950086" y="982147"/>
            <a:ext cx="1937980" cy="242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Context</a:t>
            </a:r>
            <a:endParaRPr lang="en-US" sz="1500" dirty="0">
              <a:latin typeface="Century Gothic" panose="020B0502020202020204" pitchFamily="34" charset="0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9BD52F7A-FCA1-FE37-2C6E-0BD034C91C11}"/>
              </a:ext>
            </a:extLst>
          </p:cNvPr>
          <p:cNvSpPr/>
          <p:nvPr/>
        </p:nvSpPr>
        <p:spPr>
          <a:xfrm>
            <a:off x="6547367" y="731680"/>
            <a:ext cx="6699957" cy="4181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00"/>
              </a:lnSpc>
            </a:pPr>
            <a:r>
              <a:rPr lang="en-US" dirty="0">
                <a:solidFill>
                  <a:srgbClr val="212529"/>
                </a:solidFill>
                <a:latin typeface="Poppins"/>
                <a:ea typeface="Calibri"/>
                <a:cs typeface="Poppins"/>
              </a:rPr>
              <a:t>The Minister has determined </a:t>
            </a:r>
            <a:r>
              <a:rPr lang="en-US">
                <a:solidFill>
                  <a:srgbClr val="212529"/>
                </a:solidFill>
                <a:latin typeface="Poppins"/>
                <a:ea typeface="Calibri"/>
                <a:cs typeface="Poppins"/>
              </a:rPr>
              <a:t>this target and TWO is charged with implementing it. </a:t>
            </a:r>
          </a:p>
          <a:p>
            <a:pPr>
              <a:lnSpc>
                <a:spcPts val="1600"/>
              </a:lnSpc>
            </a:pPr>
            <a:endParaRPr lang="en-US" dirty="0">
              <a:solidFill>
                <a:srgbClr val="212529"/>
              </a:solidFill>
              <a:latin typeface="Poppins"/>
              <a:ea typeface="Calibri"/>
              <a:cs typeface="Poppins"/>
            </a:endParaRPr>
          </a:p>
          <a:p>
            <a:pPr>
              <a:lnSpc>
                <a:spcPts val="1600"/>
              </a:lnSpc>
            </a:pPr>
            <a:r>
              <a:rPr lang="en-US" dirty="0">
                <a:solidFill>
                  <a:srgbClr val="212529"/>
                </a:solidFill>
                <a:latin typeface="Poppins"/>
                <a:ea typeface="Calibri"/>
                <a:cs typeface="Poppins"/>
              </a:rPr>
              <a:t>The details are emerging still. </a:t>
            </a:r>
          </a:p>
          <a:p>
            <a:pPr>
              <a:lnSpc>
                <a:spcPts val="1600"/>
              </a:lnSpc>
            </a:pPr>
            <a:endParaRPr lang="en-US" dirty="0">
              <a:solidFill>
                <a:srgbClr val="212529"/>
              </a:solidFill>
              <a:latin typeface="Poppins"/>
              <a:ea typeface="Calibri"/>
              <a:cs typeface="Poppins"/>
            </a:endParaRPr>
          </a:p>
          <a:p>
            <a:pPr>
              <a:lnSpc>
                <a:spcPts val="1600"/>
              </a:lnSpc>
            </a:pPr>
            <a:r>
              <a:rPr lang="en-US" dirty="0">
                <a:solidFill>
                  <a:srgbClr val="212529"/>
                </a:solidFill>
                <a:latin typeface="Poppins"/>
                <a:ea typeface="Calibri"/>
                <a:cs typeface="Poppins"/>
              </a:rPr>
              <a:t>A working group including CP reps and PHOS and researchers has been </a:t>
            </a:r>
            <a:r>
              <a:rPr lang="en-US">
                <a:solidFill>
                  <a:srgbClr val="212529"/>
                </a:solidFill>
                <a:latin typeface="Poppins"/>
                <a:ea typeface="Calibri"/>
                <a:cs typeface="Poppins"/>
              </a:rPr>
              <a:t>working</a:t>
            </a:r>
            <a:r>
              <a:rPr lang="en-US" dirty="0">
                <a:solidFill>
                  <a:srgbClr val="212529"/>
                </a:solidFill>
                <a:latin typeface="Poppins"/>
                <a:ea typeface="Calibri"/>
                <a:cs typeface="Poppins"/>
              </a:rPr>
              <a:t> on the protecting patients from unintended consequences. </a:t>
            </a:r>
          </a:p>
          <a:p>
            <a:pPr>
              <a:lnSpc>
                <a:spcPts val="1600"/>
              </a:lnSpc>
            </a:pPr>
            <a:endParaRPr lang="en-US" dirty="0">
              <a:solidFill>
                <a:srgbClr val="212529"/>
              </a:solidFill>
              <a:latin typeface="Poppins"/>
              <a:ea typeface="Calibri"/>
              <a:cs typeface="Poppins"/>
            </a:endParaRPr>
          </a:p>
          <a:p>
            <a:pPr>
              <a:lnSpc>
                <a:spcPts val="1600"/>
              </a:lnSpc>
            </a:pPr>
            <a:endParaRPr lang="en-US" dirty="0">
              <a:solidFill>
                <a:srgbClr val="212529"/>
              </a:solidFill>
              <a:latin typeface="Poppins"/>
              <a:ea typeface="Calibri"/>
              <a:cs typeface="Poppins"/>
            </a:endParaRPr>
          </a:p>
          <a:p>
            <a:pPr>
              <a:lnSpc>
                <a:spcPts val="1600"/>
              </a:lnSpc>
            </a:pPr>
            <a:r>
              <a:rPr lang="en-US" dirty="0">
                <a:solidFill>
                  <a:srgbClr val="212529"/>
                </a:solidFill>
                <a:latin typeface="Poppins"/>
                <a:ea typeface="Calibri"/>
                <a:cs typeface="Poppins"/>
              </a:rPr>
              <a:t>Publication to the public will be at PHO / district </a:t>
            </a:r>
            <a:r>
              <a:rPr lang="en-US">
                <a:solidFill>
                  <a:srgbClr val="212529"/>
                </a:solidFill>
                <a:latin typeface="Poppins"/>
                <a:ea typeface="Calibri"/>
                <a:cs typeface="Poppins"/>
              </a:rPr>
              <a:t>level. </a:t>
            </a:r>
            <a:endParaRPr lang="en-US" dirty="0">
              <a:solidFill>
                <a:srgbClr val="212529"/>
              </a:solidFill>
              <a:latin typeface="Poppins"/>
              <a:ea typeface="Calibri"/>
              <a:cs typeface="Poppins"/>
            </a:endParaRPr>
          </a:p>
          <a:p>
            <a:pPr>
              <a:lnSpc>
                <a:spcPts val="1600"/>
              </a:lnSpc>
            </a:pPr>
            <a:endParaRPr lang="en-US" dirty="0">
              <a:solidFill>
                <a:srgbClr val="212529"/>
              </a:solidFill>
              <a:latin typeface="Poppins"/>
              <a:ea typeface="Calibri"/>
              <a:cs typeface="Poppins"/>
            </a:endParaRPr>
          </a:p>
          <a:p>
            <a:pPr>
              <a:lnSpc>
                <a:spcPts val="1600"/>
              </a:lnSpc>
            </a:pPr>
            <a:r>
              <a:rPr lang="en-US" dirty="0">
                <a:solidFill>
                  <a:srgbClr val="212529"/>
                </a:solidFill>
                <a:latin typeface="Poppins"/>
                <a:ea typeface="Calibri"/>
                <a:cs typeface="Poppins"/>
              </a:rPr>
              <a:t>Practice level data will be known to practices, PHOs and </a:t>
            </a:r>
            <a:r>
              <a:rPr lang="en-US">
                <a:solidFill>
                  <a:srgbClr val="212529"/>
                </a:solidFill>
                <a:latin typeface="Poppins"/>
                <a:ea typeface="Calibri"/>
                <a:cs typeface="Poppins"/>
              </a:rPr>
              <a:t>HNZ/TWO</a:t>
            </a:r>
            <a:endParaRPr lang="en-US" dirty="0">
              <a:solidFill>
                <a:srgbClr val="212529"/>
              </a:solidFill>
              <a:latin typeface="Poppins"/>
              <a:ea typeface="Calibri"/>
              <a:cs typeface="Poppins"/>
            </a:endParaRPr>
          </a:p>
          <a:p>
            <a:pPr>
              <a:lnSpc>
                <a:spcPts val="1600"/>
              </a:lnSpc>
            </a:pPr>
            <a:endParaRPr lang="en-US" dirty="0">
              <a:solidFill>
                <a:srgbClr val="212529"/>
              </a:solidFill>
              <a:latin typeface="Poppins"/>
              <a:ea typeface="Calibri"/>
              <a:cs typeface="Poppins"/>
            </a:endParaRPr>
          </a:p>
          <a:p>
            <a:pPr>
              <a:lnSpc>
                <a:spcPts val="1600"/>
              </a:lnSpc>
            </a:pPr>
            <a:endParaRPr lang="en-US" dirty="0">
              <a:solidFill>
                <a:srgbClr val="212529"/>
              </a:solidFill>
              <a:latin typeface="Poppins"/>
              <a:ea typeface="Calibri"/>
              <a:cs typeface="Poppins"/>
            </a:endParaRPr>
          </a:p>
          <a:p>
            <a:pPr>
              <a:lnSpc>
                <a:spcPts val="1600"/>
              </a:lnSpc>
            </a:pPr>
            <a:r>
              <a:rPr lang="en-US" dirty="0">
                <a:solidFill>
                  <a:srgbClr val="212529"/>
                </a:solidFill>
                <a:latin typeface="Poppins"/>
                <a:ea typeface="Calibri"/>
                <a:cs typeface="Poppins"/>
              </a:rPr>
              <a:t>Individual Providers will not be identified.</a:t>
            </a: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27E899A4-4C6F-0C4E-C0FD-8CE5AD1ADCF5}"/>
              </a:ext>
            </a:extLst>
          </p:cNvPr>
          <p:cNvSpPr/>
          <p:nvPr/>
        </p:nvSpPr>
        <p:spPr>
          <a:xfrm>
            <a:off x="6445768" y="3950480"/>
            <a:ext cx="6691489" cy="1342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00"/>
              </a:lnSpc>
            </a:pPr>
            <a:endParaRPr lang="en-US" dirty="0">
              <a:solidFill>
                <a:srgbClr val="212529"/>
              </a:solidFill>
              <a:latin typeface="Poppins"/>
              <a:ea typeface="Poppins" pitchFamily="34" charset="-122"/>
              <a:cs typeface="Poppins"/>
            </a:endParaRPr>
          </a:p>
          <a:p>
            <a:pPr>
              <a:lnSpc>
                <a:spcPts val="1600"/>
              </a:lnSpc>
            </a:pPr>
            <a:endParaRPr lang="en-US" dirty="0">
              <a:solidFill>
                <a:srgbClr val="212529"/>
              </a:solidFill>
              <a:latin typeface="Poppins"/>
              <a:cs typeface="Poppins"/>
            </a:endParaRPr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C8E21AE4-81EE-4998-18A7-F80AA3A26F04}"/>
              </a:ext>
            </a:extLst>
          </p:cNvPr>
          <p:cNvSpPr/>
          <p:nvPr/>
        </p:nvSpPr>
        <p:spPr>
          <a:xfrm>
            <a:off x="6547368" y="5141595"/>
            <a:ext cx="6699956" cy="2473206"/>
          </a:xfrm>
          <a:prstGeom prst="roundRect">
            <a:avLst>
              <a:gd name="adj" fmla="val 5651"/>
            </a:avLst>
          </a:prstGeom>
          <a:solidFill>
            <a:srgbClr val="B3DFF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39A1609B-DD8C-ED12-411D-A31E0AEFB318}"/>
              </a:ext>
            </a:extLst>
          </p:cNvPr>
          <p:cNvSpPr/>
          <p:nvPr/>
        </p:nvSpPr>
        <p:spPr>
          <a:xfrm>
            <a:off x="6991003" y="5328589"/>
            <a:ext cx="6257650" cy="1927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00"/>
              </a:lnSpc>
            </a:pPr>
            <a:r>
              <a:rPr lang="en-US" dirty="0">
                <a:latin typeface="Poppins"/>
                <a:cs typeface="Poppins"/>
              </a:rPr>
              <a:t>It is unclear if this will be </a:t>
            </a:r>
            <a:r>
              <a:rPr lang="en-US" dirty="0" err="1">
                <a:latin typeface="Poppins"/>
                <a:cs typeface="Poppins"/>
              </a:rPr>
              <a:t>incentivised</a:t>
            </a:r>
            <a:r>
              <a:rPr lang="en-US" dirty="0">
                <a:latin typeface="Poppins"/>
                <a:cs typeface="Poppins"/>
              </a:rPr>
              <a:t> or just a "measure"</a:t>
            </a:r>
          </a:p>
          <a:p>
            <a:pPr>
              <a:lnSpc>
                <a:spcPts val="1600"/>
              </a:lnSpc>
            </a:pPr>
            <a:endParaRPr lang="en-US" dirty="0">
              <a:latin typeface="Poppins"/>
              <a:cs typeface="Poppins"/>
            </a:endParaRPr>
          </a:p>
          <a:p>
            <a:pPr>
              <a:lnSpc>
                <a:spcPts val="1600"/>
              </a:lnSpc>
            </a:pPr>
            <a:r>
              <a:rPr lang="en-US" dirty="0">
                <a:latin typeface="Poppins"/>
                <a:cs typeface="Poppins"/>
              </a:rPr>
              <a:t>PSAAP negotiations underway – expect to be </a:t>
            </a:r>
            <a:r>
              <a:rPr lang="en-US">
                <a:latin typeface="Poppins"/>
                <a:cs typeface="Poppins"/>
              </a:rPr>
              <a:t>completed by end of June 2026 </a:t>
            </a:r>
            <a:endParaRPr lang="en-US" dirty="0">
              <a:latin typeface="Poppins"/>
              <a:cs typeface="Poppins"/>
            </a:endParaRPr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6D00959A-0ADD-A149-0255-47C229F15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651" y="7616071"/>
            <a:ext cx="1649730" cy="374333"/>
          </a:xfrm>
          <a:prstGeom prst="rect">
            <a:avLst/>
          </a:prstGeom>
        </p:spPr>
      </p:pic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F5082F54-6084-1142-C234-1DF6AE80B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392" y="5287810"/>
            <a:ext cx="193715" cy="155019"/>
          </a:xfrm>
          <a:prstGeom prst="rect">
            <a:avLst/>
          </a:prstGeom>
        </p:spPr>
      </p:pic>
      <p:pic>
        <p:nvPicPr>
          <p:cNvPr id="8" name="Graphic 7" descr="Sling with solid fill">
            <a:extLst>
              <a:ext uri="{FF2B5EF4-FFF2-40B4-BE49-F238E27FC236}">
                <a16:creationId xmlns:a16="http://schemas.microsoft.com/office/drawing/2014/main" id="{37F07C37-BFF8-A670-2E5E-91CC2CF52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6867" y="5884333"/>
            <a:ext cx="1837267" cy="19219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0887C4-081C-DEB9-FEE2-8FB9F2997D48}"/>
              </a:ext>
            </a:extLst>
          </p:cNvPr>
          <p:cNvSpPr txBox="1"/>
          <p:nvPr/>
        </p:nvSpPr>
        <p:spPr>
          <a:xfrm>
            <a:off x="406400" y="1490133"/>
            <a:ext cx="4504266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chemeClr val="accent1"/>
                </a:solidFill>
                <a:latin typeface="Century Gothic"/>
                <a:ea typeface="Calibri"/>
                <a:cs typeface="Calibri"/>
              </a:rPr>
              <a:t>PHCT </a:t>
            </a:r>
          </a:p>
          <a:p>
            <a:r>
              <a:rPr lang="en-US" sz="4400">
                <a:solidFill>
                  <a:schemeClr val="accent1"/>
                </a:solidFill>
                <a:latin typeface="Century Gothic"/>
                <a:ea typeface="Calibri"/>
                <a:cs typeface="Calibri"/>
              </a:rPr>
              <a:t>"80% of patients are seen within 1 week of wanting an appointment" </a:t>
            </a:r>
            <a:endParaRPr lang="en-US" sz="4400" dirty="0">
              <a:solidFill>
                <a:schemeClr val="accent1"/>
              </a:solidFill>
              <a:latin typeface="Century Gothic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91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269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Chapter 1 of 3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621405"/>
            <a:ext cx="12842915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Why This Matters for Your Practice</a:t>
            </a:r>
            <a:endParaRPr lang="en-US" sz="6150" dirty="0">
              <a:latin typeface="Century Gothic" panose="020B0502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93978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Understanding the value of signing the agreement — for your funding, your patients, and the future of primary care.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9594" y="7331988"/>
            <a:ext cx="2413992" cy="5476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1618"/>
            <a:ext cx="69432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Three Reasons to Sign Up</a:t>
            </a:r>
            <a:endParaRPr lang="en-US" sz="4450" dirty="0">
              <a:latin typeface="Century Gothic" panose="020B0502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674025"/>
            <a:ext cx="4196358" cy="4043958"/>
          </a:xfrm>
          <a:prstGeom prst="roundRect">
            <a:avLst>
              <a:gd name="adj" fmla="val 2356"/>
            </a:avLst>
          </a:prstGeom>
          <a:solidFill>
            <a:srgbClr val="CCE9FF"/>
          </a:solidFill>
          <a:ln w="7620">
            <a:solidFill>
              <a:srgbClr val="B2CF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028224" y="2908459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0066B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5390" y="3095506"/>
            <a:ext cx="306110" cy="3061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8224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Continued Funding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28224" y="4306133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Practices will continue to receive the </a:t>
            </a:r>
            <a:r>
              <a:rPr lang="en-US" sz="1750" b="1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$12 per ESU</a:t>
            </a:r>
            <a:r>
              <a:rPr lang="en-US" sz="1750" dirty="0">
                <a:solidFill>
                  <a:srgbClr val="212529"/>
                </a:solidFill>
                <a:latin typeface="Poppins"/>
                <a:ea typeface="Poppins" pitchFamily="34" charset="-122"/>
                <a:cs typeface="Poppins"/>
              </a:rPr>
              <a:t> contingent capitation funding. Signing the agreement is required to maintain this. </a:t>
            </a:r>
            <a:endParaRPr lang="en-US" sz="1750" dirty="0">
              <a:solidFill>
                <a:srgbClr val="212529"/>
              </a:solidFill>
              <a:latin typeface="Poppins"/>
              <a:cs typeface="Poppins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16962" y="2674025"/>
            <a:ext cx="4196358" cy="4043958"/>
          </a:xfrm>
          <a:prstGeom prst="roundRect">
            <a:avLst>
              <a:gd name="adj" fmla="val 2356"/>
            </a:avLst>
          </a:prstGeom>
          <a:solidFill>
            <a:srgbClr val="CCE9FF"/>
          </a:solidFill>
          <a:ln w="7620">
            <a:solidFill>
              <a:srgbClr val="B2CF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5451396" y="2908459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0066B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562" y="3095506"/>
            <a:ext cx="306110" cy="306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51396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System Visibility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451396" y="4306133"/>
            <a:ext cx="372749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The health system gains meaningful visibility of the </a:t>
            </a:r>
            <a:r>
              <a:rPr lang="en-US" sz="175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volume and pace of work</a:t>
            </a:r>
            <a:r>
              <a:rPr lang="en-US" sz="17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being done in primary care — work that is currently under-recognised.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640133" y="2674025"/>
            <a:ext cx="4196358" cy="4043958"/>
          </a:xfrm>
          <a:prstGeom prst="roundRect">
            <a:avLst>
              <a:gd name="adj" fmla="val 2356"/>
            </a:avLst>
          </a:prstGeom>
          <a:solidFill>
            <a:srgbClr val="CCE9FF"/>
          </a:solidFill>
          <a:ln w="7620">
            <a:solidFill>
              <a:srgbClr val="B2CF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9874568" y="2908459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0066B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61734" y="3095506"/>
            <a:ext cx="306110" cy="30611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7456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12529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Future Investment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9874568" y="4306133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Better data has historically driven </a:t>
            </a:r>
            <a:r>
              <a:rPr lang="en-US" sz="175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increased investment</a:t>
            </a:r>
            <a:r>
              <a:rPr lang="en-US" sz="175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in hospital and specialist services. Primary care deserves the same evidence base.</a:t>
            </a:r>
            <a:endParaRPr lang="en-US" sz="1750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9594" y="7331988"/>
            <a:ext cx="2413992" cy="5476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51797" y="697363"/>
            <a:ext cx="3568065" cy="446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440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The Bigger Picture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160264" y="1999853"/>
            <a:ext cx="5937290" cy="258532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When the health system understands primary care work in as much detail as it understands hospital and specialist services, it fundamentally </a:t>
            </a:r>
            <a:r>
              <a:rPr lang="en-US" sz="2400" b="1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strengthens future funding and planning decisions</a:t>
            </a:r>
            <a:r>
              <a:rPr lang="en-US" sz="24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in support of GPs and their teams.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1152644" y="5178305"/>
            <a:ext cx="5937290" cy="14773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This data sharing is an investment in the long-term recognition and resourcing of general practice across Aotearoa New Zealand.</a:t>
            </a:r>
            <a:endParaRPr lang="en-US" sz="2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66" y="1146096"/>
            <a:ext cx="5937290" cy="593729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466" y="1146096"/>
            <a:ext cx="5937290" cy="5937290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3474" y="7523559"/>
            <a:ext cx="1898571" cy="430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269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Chapter 2 of 3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621405"/>
            <a:ext cx="8788479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0066AF"/>
                </a:solidFill>
                <a:latin typeface="Century Gothic" panose="020B0502020202020204" pitchFamily="34" charset="0"/>
                <a:ea typeface="Gothic A1 Bold" pitchFamily="34" charset="-122"/>
                <a:cs typeface="Gothic A1 Bold" pitchFamily="34" charset="-120"/>
              </a:rPr>
              <a:t>Privacy &amp; Data Security</a:t>
            </a:r>
            <a:endParaRPr lang="en-US" sz="6150" dirty="0">
              <a:latin typeface="Century Gothic" panose="020B0502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602351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21252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 plain-language summary of how your patients' data is protected under the agreement.</a:t>
            </a:r>
            <a:endParaRPr lang="en-US" sz="2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9594" y="7331988"/>
            <a:ext cx="2413992" cy="5476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2a74e9b-3544-499d-9bc6-40d4d65ea2f9}" enabled="0" method="" siteId="{e2a74e9b-3544-499d-9bc6-40d4d65ea2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1510</Words>
  <Application>Microsoft Office PowerPoint</Application>
  <PresentationFormat>Custom</PresentationFormat>
  <Paragraphs>183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Gothic A1 Light</vt:lpstr>
      <vt:lpstr>Century Gothic</vt:lpstr>
      <vt:lpstr>Gothic A1 Bold</vt:lpstr>
      <vt:lpstr>Calibri</vt:lpstr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Sarah Naidu</dc:creator>
  <cp:lastModifiedBy>Sarah Naidu</cp:lastModifiedBy>
  <cp:revision>438</cp:revision>
  <dcterms:created xsi:type="dcterms:W3CDTF">2026-03-16T07:29:27Z</dcterms:created>
  <dcterms:modified xsi:type="dcterms:W3CDTF">2026-03-26T01:48:22Z</dcterms:modified>
</cp:coreProperties>
</file>